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6" r:id="rId1"/>
  </p:sldMasterIdLst>
  <p:notesMasterIdLst>
    <p:notesMasterId r:id="rId25"/>
  </p:notesMasterIdLst>
  <p:handoutMasterIdLst>
    <p:handoutMasterId r:id="rId26"/>
  </p:handoutMasterIdLst>
  <p:sldIdLst>
    <p:sldId id="267" r:id="rId2"/>
    <p:sldId id="434" r:id="rId3"/>
    <p:sldId id="435" r:id="rId4"/>
    <p:sldId id="436" r:id="rId5"/>
    <p:sldId id="433" r:id="rId6"/>
    <p:sldId id="425" r:id="rId7"/>
    <p:sldId id="429" r:id="rId8"/>
    <p:sldId id="345" r:id="rId9"/>
    <p:sldId id="261" r:id="rId10"/>
    <p:sldId id="423" r:id="rId11"/>
    <p:sldId id="338" r:id="rId12"/>
    <p:sldId id="438" r:id="rId13"/>
    <p:sldId id="343" r:id="rId14"/>
    <p:sldId id="439" r:id="rId15"/>
    <p:sldId id="440" r:id="rId16"/>
    <p:sldId id="437" r:id="rId17"/>
    <p:sldId id="430" r:id="rId18"/>
    <p:sldId id="426" r:id="rId19"/>
    <p:sldId id="427" r:id="rId20"/>
    <p:sldId id="421" r:id="rId21"/>
    <p:sldId id="431" r:id="rId22"/>
    <p:sldId id="441" r:id="rId23"/>
    <p:sldId id="428" r:id="rId24"/>
  </p:sldIdLst>
  <p:sldSz cx="12192000" cy="6858000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34B530FE-14DA-4D7B-B34B-D6ABE60D9A37}">
          <p14:sldIdLst>
            <p14:sldId id="267"/>
            <p14:sldId id="434"/>
            <p14:sldId id="435"/>
            <p14:sldId id="436"/>
            <p14:sldId id="433"/>
            <p14:sldId id="425"/>
            <p14:sldId id="429"/>
            <p14:sldId id="345"/>
            <p14:sldId id="261"/>
            <p14:sldId id="423"/>
            <p14:sldId id="338"/>
            <p14:sldId id="438"/>
            <p14:sldId id="343"/>
            <p14:sldId id="439"/>
            <p14:sldId id="440"/>
            <p14:sldId id="437"/>
            <p14:sldId id="430"/>
            <p14:sldId id="426"/>
            <p14:sldId id="427"/>
            <p14:sldId id="421"/>
            <p14:sldId id="431"/>
            <p14:sldId id="441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ard Vilalta" initials="R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6600"/>
    <a:srgbClr val="008000"/>
    <a:srgbClr val="FF5050"/>
    <a:srgbClr val="FF9B9B"/>
    <a:srgbClr val="FF6699"/>
    <a:srgbClr val="FF7C80"/>
    <a:srgbClr val="004E00"/>
    <a:srgbClr val="B3B56A"/>
    <a:srgbClr val="EBE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97" autoAdjust="0"/>
    <p:restoredTop sz="96274" autoAdjust="0"/>
  </p:normalViewPr>
  <p:slideViewPr>
    <p:cSldViewPr snapToGrid="0">
      <p:cViewPr>
        <p:scale>
          <a:sx n="60" d="100"/>
          <a:sy n="60" d="100"/>
        </p:scale>
        <p:origin x="1140" y="3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409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5592"/>
    </p:cViewPr>
  </p:sorterViewPr>
  <p:notesViewPr>
    <p:cSldViewPr snapToGrid="0">
      <p:cViewPr varScale="1">
        <p:scale>
          <a:sx n="73" d="100"/>
          <a:sy n="73" d="100"/>
        </p:scale>
        <p:origin x="2424" y="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60" tIns="47380" rIns="94760" bIns="4738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F384A07-C4A1-4C9D-A530-5721845CC291}" type="datetimeFigureOut">
              <a:rPr lang="es-ES"/>
              <a:pPr>
                <a:defRPr/>
              </a:pPr>
              <a:t>01/10/2019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4760" tIns="47380" rIns="94760" bIns="4738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43342-2E7B-44D9-9F0C-2353861019E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6245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507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00" y="4862792"/>
            <a:ext cx="5680103" cy="460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674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507" y="9720674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778A602-2F2B-4BCE-88F0-1367A12655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933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00026"/>
            <a:ext cx="9144000" cy="924675"/>
          </a:xfr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b">
            <a:normAutofit/>
          </a:bodyPr>
          <a:lstStyle>
            <a:lvl1pPr algn="ctr">
              <a:def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 algn="ctr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861065"/>
            <a:ext cx="9144000" cy="632148"/>
          </a:xfrm>
        </p:spPr>
        <p:txBody>
          <a:bodyPr>
            <a:normAutofit/>
          </a:bodyPr>
          <a:lstStyle>
            <a:lvl1pPr>
              <a:defRPr lang="en-US" sz="2400" noProof="0" dirty="0">
                <a:latin typeface="+mj-lt"/>
              </a:defRPr>
            </a:lvl1pPr>
          </a:lstStyle>
          <a:p>
            <a:pPr marL="0" lvl="0" indent="0" algn="ctr">
              <a:spcBef>
                <a:spcPts val="2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185" y="6410890"/>
            <a:ext cx="877584" cy="320767"/>
          </a:xfrm>
        </p:spPr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85818" y="6428086"/>
            <a:ext cx="9800690" cy="303572"/>
          </a:xfrm>
        </p:spPr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9557" y="6410890"/>
            <a:ext cx="381000" cy="365125"/>
          </a:xfrm>
        </p:spPr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149969" y="5369657"/>
            <a:ext cx="7936855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</a:pPr>
            <a:r>
              <a:rPr lang="en-GB" sz="1600" b="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METRO-HAUL: METRO High bandwidth, 5G Application-aware optical network, with edge storage, compute and low Latency</a:t>
            </a:r>
            <a:endParaRPr lang="en-US" sz="1600" b="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endParaRPr lang="en-US" sz="105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H2020-ICT-2016-2 Metro-Haul Grant</a:t>
            </a:r>
            <a:r>
              <a:rPr lang="en-GB" sz="16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 No. </a:t>
            </a:r>
            <a:r>
              <a:rPr lang="en-GB" sz="16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Arial" charset="0"/>
              </a:rPr>
              <a:t>761727</a:t>
            </a:r>
            <a:endParaRPr lang="en-US" sz="1600" b="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811" y="5307699"/>
            <a:ext cx="1095007" cy="1053292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85818" y="5982916"/>
            <a:ext cx="5228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http://metro-haul.eu</a:t>
            </a:r>
          </a:p>
        </p:txBody>
      </p:sp>
    </p:spTree>
    <p:extLst>
      <p:ext uri="{BB962C8B-B14F-4D97-AF65-F5344CB8AC3E}">
        <p14:creationId xmlns:p14="http://schemas.microsoft.com/office/powerpoint/2010/main" val="238623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41363" y="769938"/>
            <a:ext cx="11102975" cy="5446712"/>
          </a:xfrm>
          <a:prstGeom prst="rect">
            <a:avLst/>
          </a:prstGeom>
        </p:spPr>
        <p:txBody>
          <a:bodyPr/>
          <a:lstStyle>
            <a:lvl1pPr marL="228600" indent="-288000">
              <a:lnSpc>
                <a:spcPct val="100000"/>
              </a:lnSpc>
              <a:spcBef>
                <a:spcPts val="30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 sz="1800"/>
            </a:lvl1pPr>
            <a:lvl2pPr marL="685800" indent="-228600">
              <a:buFont typeface="Wingdings" panose="05000000000000000000" pitchFamily="2" charset="2"/>
              <a:buChar char="q"/>
              <a:defRPr sz="1600"/>
            </a:lvl2pPr>
            <a:lvl3pPr marL="1143000" indent="-228600">
              <a:buFont typeface="Wingdings" panose="05000000000000000000" pitchFamily="2" charset="2"/>
              <a:buChar char="ü"/>
              <a:defRPr sz="14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50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38200" y="780835"/>
            <a:ext cx="10986728" cy="5396127"/>
          </a:xfrm>
          <a:prstGeom prst="rect">
            <a:avLst/>
          </a:prstGeom>
        </p:spPr>
        <p:txBody>
          <a:bodyPr/>
          <a:lstStyle/>
          <a:p>
            <a:pPr marL="360363" lvl="0" indent="-360363">
              <a:spcBef>
                <a:spcPts val="2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/>
              <a:t>Edit Master text styles</a:t>
            </a:r>
          </a:p>
          <a:p>
            <a:pPr marL="720000" lvl="1" indent="-352425">
              <a:lnSpc>
                <a:spcPct val="100000"/>
              </a:lnSpc>
              <a:spcBef>
                <a:spcPts val="800"/>
              </a:spcBef>
              <a:buSzPct val="90000"/>
              <a:buFont typeface="Wingdings" panose="05000000000000000000" pitchFamily="2" charset="2"/>
              <a:buChar char="q"/>
            </a:pPr>
            <a:r>
              <a:rPr lang="en-US"/>
              <a:t>Second level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0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3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9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6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72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2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35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0636" y="100039"/>
            <a:ext cx="11063953" cy="5127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17845" y="6520542"/>
            <a:ext cx="1182711" cy="27859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r>
              <a:rPr lang="en-US"/>
              <a:t>02/10/2019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00555" y="6515799"/>
            <a:ext cx="9732832" cy="278595"/>
          </a:xfrm>
        </p:spPr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63354" y="6498213"/>
            <a:ext cx="581116" cy="323252"/>
          </a:xfrm>
        </p:spPr>
        <p:txBody>
          <a:bodyPr/>
          <a:lstStyle/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90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1093" y="0"/>
            <a:ext cx="10028434" cy="62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34" y="801383"/>
            <a:ext cx="11084294" cy="5375579"/>
          </a:xfrm>
          <a:prstGeom prst="rect">
            <a:avLst/>
          </a:prstGeom>
        </p:spPr>
        <p:txBody>
          <a:bodyPr/>
          <a:lstStyle/>
          <a:p>
            <a:pPr marL="360363" lvl="0" indent="-360363">
              <a:spcBef>
                <a:spcPts val="2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v"/>
            </a:pPr>
            <a:r>
              <a:rPr lang="en-US" dirty="0"/>
              <a:t>Edit Master text styles</a:t>
            </a:r>
          </a:p>
          <a:p>
            <a:pPr marL="720000" lvl="1" indent="-352425">
              <a:lnSpc>
                <a:spcPct val="100000"/>
              </a:lnSpc>
              <a:spcBef>
                <a:spcPts val="800"/>
              </a:spcBef>
              <a:buSzPct val="90000"/>
              <a:buFont typeface="Wingdings" panose="05000000000000000000" pitchFamily="2" charset="2"/>
              <a:buChar char="q"/>
            </a:pPr>
            <a:r>
              <a:rPr lang="en-US" dirty="0"/>
              <a:t>Second level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0634" y="6356350"/>
            <a:ext cx="8929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02/10/2019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0697" y="6356350"/>
            <a:ext cx="957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2372" y="6369098"/>
            <a:ext cx="4220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76E0-00C6-4634-A5F7-D35E042FD6B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40634" y="612787"/>
            <a:ext cx="111038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21093" y="6374675"/>
            <a:ext cx="111038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621" y="14552"/>
            <a:ext cx="1127986" cy="546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3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6" r:id="rId8"/>
    <p:sldLayoutId id="2147483991" r:id="rId9"/>
    <p:sldLayoutId id="2147484007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600" b="1" kern="1200" dirty="0">
          <a:solidFill>
            <a:srgbClr val="3333CC"/>
          </a:solidFill>
          <a:latin typeface="+mj-lt"/>
          <a:ea typeface="+mj-ea"/>
          <a:cs typeface="Calibri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1600" kern="1200" noProof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400" kern="1200" noProof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200" kern="1200" noProof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000" kern="1200" noProof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000" kern="1200" noProof="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result for crowd video streaming">
            <a:extLst>
              <a:ext uri="{FF2B5EF4-FFF2-40B4-BE49-F238E27FC236}">
                <a16:creationId xmlns:a16="http://schemas.microsoft.com/office/drawing/2014/main" id="{4C082FEE-B73E-44F1-BB1E-F9F565E7F411}"/>
              </a:ext>
            </a:extLst>
          </p:cNvPr>
          <p:cNvPicPr/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1" y="2"/>
            <a:ext cx="12191980" cy="6857999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40274DA-7DEA-4006-B14D-B122CF30DD65}"/>
              </a:ext>
            </a:extLst>
          </p:cNvPr>
          <p:cNvSpPr txBox="1">
            <a:spLocks/>
          </p:cNvSpPr>
          <p:nvPr/>
        </p:nvSpPr>
        <p:spPr>
          <a:xfrm>
            <a:off x="0" y="463827"/>
            <a:ext cx="11925300" cy="17145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WP5 Review</a:t>
            </a:r>
          </a:p>
          <a:p>
            <a:pPr algn="ctr"/>
            <a:r>
              <a:rPr lang="en-US" dirty="0"/>
              <a:t>USE CASE 1: Crowdsourced video broadcasts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FC9CBF-66A7-45AC-8857-B3BF41C1A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4FCD7F-7120-4952-A5A4-0C9853316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68DE4-8513-4921-A696-AF93E8AD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92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CE9F749-FCB8-42D1-97C9-995B97350FA0}"/>
              </a:ext>
            </a:extLst>
          </p:cNvPr>
          <p:cNvGrpSpPr/>
          <p:nvPr/>
        </p:nvGrpSpPr>
        <p:grpSpPr>
          <a:xfrm>
            <a:off x="1390134" y="4325479"/>
            <a:ext cx="9947325" cy="1860404"/>
            <a:chOff x="1034345" y="3748197"/>
            <a:chExt cx="7460494" cy="1395303"/>
          </a:xfrm>
        </p:grpSpPr>
        <p:pic>
          <p:nvPicPr>
            <p:cNvPr id="1026" name="Picture 2" descr="https://documents.lucidchart.com/documents/c0b4ea76-9110-4097-9c1e-64094906a83a/pages/0_0?a=4075&amp;x=194&amp;y=860&amp;w=1672&amp;h=440&amp;store=1&amp;accept=image%2F*&amp;auth=LCA%202b9bf256670e5e8ea66e5b00c5c2aac8aac1f999-ts%3D1535548536">
              <a:extLst>
                <a:ext uri="{FF2B5EF4-FFF2-40B4-BE49-F238E27FC236}">
                  <a16:creationId xmlns:a16="http://schemas.microsoft.com/office/drawing/2014/main" id="{74BE2F72-D484-41D9-8406-9F28B7CCD0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444" y="3941761"/>
              <a:ext cx="6676395" cy="12017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0FDC5DE-C4C8-4B72-9A6F-50E862563EA6}"/>
                </a:ext>
              </a:extLst>
            </p:cNvPr>
            <p:cNvSpPr txBox="1"/>
            <p:nvPr/>
          </p:nvSpPr>
          <p:spPr>
            <a:xfrm>
              <a:off x="1034345" y="3748197"/>
              <a:ext cx="2158560" cy="2251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351" dirty="0"/>
                <a:t>Physical Topology View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836ADD4-EF8B-49A4-BFE1-9DE6B0DF8434}"/>
              </a:ext>
            </a:extLst>
          </p:cNvPr>
          <p:cNvGrpSpPr/>
          <p:nvPr/>
        </p:nvGrpSpPr>
        <p:grpSpPr>
          <a:xfrm>
            <a:off x="1244182" y="1624211"/>
            <a:ext cx="9703636" cy="2563629"/>
            <a:chOff x="1034344" y="1610389"/>
            <a:chExt cx="7277727" cy="1922722"/>
          </a:xfrm>
        </p:grpSpPr>
        <p:pic>
          <p:nvPicPr>
            <p:cNvPr id="1028" name="Picture 4" descr="https://documents.lucidchart.com/documents/c0b4ea76-9110-4097-9c1e-64094906a83a/pages/0_0?a=4075&amp;x=3&amp;y=67&amp;w=1872&amp;h=495&amp;store=1&amp;accept=image%2F*&amp;auth=LCA%20c84bf1b0a46326ebd257a80145529a3fc2f7017f-ts%3D1535548536">
              <a:extLst>
                <a:ext uri="{FF2B5EF4-FFF2-40B4-BE49-F238E27FC236}">
                  <a16:creationId xmlns:a16="http://schemas.microsoft.com/office/drawing/2014/main" id="{C557AE4B-12AB-4369-B53C-F2292BF13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4346" y="1610389"/>
              <a:ext cx="7277725" cy="1922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8EE2843-0BD7-4066-819E-327CFFDD5A57}"/>
                </a:ext>
              </a:extLst>
            </p:cNvPr>
            <p:cNvSpPr txBox="1"/>
            <p:nvPr/>
          </p:nvSpPr>
          <p:spPr>
            <a:xfrm>
              <a:off x="1034344" y="1692336"/>
              <a:ext cx="2843732" cy="2251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351" dirty="0"/>
                <a:t>Orchestration View: Connectivity services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DBEE81F-9DEC-4171-B991-19482A2F62A3}"/>
              </a:ext>
            </a:extLst>
          </p:cNvPr>
          <p:cNvGrpSpPr/>
          <p:nvPr/>
        </p:nvGrpSpPr>
        <p:grpSpPr>
          <a:xfrm>
            <a:off x="1691658" y="70855"/>
            <a:ext cx="7986433" cy="1498724"/>
            <a:chOff x="1034345" y="71460"/>
            <a:chExt cx="5989825" cy="112404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C427B42-062F-4D19-AE5B-EA25236B5185}"/>
                </a:ext>
              </a:extLst>
            </p:cNvPr>
            <p:cNvSpPr txBox="1"/>
            <p:nvPr/>
          </p:nvSpPr>
          <p:spPr>
            <a:xfrm>
              <a:off x="1034345" y="71460"/>
              <a:ext cx="2158560" cy="22515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351" dirty="0"/>
                <a:t>Slice View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CE159E1-5D28-40CE-B15C-5A3D33FB0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3482" y="395403"/>
              <a:ext cx="5500688" cy="800100"/>
            </a:xfrm>
            <a:prstGeom prst="rect">
              <a:avLst/>
            </a:prstGeom>
          </p:spPr>
        </p:pic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6B0E7D-7BCA-4650-AE47-5EF0BF57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C8ACA01-9855-4A0A-BDB7-F7513BD7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E4D13DA-69E6-4BC7-8C9B-60AAD5AA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66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loud 187">
            <a:extLst>
              <a:ext uri="{FF2B5EF4-FFF2-40B4-BE49-F238E27FC236}">
                <a16:creationId xmlns:a16="http://schemas.microsoft.com/office/drawing/2014/main" id="{FDBED090-68A2-4E6C-B984-77254B9AF152}"/>
              </a:ext>
            </a:extLst>
          </p:cNvPr>
          <p:cNvSpPr/>
          <p:nvPr/>
        </p:nvSpPr>
        <p:spPr>
          <a:xfrm>
            <a:off x="7485421" y="3268516"/>
            <a:ext cx="4852220" cy="358846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r>
              <a:rPr lang="en-GB" sz="1351" dirty="0"/>
              <a:t>Reading/</a:t>
            </a:r>
            <a:r>
              <a:rPr lang="en-GB" sz="1351" dirty="0" err="1"/>
              <a:t>Adstral</a:t>
            </a:r>
            <a:endParaRPr lang="en-GB" sz="1351" dirty="0"/>
          </a:p>
        </p:txBody>
      </p:sp>
      <p:sp>
        <p:nvSpPr>
          <p:cNvPr id="2067" name="Cloud 2066">
            <a:extLst>
              <a:ext uri="{FF2B5EF4-FFF2-40B4-BE49-F238E27FC236}">
                <a16:creationId xmlns:a16="http://schemas.microsoft.com/office/drawing/2014/main" id="{BAD38EDE-926C-46E2-B81D-4E34207E51C6}"/>
              </a:ext>
            </a:extLst>
          </p:cNvPr>
          <p:cNvSpPr/>
          <p:nvPr/>
        </p:nvSpPr>
        <p:spPr>
          <a:xfrm>
            <a:off x="-142730" y="3507616"/>
            <a:ext cx="4852220" cy="296805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endParaRPr lang="en-GB" sz="1351" dirty="0"/>
          </a:p>
          <a:p>
            <a:pPr algn="ctr"/>
            <a:r>
              <a:rPr lang="en-GB" sz="1351" dirty="0"/>
              <a:t>Bristol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C7C678-94CE-4911-83C6-E2445E261E90}"/>
              </a:ext>
            </a:extLst>
          </p:cNvPr>
          <p:cNvSpPr/>
          <p:nvPr/>
        </p:nvSpPr>
        <p:spPr>
          <a:xfrm>
            <a:off x="343504" y="1154111"/>
            <a:ext cx="11261705" cy="58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1" dirty="0"/>
              <a:t>OSM  &amp; Slicing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DB333A49-112C-4B5F-A266-96ABFA88F037}"/>
              </a:ext>
            </a:extLst>
          </p:cNvPr>
          <p:cNvSpPr/>
          <p:nvPr/>
        </p:nvSpPr>
        <p:spPr>
          <a:xfrm>
            <a:off x="3057279" y="2209776"/>
            <a:ext cx="5698136" cy="79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1" dirty="0"/>
              <a:t>Transport SDN controller</a:t>
            </a:r>
          </a:p>
          <a:p>
            <a:pPr algn="ctr"/>
            <a:r>
              <a:rPr lang="en-GB" sz="1351" dirty="0"/>
              <a:t>Metro &amp; Core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742ACC8E-9F1A-4E2D-A623-87B99E2192D4}"/>
              </a:ext>
            </a:extLst>
          </p:cNvPr>
          <p:cNvSpPr txBox="1"/>
          <p:nvPr/>
        </p:nvSpPr>
        <p:spPr>
          <a:xfrm>
            <a:off x="5944501" y="1766295"/>
            <a:ext cx="161038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OpenStack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26E847D-A933-4B6F-8303-A7F6202B5D64}"/>
              </a:ext>
            </a:extLst>
          </p:cNvPr>
          <p:cNvSpPr/>
          <p:nvPr/>
        </p:nvSpPr>
        <p:spPr>
          <a:xfrm>
            <a:off x="2635984" y="3905953"/>
            <a:ext cx="974363" cy="1394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Voyager</a:t>
            </a:r>
            <a:r>
              <a:rPr lang="en-GB" sz="1351" dirty="0"/>
              <a:t>1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F215BCF-FA4E-4AE3-ACF7-D5713A9CE73F}"/>
              </a:ext>
            </a:extLst>
          </p:cNvPr>
          <p:cNvSpPr/>
          <p:nvPr/>
        </p:nvSpPr>
        <p:spPr>
          <a:xfrm>
            <a:off x="8131121" y="3934994"/>
            <a:ext cx="974363" cy="1394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Voyager2</a:t>
            </a:r>
            <a:endParaRPr lang="en-GB" sz="135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6F1FCB-F92E-47D8-AC6E-26628007CC9C}"/>
              </a:ext>
            </a:extLst>
          </p:cNvPr>
          <p:cNvSpPr/>
          <p:nvPr/>
        </p:nvSpPr>
        <p:spPr>
          <a:xfrm>
            <a:off x="3490424" y="4357564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91D3EB1-436E-4BB5-801A-B0D2E88FC0B8}"/>
              </a:ext>
            </a:extLst>
          </p:cNvPr>
          <p:cNvSpPr/>
          <p:nvPr/>
        </p:nvSpPr>
        <p:spPr>
          <a:xfrm>
            <a:off x="7852170" y="4371696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740E7AA-1B9A-4389-AFB2-A4707F9B7294}"/>
              </a:ext>
            </a:extLst>
          </p:cNvPr>
          <p:cNvSpPr/>
          <p:nvPr/>
        </p:nvSpPr>
        <p:spPr>
          <a:xfrm>
            <a:off x="3473231" y="4558798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D0459EB-D821-4910-B40B-5FF557329320}"/>
              </a:ext>
            </a:extLst>
          </p:cNvPr>
          <p:cNvSpPr/>
          <p:nvPr/>
        </p:nvSpPr>
        <p:spPr>
          <a:xfrm>
            <a:off x="7857038" y="4587839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cxnSp>
        <p:nvCxnSpPr>
          <p:cNvPr id="80" name="Connector: Elbow 79">
            <a:extLst>
              <a:ext uri="{FF2B5EF4-FFF2-40B4-BE49-F238E27FC236}">
                <a16:creationId xmlns:a16="http://schemas.microsoft.com/office/drawing/2014/main" id="{20667A13-090F-4168-A890-E03A093538BC}"/>
              </a:ext>
            </a:extLst>
          </p:cNvPr>
          <p:cNvCxnSpPr>
            <a:cxnSpLocks/>
            <a:stCxn id="77" idx="1"/>
            <a:endCxn id="15" idx="3"/>
          </p:cNvCxnSpPr>
          <p:nvPr/>
        </p:nvCxnSpPr>
        <p:spPr>
          <a:xfrm rot="10800000">
            <a:off x="3818336" y="4445986"/>
            <a:ext cx="4033835" cy="14132"/>
          </a:xfrm>
          <a:prstGeom prst="bentConnector3">
            <a:avLst>
              <a:gd name="adj1" fmla="val 50000"/>
            </a:avLst>
          </a:prstGeom>
          <a:ln w="57150">
            <a:gradFill>
              <a:gsLst>
                <a:gs pos="17000">
                  <a:srgbClr val="FF0000"/>
                </a:gs>
                <a:gs pos="38000">
                  <a:srgbClr val="FFC000"/>
                </a:gs>
                <a:gs pos="61000">
                  <a:srgbClr val="80B828"/>
                </a:gs>
                <a:gs pos="83000">
                  <a:srgbClr val="FFC000"/>
                </a:gs>
              </a:gsLst>
              <a:lin ang="5400000" scaled="1"/>
            </a:gradFill>
            <a:prstDash val="solid"/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3" name="Connector: Elbow 82">
            <a:extLst>
              <a:ext uri="{FF2B5EF4-FFF2-40B4-BE49-F238E27FC236}">
                <a16:creationId xmlns:a16="http://schemas.microsoft.com/office/drawing/2014/main" id="{E692BB50-D2C2-4E7F-8EC6-EEE63EDFED6E}"/>
              </a:ext>
            </a:extLst>
          </p:cNvPr>
          <p:cNvCxnSpPr>
            <a:cxnSpLocks/>
            <a:stCxn id="78" idx="3"/>
            <a:endCxn id="79" idx="1"/>
          </p:cNvCxnSpPr>
          <p:nvPr/>
        </p:nvCxnSpPr>
        <p:spPr>
          <a:xfrm>
            <a:off x="3801142" y="4647220"/>
            <a:ext cx="4055896" cy="29041"/>
          </a:xfrm>
          <a:prstGeom prst="bentConnector3">
            <a:avLst>
              <a:gd name="adj1" fmla="val 50000"/>
            </a:avLst>
          </a:prstGeom>
          <a:ln w="57150">
            <a:gradFill>
              <a:gsLst>
                <a:gs pos="17000">
                  <a:srgbClr val="FF0000"/>
                </a:gs>
                <a:gs pos="38000">
                  <a:srgbClr val="FFC000"/>
                </a:gs>
                <a:gs pos="61000">
                  <a:srgbClr val="80B828"/>
                </a:gs>
                <a:gs pos="83000">
                  <a:srgbClr val="FFC000"/>
                </a:gs>
              </a:gsLst>
              <a:lin ang="5400000" scaled="1"/>
            </a:gradFill>
            <a:prstDash val="solid"/>
            <a:headEnd type="triangl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77C2EE6F-1EFE-4517-B714-E9E7C2DBC741}"/>
              </a:ext>
            </a:extLst>
          </p:cNvPr>
          <p:cNvSpPr/>
          <p:nvPr/>
        </p:nvSpPr>
        <p:spPr>
          <a:xfrm rot="5400000">
            <a:off x="5357468" y="4265452"/>
            <a:ext cx="434715" cy="4197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88" name="Isosceles Triangle 87">
            <a:extLst>
              <a:ext uri="{FF2B5EF4-FFF2-40B4-BE49-F238E27FC236}">
                <a16:creationId xmlns:a16="http://schemas.microsoft.com/office/drawing/2014/main" id="{071EEF9B-5778-4F6F-9FD4-98409232EF6E}"/>
              </a:ext>
            </a:extLst>
          </p:cNvPr>
          <p:cNvSpPr/>
          <p:nvPr/>
        </p:nvSpPr>
        <p:spPr>
          <a:xfrm rot="16200000">
            <a:off x="5615800" y="4497892"/>
            <a:ext cx="434715" cy="41972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34E5083-C196-410A-8D3E-A29CCCDA3921}"/>
              </a:ext>
            </a:extLst>
          </p:cNvPr>
          <p:cNvSpPr/>
          <p:nvPr/>
        </p:nvSpPr>
        <p:spPr>
          <a:xfrm>
            <a:off x="8941530" y="4077400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00ABD74-927F-4C79-8FB1-0CFCFEF378C8}"/>
              </a:ext>
            </a:extLst>
          </p:cNvPr>
          <p:cNvSpPr/>
          <p:nvPr/>
        </p:nvSpPr>
        <p:spPr>
          <a:xfrm>
            <a:off x="8941530" y="4411639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F032F81-30E5-404F-9C74-8DE3EBF8E770}"/>
              </a:ext>
            </a:extLst>
          </p:cNvPr>
          <p:cNvSpPr/>
          <p:nvPr/>
        </p:nvSpPr>
        <p:spPr>
          <a:xfrm>
            <a:off x="8949989" y="4749593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E41F53E-BFB3-48DF-80AA-C39E4785C647}"/>
              </a:ext>
            </a:extLst>
          </p:cNvPr>
          <p:cNvSpPr/>
          <p:nvPr/>
        </p:nvSpPr>
        <p:spPr>
          <a:xfrm>
            <a:off x="8949989" y="5051909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55B0E2A-45A9-4DF0-AF43-37EA0C723D90}"/>
              </a:ext>
            </a:extLst>
          </p:cNvPr>
          <p:cNvSpPr/>
          <p:nvPr/>
        </p:nvSpPr>
        <p:spPr>
          <a:xfrm>
            <a:off x="2436455" y="4048359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227CBFB-F941-49AA-A93D-ACF2E75861C7}"/>
              </a:ext>
            </a:extLst>
          </p:cNvPr>
          <p:cNvSpPr/>
          <p:nvPr/>
        </p:nvSpPr>
        <p:spPr>
          <a:xfrm>
            <a:off x="2436455" y="4382598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86BE277E-E9B7-4CF5-8A68-0D41BDE298CC}"/>
              </a:ext>
            </a:extLst>
          </p:cNvPr>
          <p:cNvSpPr/>
          <p:nvPr/>
        </p:nvSpPr>
        <p:spPr>
          <a:xfrm>
            <a:off x="2444915" y="4720552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E4054BEE-878C-437E-8E7E-2B5944C47B15}"/>
              </a:ext>
            </a:extLst>
          </p:cNvPr>
          <p:cNvSpPr/>
          <p:nvPr/>
        </p:nvSpPr>
        <p:spPr>
          <a:xfrm>
            <a:off x="2444915" y="5022868"/>
            <a:ext cx="327911" cy="17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40C1FED0-F336-41E5-9D60-A2C4BD6EEC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025" y="3914064"/>
            <a:ext cx="485408" cy="485408"/>
          </a:xfrm>
          <a:prstGeom prst="rect">
            <a:avLst/>
          </a:prstGeom>
        </p:spPr>
      </p:pic>
      <p:pic>
        <p:nvPicPr>
          <p:cNvPr id="102" name="Picture 4" descr="Image result for 4k cameras logo">
            <a:extLst>
              <a:ext uri="{FF2B5EF4-FFF2-40B4-BE49-F238E27FC236}">
                <a16:creationId xmlns:a16="http://schemas.microsoft.com/office/drawing/2014/main" id="{A1F6F800-8473-4F4A-AD1E-1885F6AC7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56" y="3848940"/>
            <a:ext cx="522963" cy="3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ED4208A-FF27-4ED3-9BD2-768ED9B7C7B4}"/>
              </a:ext>
            </a:extLst>
          </p:cNvPr>
          <p:cNvGrpSpPr/>
          <p:nvPr/>
        </p:nvGrpSpPr>
        <p:grpSpPr>
          <a:xfrm>
            <a:off x="290766" y="5336902"/>
            <a:ext cx="1367995" cy="498152"/>
            <a:chOff x="343503" y="5446559"/>
            <a:chExt cx="1367994" cy="49815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D48565-11E7-4E1C-80B0-BD31FA9EFCF9}"/>
                </a:ext>
              </a:extLst>
            </p:cNvPr>
            <p:cNvSpPr/>
            <p:nvPr/>
          </p:nvSpPr>
          <p:spPr>
            <a:xfrm>
              <a:off x="343503" y="5446559"/>
              <a:ext cx="1063194" cy="19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1DF9339-9EE8-4787-A691-7068DC7EA8EE}"/>
                </a:ext>
              </a:extLst>
            </p:cNvPr>
            <p:cNvSpPr/>
            <p:nvPr/>
          </p:nvSpPr>
          <p:spPr>
            <a:xfrm>
              <a:off x="495903" y="5598959"/>
              <a:ext cx="1063194" cy="19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B100232D-C582-40E3-A5C0-655F2F319BA8}"/>
                </a:ext>
              </a:extLst>
            </p:cNvPr>
            <p:cNvSpPr/>
            <p:nvPr/>
          </p:nvSpPr>
          <p:spPr>
            <a:xfrm>
              <a:off x="648303" y="5751359"/>
              <a:ext cx="1063194" cy="19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</p:grp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2D7D3397-1F84-4E4A-976B-E8F4360FB3FC}"/>
              </a:ext>
            </a:extLst>
          </p:cNvPr>
          <p:cNvCxnSpPr>
            <a:cxnSpLocks/>
            <a:endCxn id="97" idx="1"/>
          </p:cNvCxnSpPr>
          <p:nvPr/>
        </p:nvCxnSpPr>
        <p:spPr>
          <a:xfrm flipV="1">
            <a:off x="443166" y="4471020"/>
            <a:ext cx="1993288" cy="865884"/>
          </a:xfrm>
          <a:prstGeom prst="bentConnector3">
            <a:avLst>
              <a:gd name="adj1" fmla="val 36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F96EB35C-EF89-413A-BD08-3C229A7ACA0B}"/>
              </a:ext>
            </a:extLst>
          </p:cNvPr>
          <p:cNvCxnSpPr>
            <a:cxnSpLocks/>
            <a:endCxn id="98" idx="1"/>
          </p:cNvCxnSpPr>
          <p:nvPr/>
        </p:nvCxnSpPr>
        <p:spPr>
          <a:xfrm flipV="1">
            <a:off x="595568" y="4808973"/>
            <a:ext cx="1849347" cy="680331"/>
          </a:xfrm>
          <a:prstGeom prst="bentConnector3">
            <a:avLst>
              <a:gd name="adj1" fmla="val 70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C39FB09B-613C-4D7F-9DF7-53B9A396DFAE}"/>
              </a:ext>
            </a:extLst>
          </p:cNvPr>
          <p:cNvCxnSpPr>
            <a:cxnSpLocks/>
            <a:stCxn id="105" idx="0"/>
          </p:cNvCxnSpPr>
          <p:nvPr/>
        </p:nvCxnSpPr>
        <p:spPr>
          <a:xfrm rot="5400000" flipH="1" flipV="1">
            <a:off x="1527402" y="4708210"/>
            <a:ext cx="533257" cy="13337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B0DEF19-BF77-4B77-902D-F2E985501603}"/>
              </a:ext>
            </a:extLst>
          </p:cNvPr>
          <p:cNvSpPr txBox="1"/>
          <p:nvPr/>
        </p:nvSpPr>
        <p:spPr>
          <a:xfrm>
            <a:off x="663553" y="5386818"/>
            <a:ext cx="76660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VNFs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9EB99D1-131B-402E-8878-C9C27DD0E041}"/>
              </a:ext>
            </a:extLst>
          </p:cNvPr>
          <p:cNvSpPr txBox="1"/>
          <p:nvPr/>
        </p:nvSpPr>
        <p:spPr>
          <a:xfrm>
            <a:off x="710794" y="4309169"/>
            <a:ext cx="64316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10G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834F6C6B-CD01-4754-83A3-A5652A32EF34}"/>
              </a:ext>
            </a:extLst>
          </p:cNvPr>
          <p:cNvSpPr txBox="1"/>
          <p:nvPr/>
        </p:nvSpPr>
        <p:spPr>
          <a:xfrm>
            <a:off x="892278" y="4611021"/>
            <a:ext cx="64316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10G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30CA0D33-90EB-4964-9C50-BDDC76F29F10}"/>
              </a:ext>
            </a:extLst>
          </p:cNvPr>
          <p:cNvSpPr txBox="1"/>
          <p:nvPr/>
        </p:nvSpPr>
        <p:spPr>
          <a:xfrm>
            <a:off x="1087954" y="5062748"/>
            <a:ext cx="74514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100G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3520353-DE60-470E-914F-BC53F79BA94B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700354" y="4136780"/>
            <a:ext cx="1736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>
            <a:extLst>
              <a:ext uri="{FF2B5EF4-FFF2-40B4-BE49-F238E27FC236}">
                <a16:creationId xmlns:a16="http://schemas.microsoft.com/office/drawing/2014/main" id="{79712DA4-EB51-46E8-BACC-C94EAC378090}"/>
              </a:ext>
            </a:extLst>
          </p:cNvPr>
          <p:cNvSpPr txBox="1"/>
          <p:nvPr/>
        </p:nvSpPr>
        <p:spPr>
          <a:xfrm>
            <a:off x="1148749" y="4056426"/>
            <a:ext cx="64316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10G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92EA0D2-8929-4A6B-8A2E-7DAD394E2BB3}"/>
              </a:ext>
            </a:extLst>
          </p:cNvPr>
          <p:cNvSpPr txBox="1"/>
          <p:nvPr/>
        </p:nvSpPr>
        <p:spPr>
          <a:xfrm>
            <a:off x="3952235" y="3936016"/>
            <a:ext cx="1436644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2*200G</a:t>
            </a:r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1BF4863C-02A4-44D8-AA84-77A734C8B66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81183" y="3679642"/>
            <a:ext cx="485408" cy="485408"/>
          </a:xfrm>
          <a:prstGeom prst="rect">
            <a:avLst/>
          </a:prstGeom>
        </p:spPr>
      </p:pic>
      <p:pic>
        <p:nvPicPr>
          <p:cNvPr id="139" name="Picture 4" descr="Image result for 4k cameras logo">
            <a:extLst>
              <a:ext uri="{FF2B5EF4-FFF2-40B4-BE49-F238E27FC236}">
                <a16:creationId xmlns:a16="http://schemas.microsoft.com/office/drawing/2014/main" id="{D0DC5580-C3FF-49EE-91FF-90BEC91A2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285" y="3714931"/>
            <a:ext cx="522963" cy="3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55DF513-B77E-4B54-BD1F-9F3291B43851}"/>
              </a:ext>
            </a:extLst>
          </p:cNvPr>
          <p:cNvGrpSpPr/>
          <p:nvPr/>
        </p:nvGrpSpPr>
        <p:grpSpPr>
          <a:xfrm>
            <a:off x="9992289" y="5518343"/>
            <a:ext cx="1367995" cy="498152"/>
            <a:chOff x="343503" y="5446559"/>
            <a:chExt cx="1367994" cy="498152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C161870-8C67-459A-9872-955D1DD6D047}"/>
                </a:ext>
              </a:extLst>
            </p:cNvPr>
            <p:cNvSpPr/>
            <p:nvPr/>
          </p:nvSpPr>
          <p:spPr>
            <a:xfrm>
              <a:off x="343503" y="5446559"/>
              <a:ext cx="1063194" cy="19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B6A3A556-5F29-467E-9D8D-EA6D904D4373}"/>
                </a:ext>
              </a:extLst>
            </p:cNvPr>
            <p:cNvSpPr/>
            <p:nvPr/>
          </p:nvSpPr>
          <p:spPr>
            <a:xfrm>
              <a:off x="495903" y="5598959"/>
              <a:ext cx="1063194" cy="19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E87482DD-9AA6-471B-93A5-1C85139B9093}"/>
                </a:ext>
              </a:extLst>
            </p:cNvPr>
            <p:cNvSpPr/>
            <p:nvPr/>
          </p:nvSpPr>
          <p:spPr>
            <a:xfrm>
              <a:off x="648303" y="5751359"/>
              <a:ext cx="1063194" cy="1933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</p:grpSp>
      <p:sp>
        <p:nvSpPr>
          <p:cNvPr id="157" name="TextBox 156">
            <a:extLst>
              <a:ext uri="{FF2B5EF4-FFF2-40B4-BE49-F238E27FC236}">
                <a16:creationId xmlns:a16="http://schemas.microsoft.com/office/drawing/2014/main" id="{D8CDB2C1-435A-4DA1-B205-BD92C3E9148F}"/>
              </a:ext>
            </a:extLst>
          </p:cNvPr>
          <p:cNvSpPr txBox="1"/>
          <p:nvPr/>
        </p:nvSpPr>
        <p:spPr>
          <a:xfrm>
            <a:off x="10365076" y="5568259"/>
            <a:ext cx="766608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VNFs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7BA1BCF-111F-47A7-89B2-A11AC9FA07D1}"/>
              </a:ext>
            </a:extLst>
          </p:cNvPr>
          <p:cNvSpPr txBox="1"/>
          <p:nvPr/>
        </p:nvSpPr>
        <p:spPr>
          <a:xfrm>
            <a:off x="10098645" y="4221502"/>
            <a:ext cx="64316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10G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012DE314-7AD3-45D6-8A6D-0842D352898E}"/>
              </a:ext>
            </a:extLst>
          </p:cNvPr>
          <p:cNvSpPr txBox="1"/>
          <p:nvPr/>
        </p:nvSpPr>
        <p:spPr>
          <a:xfrm>
            <a:off x="10593801" y="4792462"/>
            <a:ext cx="64316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10G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DEE99C7-5322-48B7-A770-1FB1FD9A6626}"/>
              </a:ext>
            </a:extLst>
          </p:cNvPr>
          <p:cNvCxnSpPr>
            <a:stCxn id="91" idx="3"/>
          </p:cNvCxnSpPr>
          <p:nvPr/>
        </p:nvCxnSpPr>
        <p:spPr>
          <a:xfrm flipV="1">
            <a:off x="9269439" y="4150134"/>
            <a:ext cx="1680491" cy="156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631BFE8B-AFEB-4555-9F1D-563F17342A81}"/>
              </a:ext>
            </a:extLst>
          </p:cNvPr>
          <p:cNvCxnSpPr>
            <a:cxnSpLocks/>
            <a:stCxn id="92" idx="3"/>
          </p:cNvCxnSpPr>
          <p:nvPr/>
        </p:nvCxnSpPr>
        <p:spPr>
          <a:xfrm>
            <a:off x="9269440" y="4500061"/>
            <a:ext cx="1938445" cy="1419759"/>
          </a:xfrm>
          <a:prstGeom prst="bentConnector3">
            <a:avLst>
              <a:gd name="adj1" fmla="val 1033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nector: Elbow 160">
            <a:extLst>
              <a:ext uri="{FF2B5EF4-FFF2-40B4-BE49-F238E27FC236}">
                <a16:creationId xmlns:a16="http://schemas.microsoft.com/office/drawing/2014/main" id="{161890BD-259D-4C37-9282-4EEA60219BBB}"/>
              </a:ext>
            </a:extLst>
          </p:cNvPr>
          <p:cNvCxnSpPr>
            <a:cxnSpLocks/>
            <a:stCxn id="93" idx="3"/>
            <a:endCxn id="155" idx="3"/>
          </p:cNvCxnSpPr>
          <p:nvPr/>
        </p:nvCxnSpPr>
        <p:spPr>
          <a:xfrm>
            <a:off x="9277897" y="4838014"/>
            <a:ext cx="2082387" cy="1081805"/>
          </a:xfrm>
          <a:prstGeom prst="bentConnector3">
            <a:avLst>
              <a:gd name="adj1" fmla="val 6778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Connector: Elbow 162">
            <a:extLst>
              <a:ext uri="{FF2B5EF4-FFF2-40B4-BE49-F238E27FC236}">
                <a16:creationId xmlns:a16="http://schemas.microsoft.com/office/drawing/2014/main" id="{7F5D0276-F23D-4E92-A397-64CAA2E60131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9277899" y="5140332"/>
            <a:ext cx="1223600" cy="723764"/>
          </a:xfrm>
          <a:prstGeom prst="bentConnector3">
            <a:avLst>
              <a:gd name="adj1" fmla="val 843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>
            <a:extLst>
              <a:ext uri="{FF2B5EF4-FFF2-40B4-BE49-F238E27FC236}">
                <a16:creationId xmlns:a16="http://schemas.microsoft.com/office/drawing/2014/main" id="{57AFF4CB-B2E8-4AC0-93AA-40C9B639E511}"/>
              </a:ext>
            </a:extLst>
          </p:cNvPr>
          <p:cNvSpPr txBox="1"/>
          <p:nvPr/>
        </p:nvSpPr>
        <p:spPr>
          <a:xfrm>
            <a:off x="10250194" y="5049454"/>
            <a:ext cx="74514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100G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9EAB1C12-816B-43AA-B960-54C6187C3B74}"/>
              </a:ext>
            </a:extLst>
          </p:cNvPr>
          <p:cNvSpPr txBox="1"/>
          <p:nvPr/>
        </p:nvSpPr>
        <p:spPr>
          <a:xfrm>
            <a:off x="10818561" y="3850934"/>
            <a:ext cx="64316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10G</a:t>
            </a:r>
          </a:p>
        </p:txBody>
      </p:sp>
      <p:sp>
        <p:nvSpPr>
          <p:cNvPr id="169" name="Arrow: Up-Down 168">
            <a:extLst>
              <a:ext uri="{FF2B5EF4-FFF2-40B4-BE49-F238E27FC236}">
                <a16:creationId xmlns:a16="http://schemas.microsoft.com/office/drawing/2014/main" id="{946C052F-062D-4312-992A-26B21EBBDB68}"/>
              </a:ext>
            </a:extLst>
          </p:cNvPr>
          <p:cNvSpPr/>
          <p:nvPr/>
        </p:nvSpPr>
        <p:spPr>
          <a:xfrm>
            <a:off x="5698401" y="1636494"/>
            <a:ext cx="253703" cy="481111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1"/>
          </a:p>
        </p:txBody>
      </p:sp>
      <p:cxnSp>
        <p:nvCxnSpPr>
          <p:cNvPr id="2049" name="Straight Arrow Connector 2048">
            <a:extLst>
              <a:ext uri="{FF2B5EF4-FFF2-40B4-BE49-F238E27FC236}">
                <a16:creationId xmlns:a16="http://schemas.microsoft.com/office/drawing/2014/main" id="{703DE634-443D-466A-A4A0-1FBE267F5887}"/>
              </a:ext>
            </a:extLst>
          </p:cNvPr>
          <p:cNvCxnSpPr>
            <a:stCxn id="37" idx="0"/>
          </p:cNvCxnSpPr>
          <p:nvPr/>
        </p:nvCxnSpPr>
        <p:spPr>
          <a:xfrm flipV="1">
            <a:off x="1046857" y="1750134"/>
            <a:ext cx="3712200" cy="3636684"/>
          </a:xfrm>
          <a:prstGeom prst="straightConnector1">
            <a:avLst/>
          </a:prstGeom>
          <a:ln w="28575" cap="flat" cmpd="sng" algn="ctr">
            <a:solidFill>
              <a:schemeClr val="accent2">
                <a:lumMod val="75000"/>
              </a:schemeClr>
            </a:solidFill>
            <a:prstDash val="dashDot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0" name="Straight Arrow Connector 169">
            <a:extLst>
              <a:ext uri="{FF2B5EF4-FFF2-40B4-BE49-F238E27FC236}">
                <a16:creationId xmlns:a16="http://schemas.microsoft.com/office/drawing/2014/main" id="{18389E9D-B9F8-41BA-A04D-AFEF19FE0E9E}"/>
              </a:ext>
            </a:extLst>
          </p:cNvPr>
          <p:cNvCxnSpPr>
            <a:cxnSpLocks/>
          </p:cNvCxnSpPr>
          <p:nvPr/>
        </p:nvCxnSpPr>
        <p:spPr>
          <a:xfrm flipH="1" flipV="1">
            <a:off x="7070104" y="1734404"/>
            <a:ext cx="3781853" cy="3778131"/>
          </a:xfrm>
          <a:prstGeom prst="straightConnector1">
            <a:avLst/>
          </a:prstGeom>
          <a:ln w="28575" cap="flat" cmpd="sng" algn="ctr">
            <a:solidFill>
              <a:schemeClr val="accent2">
                <a:lumMod val="75000"/>
              </a:schemeClr>
            </a:solidFill>
            <a:prstDash val="dashDot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1" name="Rectangle: Rounded Corners 170">
            <a:extLst>
              <a:ext uri="{FF2B5EF4-FFF2-40B4-BE49-F238E27FC236}">
                <a16:creationId xmlns:a16="http://schemas.microsoft.com/office/drawing/2014/main" id="{69240048-67BB-431F-A60A-23FDED581710}"/>
              </a:ext>
            </a:extLst>
          </p:cNvPr>
          <p:cNvSpPr/>
          <p:nvPr/>
        </p:nvSpPr>
        <p:spPr>
          <a:xfrm>
            <a:off x="5376273" y="2085775"/>
            <a:ext cx="957555" cy="3203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1" dirty="0"/>
              <a:t>WIM</a:t>
            </a:r>
          </a:p>
        </p:txBody>
      </p:sp>
      <p:sp>
        <p:nvSpPr>
          <p:cNvPr id="173" name="Rectangle: Rounded Corners 172">
            <a:extLst>
              <a:ext uri="{FF2B5EF4-FFF2-40B4-BE49-F238E27FC236}">
                <a16:creationId xmlns:a16="http://schemas.microsoft.com/office/drawing/2014/main" id="{3A8D5B39-D2E9-4F9C-8694-ED90195C579D}"/>
              </a:ext>
            </a:extLst>
          </p:cNvPr>
          <p:cNvSpPr/>
          <p:nvPr/>
        </p:nvSpPr>
        <p:spPr>
          <a:xfrm>
            <a:off x="5086346" y="2905724"/>
            <a:ext cx="1761828" cy="3629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1" dirty="0" err="1"/>
              <a:t>OpenConfig</a:t>
            </a:r>
            <a:r>
              <a:rPr lang="en-GB" sz="1351" dirty="0"/>
              <a:t>/ NCLU</a:t>
            </a:r>
          </a:p>
        </p:txBody>
      </p:sp>
      <p:cxnSp>
        <p:nvCxnSpPr>
          <p:cNvPr id="2056" name="Straight Arrow Connector 2055">
            <a:extLst>
              <a:ext uri="{FF2B5EF4-FFF2-40B4-BE49-F238E27FC236}">
                <a16:creationId xmlns:a16="http://schemas.microsoft.com/office/drawing/2014/main" id="{C9D2425C-BDF2-40C9-A61D-F3DA93EC60CA}"/>
              </a:ext>
            </a:extLst>
          </p:cNvPr>
          <p:cNvCxnSpPr>
            <a:cxnSpLocks/>
            <a:stCxn id="14" idx="0"/>
            <a:endCxn id="173" idx="2"/>
          </p:cNvCxnSpPr>
          <p:nvPr/>
        </p:nvCxnSpPr>
        <p:spPr>
          <a:xfrm flipV="1">
            <a:off x="3123166" y="3268703"/>
            <a:ext cx="2844094" cy="63725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2E830594-923D-4A96-823D-A118AB6E7ACE}"/>
              </a:ext>
            </a:extLst>
          </p:cNvPr>
          <p:cNvCxnSpPr>
            <a:cxnSpLocks/>
            <a:stCxn id="75" idx="0"/>
            <a:endCxn id="173" idx="2"/>
          </p:cNvCxnSpPr>
          <p:nvPr/>
        </p:nvCxnSpPr>
        <p:spPr>
          <a:xfrm flipH="1" flipV="1">
            <a:off x="5967260" y="3268703"/>
            <a:ext cx="2651043" cy="66629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5" name="Rectangle: Rounded Corners 2064">
            <a:extLst>
              <a:ext uri="{FF2B5EF4-FFF2-40B4-BE49-F238E27FC236}">
                <a16:creationId xmlns:a16="http://schemas.microsoft.com/office/drawing/2014/main" id="{476DB077-7967-4C7E-8C9C-D560FA743962}"/>
              </a:ext>
            </a:extLst>
          </p:cNvPr>
          <p:cNvSpPr/>
          <p:nvPr/>
        </p:nvSpPr>
        <p:spPr>
          <a:xfrm>
            <a:off x="153536" y="186543"/>
            <a:ext cx="1611117" cy="34110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Camera Port</a:t>
            </a: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12051DF6-24E6-4CC9-9ED6-BD2A0009C3F0}"/>
              </a:ext>
            </a:extLst>
          </p:cNvPr>
          <p:cNvSpPr/>
          <p:nvPr/>
        </p:nvSpPr>
        <p:spPr>
          <a:xfrm>
            <a:off x="153536" y="493343"/>
            <a:ext cx="1611117" cy="28012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VR port</a:t>
            </a: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47178365-B66D-4BB3-BF49-C91CC124589F}"/>
              </a:ext>
            </a:extLst>
          </p:cNvPr>
          <p:cNvSpPr/>
          <p:nvPr/>
        </p:nvSpPr>
        <p:spPr>
          <a:xfrm>
            <a:off x="153537" y="748228"/>
            <a:ext cx="1612169" cy="32012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VLAN A/B/C…</a:t>
            </a:r>
          </a:p>
        </p:txBody>
      </p:sp>
      <p:sp>
        <p:nvSpPr>
          <p:cNvPr id="2066" name="Rectangle: Rounded Corners 2065">
            <a:extLst>
              <a:ext uri="{FF2B5EF4-FFF2-40B4-BE49-F238E27FC236}">
                <a16:creationId xmlns:a16="http://schemas.microsoft.com/office/drawing/2014/main" id="{145C399A-2AF7-41DC-97DD-7482753400B4}"/>
              </a:ext>
            </a:extLst>
          </p:cNvPr>
          <p:cNvSpPr/>
          <p:nvPr/>
        </p:nvSpPr>
        <p:spPr>
          <a:xfrm>
            <a:off x="1708155" y="61533"/>
            <a:ext cx="2120765" cy="1051627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Node V1</a:t>
            </a:r>
          </a:p>
        </p:txBody>
      </p:sp>
      <p:sp>
        <p:nvSpPr>
          <p:cNvPr id="194" name="Rectangle: Rounded Corners 193">
            <a:extLst>
              <a:ext uri="{FF2B5EF4-FFF2-40B4-BE49-F238E27FC236}">
                <a16:creationId xmlns:a16="http://schemas.microsoft.com/office/drawing/2014/main" id="{E528E756-D713-45B8-BCC9-C72BA0734623}"/>
              </a:ext>
            </a:extLst>
          </p:cNvPr>
          <p:cNvSpPr/>
          <p:nvPr/>
        </p:nvSpPr>
        <p:spPr>
          <a:xfrm>
            <a:off x="3753847" y="443672"/>
            <a:ext cx="1611117" cy="34110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Port, Transport</a:t>
            </a:r>
          </a:p>
        </p:txBody>
      </p:sp>
      <p:sp>
        <p:nvSpPr>
          <p:cNvPr id="195" name="Rectangle: Rounded Corners 194">
            <a:extLst>
              <a:ext uri="{FF2B5EF4-FFF2-40B4-BE49-F238E27FC236}">
                <a16:creationId xmlns:a16="http://schemas.microsoft.com/office/drawing/2014/main" id="{CCCEFA34-0CC3-4CF7-B972-3F79B774B523}"/>
              </a:ext>
            </a:extLst>
          </p:cNvPr>
          <p:cNvSpPr/>
          <p:nvPr/>
        </p:nvSpPr>
        <p:spPr>
          <a:xfrm>
            <a:off x="10466884" y="110994"/>
            <a:ext cx="1611117" cy="34110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Camera Port</a:t>
            </a:r>
          </a:p>
        </p:txBody>
      </p:sp>
      <p:sp>
        <p:nvSpPr>
          <p:cNvPr id="196" name="Rectangle: Rounded Corners 195">
            <a:extLst>
              <a:ext uri="{FF2B5EF4-FFF2-40B4-BE49-F238E27FC236}">
                <a16:creationId xmlns:a16="http://schemas.microsoft.com/office/drawing/2014/main" id="{CBB4C9B2-C92C-48AD-9D40-1D13451AA1BD}"/>
              </a:ext>
            </a:extLst>
          </p:cNvPr>
          <p:cNvSpPr/>
          <p:nvPr/>
        </p:nvSpPr>
        <p:spPr>
          <a:xfrm>
            <a:off x="10466884" y="417793"/>
            <a:ext cx="1611117" cy="280123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VR port</a:t>
            </a:r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FB4AD833-092D-4F01-B05E-B60F6FFC92E7}"/>
              </a:ext>
            </a:extLst>
          </p:cNvPr>
          <p:cNvSpPr/>
          <p:nvPr/>
        </p:nvSpPr>
        <p:spPr>
          <a:xfrm>
            <a:off x="10466885" y="672679"/>
            <a:ext cx="1612169" cy="320125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VLAN A/B/C…</a:t>
            </a:r>
          </a:p>
        </p:txBody>
      </p:sp>
      <p:sp>
        <p:nvSpPr>
          <p:cNvPr id="198" name="Rectangle: Rounded Corners 197">
            <a:extLst>
              <a:ext uri="{FF2B5EF4-FFF2-40B4-BE49-F238E27FC236}">
                <a16:creationId xmlns:a16="http://schemas.microsoft.com/office/drawing/2014/main" id="{6AF35218-42D9-478D-A6D0-D526EB172E23}"/>
              </a:ext>
            </a:extLst>
          </p:cNvPr>
          <p:cNvSpPr/>
          <p:nvPr/>
        </p:nvSpPr>
        <p:spPr>
          <a:xfrm>
            <a:off x="8421800" y="81013"/>
            <a:ext cx="2120765" cy="958600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Node V2</a:t>
            </a:r>
          </a:p>
        </p:txBody>
      </p:sp>
      <p:sp>
        <p:nvSpPr>
          <p:cNvPr id="199" name="Rectangle: Rounded Corners 198">
            <a:extLst>
              <a:ext uri="{FF2B5EF4-FFF2-40B4-BE49-F238E27FC236}">
                <a16:creationId xmlns:a16="http://schemas.microsoft.com/office/drawing/2014/main" id="{CA74CDBA-A0CD-45E6-A87A-A58861AD75AC}"/>
              </a:ext>
            </a:extLst>
          </p:cNvPr>
          <p:cNvSpPr/>
          <p:nvPr/>
        </p:nvSpPr>
        <p:spPr>
          <a:xfrm>
            <a:off x="6857020" y="444780"/>
            <a:ext cx="1611117" cy="341109"/>
          </a:xfrm>
          <a:prstGeom prst="round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Port, Transport</a:t>
            </a:r>
          </a:p>
        </p:txBody>
      </p:sp>
      <p:cxnSp>
        <p:nvCxnSpPr>
          <p:cNvPr id="2075" name="Straight Arrow Connector 2074">
            <a:extLst>
              <a:ext uri="{FF2B5EF4-FFF2-40B4-BE49-F238E27FC236}">
                <a16:creationId xmlns:a16="http://schemas.microsoft.com/office/drawing/2014/main" id="{CDE2E955-FC64-421F-97C7-C66E5389C52C}"/>
              </a:ext>
            </a:extLst>
          </p:cNvPr>
          <p:cNvCxnSpPr>
            <a:stCxn id="194" idx="3"/>
            <a:endCxn id="199" idx="1"/>
          </p:cNvCxnSpPr>
          <p:nvPr/>
        </p:nvCxnSpPr>
        <p:spPr>
          <a:xfrm>
            <a:off x="5364963" y="614227"/>
            <a:ext cx="1492056" cy="1109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</p:cxnSp>
      <p:sp>
        <p:nvSpPr>
          <p:cNvPr id="202" name="Rectangle 201">
            <a:extLst>
              <a:ext uri="{FF2B5EF4-FFF2-40B4-BE49-F238E27FC236}">
                <a16:creationId xmlns:a16="http://schemas.microsoft.com/office/drawing/2014/main" id="{9B945B4F-A1D5-47DA-B482-1E356C937005}"/>
              </a:ext>
            </a:extLst>
          </p:cNvPr>
          <p:cNvSpPr/>
          <p:nvPr/>
        </p:nvSpPr>
        <p:spPr>
          <a:xfrm>
            <a:off x="1645363" y="4093125"/>
            <a:ext cx="628703" cy="108488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OXC</a:t>
            </a:r>
          </a:p>
        </p:txBody>
      </p:sp>
      <p:sp>
        <p:nvSpPr>
          <p:cNvPr id="209" name="Rectangle 208">
            <a:extLst>
              <a:ext uri="{FF2B5EF4-FFF2-40B4-BE49-F238E27FC236}">
                <a16:creationId xmlns:a16="http://schemas.microsoft.com/office/drawing/2014/main" id="{C7EA3AE0-A114-4757-A1FF-84A04B8ED4DD}"/>
              </a:ext>
            </a:extLst>
          </p:cNvPr>
          <p:cNvSpPr/>
          <p:nvPr/>
        </p:nvSpPr>
        <p:spPr>
          <a:xfrm>
            <a:off x="9337322" y="4098338"/>
            <a:ext cx="628703" cy="11304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1" dirty="0"/>
              <a:t>OXC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:a16="http://schemas.microsoft.com/office/drawing/2014/main" id="{4FA797B0-0B6B-4C2E-BB0F-ACA6A3089B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15649" y="3935971"/>
            <a:ext cx="888273" cy="571889"/>
          </a:xfrm>
          <a:prstGeom prst="rect">
            <a:avLst/>
          </a:prstGeom>
        </p:spPr>
      </p:pic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65C37FF3-CDDB-475A-8365-5DE18F8A3432}"/>
              </a:ext>
            </a:extLst>
          </p:cNvPr>
          <p:cNvCxnSpPr>
            <a:cxnSpLocks/>
            <a:stCxn id="202" idx="0"/>
          </p:cNvCxnSpPr>
          <p:nvPr/>
        </p:nvCxnSpPr>
        <p:spPr>
          <a:xfrm flipV="1">
            <a:off x="1959715" y="3289720"/>
            <a:ext cx="4442152" cy="8034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E9F5D8E-AA01-4745-8664-6E3FE241F61E}"/>
              </a:ext>
            </a:extLst>
          </p:cNvPr>
          <p:cNvCxnSpPr>
            <a:cxnSpLocks/>
            <a:stCxn id="209" idx="0"/>
            <a:endCxn id="173" idx="2"/>
          </p:cNvCxnSpPr>
          <p:nvPr/>
        </p:nvCxnSpPr>
        <p:spPr>
          <a:xfrm flipH="1" flipV="1">
            <a:off x="5967260" y="3268703"/>
            <a:ext cx="3684414" cy="82963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22B74C50-6F55-4570-AB90-5E38CB35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86848CEC-1882-4453-A2BE-31B0E13B5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FA9E7E8-2088-43E8-9103-55ED0FC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13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CAFFE-C7FC-436D-B8D4-3F4550E23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 Architecture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7CC4A-494A-4943-B534-DC90BEE2C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1704A1-BA1F-4351-811B-9510A03C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38F3A-E448-49FF-AA55-F8AA0D09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D03B282-FA31-4CEE-9B36-C7BFB54853F6}"/>
              </a:ext>
            </a:extLst>
          </p:cNvPr>
          <p:cNvCxnSpPr>
            <a:cxnSpLocks/>
            <a:stCxn id="24" idx="3"/>
            <a:endCxn id="11" idx="1"/>
          </p:cNvCxnSpPr>
          <p:nvPr/>
        </p:nvCxnSpPr>
        <p:spPr>
          <a:xfrm flipV="1">
            <a:off x="8986144" y="5672978"/>
            <a:ext cx="1286506" cy="436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5B1F1CC5-3ECB-4FC9-B3AA-B2AD1589748F}"/>
              </a:ext>
            </a:extLst>
          </p:cNvPr>
          <p:cNvSpPr/>
          <p:nvPr/>
        </p:nvSpPr>
        <p:spPr>
          <a:xfrm>
            <a:off x="9207637" y="5424961"/>
            <a:ext cx="822036" cy="484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voyager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9E4A3AA-79F7-4ABA-85C7-6DB63B26E71C}"/>
              </a:ext>
            </a:extLst>
          </p:cNvPr>
          <p:cNvSpPr/>
          <p:nvPr/>
        </p:nvSpPr>
        <p:spPr>
          <a:xfrm>
            <a:off x="243881" y="5294287"/>
            <a:ext cx="1209964" cy="7573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309C44-4406-425E-965C-9F98DDFE9283}"/>
              </a:ext>
            </a:extLst>
          </p:cNvPr>
          <p:cNvSpPr txBox="1"/>
          <p:nvPr/>
        </p:nvSpPr>
        <p:spPr>
          <a:xfrm>
            <a:off x="363953" y="4924955"/>
            <a:ext cx="120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stadium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B02FEE-10F8-4471-AA04-B364668B9B3E}"/>
              </a:ext>
            </a:extLst>
          </p:cNvPr>
          <p:cNvSpPr/>
          <p:nvPr/>
        </p:nvSpPr>
        <p:spPr>
          <a:xfrm>
            <a:off x="10272650" y="5294287"/>
            <a:ext cx="1209964" cy="757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BT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CE8DBAD-38B1-4E63-89FF-63128AB7BE6A}"/>
              </a:ext>
            </a:extLst>
          </p:cNvPr>
          <p:cNvCxnSpPr>
            <a:cxnSpLocks/>
            <a:stCxn id="9" idx="6"/>
            <a:endCxn id="13" idx="1"/>
          </p:cNvCxnSpPr>
          <p:nvPr/>
        </p:nvCxnSpPr>
        <p:spPr>
          <a:xfrm>
            <a:off x="1453845" y="5672978"/>
            <a:ext cx="8614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9BDB6833-6299-440A-BD55-92500E8CC35E}"/>
              </a:ext>
            </a:extLst>
          </p:cNvPr>
          <p:cNvSpPr/>
          <p:nvPr/>
        </p:nvSpPr>
        <p:spPr>
          <a:xfrm>
            <a:off x="2315260" y="5430822"/>
            <a:ext cx="502934" cy="484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SW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344847-F712-4FF1-A4B6-2EF1FFF5E5BA}"/>
              </a:ext>
            </a:extLst>
          </p:cNvPr>
          <p:cNvSpPr/>
          <p:nvPr/>
        </p:nvSpPr>
        <p:spPr>
          <a:xfrm>
            <a:off x="2086661" y="4130840"/>
            <a:ext cx="995303" cy="8866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Edge video analysis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AFCE40-10EC-4A67-A567-58B6FC695348}"/>
              </a:ext>
            </a:extLst>
          </p:cNvPr>
          <p:cNvSpPr/>
          <p:nvPr/>
        </p:nvSpPr>
        <p:spPr>
          <a:xfrm>
            <a:off x="5021942" y="3369628"/>
            <a:ext cx="1487433" cy="6673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Zeetta</a:t>
            </a:r>
            <a:r>
              <a:rPr lang="en-GB" sz="1600" dirty="0"/>
              <a:t> </a:t>
            </a:r>
          </a:p>
          <a:p>
            <a:pPr algn="ctr"/>
            <a:r>
              <a:rPr lang="en-GB" sz="1600" dirty="0"/>
              <a:t>Transp. Contr.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BDB34E-0D5F-4026-AAE3-D1C96E871478}"/>
              </a:ext>
            </a:extLst>
          </p:cNvPr>
          <p:cNvSpPr/>
          <p:nvPr/>
        </p:nvSpPr>
        <p:spPr>
          <a:xfrm>
            <a:off x="7007349" y="3343250"/>
            <a:ext cx="778500" cy="6673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ONOS</a:t>
            </a:r>
          </a:p>
          <a:p>
            <a:pPr algn="ctr"/>
            <a:r>
              <a:rPr lang="en-GB" sz="1600" dirty="0"/>
              <a:t>Contr.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54B7B0-DCCF-48E8-99EB-7EC76A93B9C2}"/>
              </a:ext>
            </a:extLst>
          </p:cNvPr>
          <p:cNvSpPr/>
          <p:nvPr/>
        </p:nvSpPr>
        <p:spPr>
          <a:xfrm>
            <a:off x="4921295" y="2432654"/>
            <a:ext cx="2035348" cy="48956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Zeetta</a:t>
            </a:r>
            <a:r>
              <a:rPr lang="en-GB" sz="1600" dirty="0"/>
              <a:t> Controller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2CB7920-EB9D-4BC9-9052-696539CC55C3}"/>
              </a:ext>
            </a:extLst>
          </p:cNvPr>
          <p:cNvCxnSpPr>
            <a:cxnSpLocks/>
            <a:stCxn id="17" idx="2"/>
            <a:endCxn id="15" idx="0"/>
          </p:cNvCxnSpPr>
          <p:nvPr/>
        </p:nvCxnSpPr>
        <p:spPr>
          <a:xfrm flipH="1">
            <a:off x="5765659" y="2922216"/>
            <a:ext cx="173310" cy="447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A40CFC-6F89-440A-929B-DD14FF0AA9FE}"/>
              </a:ext>
            </a:extLst>
          </p:cNvPr>
          <p:cNvCxnSpPr>
            <a:cxnSpLocks/>
            <a:stCxn id="17" idx="2"/>
            <a:endCxn id="16" idx="0"/>
          </p:cNvCxnSpPr>
          <p:nvPr/>
        </p:nvCxnSpPr>
        <p:spPr>
          <a:xfrm>
            <a:off x="5938969" y="2922216"/>
            <a:ext cx="1457630" cy="421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C1CB1180-A21F-4A79-A982-B1E8A098A361}"/>
              </a:ext>
            </a:extLst>
          </p:cNvPr>
          <p:cNvSpPr txBox="1"/>
          <p:nvPr/>
        </p:nvSpPr>
        <p:spPr>
          <a:xfrm>
            <a:off x="7170386" y="3003541"/>
            <a:ext cx="74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T-API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B1B0E24-FBE9-4780-8E14-98797B681772}"/>
              </a:ext>
            </a:extLst>
          </p:cNvPr>
          <p:cNvSpPr txBox="1"/>
          <p:nvPr/>
        </p:nvSpPr>
        <p:spPr>
          <a:xfrm>
            <a:off x="5775606" y="3032979"/>
            <a:ext cx="74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T-API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DA73BC-9C3B-449D-A104-3F826E62A293}"/>
              </a:ext>
            </a:extLst>
          </p:cNvPr>
          <p:cNvCxnSpPr>
            <a:stCxn id="29" idx="0"/>
            <a:endCxn id="15" idx="2"/>
          </p:cNvCxnSpPr>
          <p:nvPr/>
        </p:nvCxnSpPr>
        <p:spPr>
          <a:xfrm flipV="1">
            <a:off x="3302855" y="4036953"/>
            <a:ext cx="2462804" cy="1393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42EE646-6D37-462C-84A0-373A2E611353}"/>
              </a:ext>
            </a:extLst>
          </p:cNvPr>
          <p:cNvCxnSpPr>
            <a:stCxn id="8" idx="0"/>
            <a:endCxn id="15" idx="2"/>
          </p:cNvCxnSpPr>
          <p:nvPr/>
        </p:nvCxnSpPr>
        <p:spPr>
          <a:xfrm flipH="1" flipV="1">
            <a:off x="5765659" y="4036953"/>
            <a:ext cx="3852996" cy="1388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44218D8B-7417-41DE-AF0B-A321EED15CCF}"/>
              </a:ext>
            </a:extLst>
          </p:cNvPr>
          <p:cNvSpPr/>
          <p:nvPr/>
        </p:nvSpPr>
        <p:spPr>
          <a:xfrm>
            <a:off x="8075516" y="5271805"/>
            <a:ext cx="910628" cy="81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Ericsson/CNIT </a:t>
            </a:r>
          </a:p>
          <a:p>
            <a:pPr algn="ctr"/>
            <a:r>
              <a:rPr lang="el-GR" sz="1400" dirty="0"/>
              <a:t>λ</a:t>
            </a:r>
            <a:r>
              <a:rPr lang="it-IT" sz="1400" dirty="0"/>
              <a:t>-sw</a:t>
            </a:r>
            <a:endParaRPr lang="en-GB" sz="1400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229908-209B-4CD8-BFF2-EA9699DF536E}"/>
              </a:ext>
            </a:extLst>
          </p:cNvPr>
          <p:cNvCxnSpPr>
            <a:stCxn id="24" idx="0"/>
            <a:endCxn id="16" idx="2"/>
          </p:cNvCxnSpPr>
          <p:nvPr/>
        </p:nvCxnSpPr>
        <p:spPr>
          <a:xfrm flipH="1" flipV="1">
            <a:off x="7396599" y="4010575"/>
            <a:ext cx="1134231" cy="1261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CB8944F-C8D8-492A-B90D-EB4381972D56}"/>
              </a:ext>
            </a:extLst>
          </p:cNvPr>
          <p:cNvCxnSpPr>
            <a:cxnSpLocks/>
            <a:stCxn id="13" idx="3"/>
            <a:endCxn id="27" idx="1"/>
          </p:cNvCxnSpPr>
          <p:nvPr/>
        </p:nvCxnSpPr>
        <p:spPr>
          <a:xfrm>
            <a:off x="2818194" y="5672978"/>
            <a:ext cx="1038877" cy="14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FB407F6-0F7E-4B7C-9E34-B32A78CFE4BE}"/>
              </a:ext>
            </a:extLst>
          </p:cNvPr>
          <p:cNvSpPr/>
          <p:nvPr/>
        </p:nvSpPr>
        <p:spPr>
          <a:xfrm>
            <a:off x="3857071" y="5268873"/>
            <a:ext cx="910628" cy="811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ROADM</a:t>
            </a:r>
          </a:p>
          <a:p>
            <a:pPr algn="ctr"/>
            <a:r>
              <a:rPr lang="en-GB" sz="1400" dirty="0"/>
              <a:t>(WSS)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497A5F5-4034-43ED-B600-79458685C774}"/>
              </a:ext>
            </a:extLst>
          </p:cNvPr>
          <p:cNvCxnSpPr>
            <a:stCxn id="27" idx="0"/>
            <a:endCxn id="16" idx="2"/>
          </p:cNvCxnSpPr>
          <p:nvPr/>
        </p:nvCxnSpPr>
        <p:spPr>
          <a:xfrm flipV="1">
            <a:off x="4312385" y="4010575"/>
            <a:ext cx="3084214" cy="12582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448C1D03-6293-4798-A3F5-E69465FD062A}"/>
              </a:ext>
            </a:extLst>
          </p:cNvPr>
          <p:cNvSpPr/>
          <p:nvPr/>
        </p:nvSpPr>
        <p:spPr>
          <a:xfrm>
            <a:off x="2891837" y="5430822"/>
            <a:ext cx="822036" cy="4843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voyager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26DFF8B-50EB-4E74-87EA-8282DEEE4204}"/>
              </a:ext>
            </a:extLst>
          </p:cNvPr>
          <p:cNvCxnSpPr>
            <a:cxnSpLocks/>
            <a:stCxn id="27" idx="3"/>
            <a:endCxn id="24" idx="1"/>
          </p:cNvCxnSpPr>
          <p:nvPr/>
        </p:nvCxnSpPr>
        <p:spPr>
          <a:xfrm>
            <a:off x="4767699" y="5674407"/>
            <a:ext cx="3307817" cy="29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F740078-11AF-4C35-9129-24212B83110D}"/>
              </a:ext>
            </a:extLst>
          </p:cNvPr>
          <p:cNvSpPr txBox="1"/>
          <p:nvPr/>
        </p:nvSpPr>
        <p:spPr>
          <a:xfrm>
            <a:off x="6844681" y="4095801"/>
            <a:ext cx="1439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OpenROADM</a:t>
            </a:r>
            <a:endParaRPr lang="en-GB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F82513-C66F-496A-ABD1-8497FA703344}"/>
              </a:ext>
            </a:extLst>
          </p:cNvPr>
          <p:cNvSpPr txBox="1"/>
          <p:nvPr/>
        </p:nvSpPr>
        <p:spPr>
          <a:xfrm>
            <a:off x="5431659" y="4068747"/>
            <a:ext cx="12239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OpenConfig</a:t>
            </a:r>
            <a:endParaRPr lang="en-GB" sz="1400" dirty="0"/>
          </a:p>
        </p:txBody>
      </p:sp>
      <p:sp>
        <p:nvSpPr>
          <p:cNvPr id="33" name="Rounded Rectangle 96">
            <a:extLst>
              <a:ext uri="{FF2B5EF4-FFF2-40B4-BE49-F238E27FC236}">
                <a16:creationId xmlns:a16="http://schemas.microsoft.com/office/drawing/2014/main" id="{72B17110-5827-4A15-9E11-3F4803067991}"/>
              </a:ext>
            </a:extLst>
          </p:cNvPr>
          <p:cNvSpPr/>
          <p:nvPr/>
        </p:nvSpPr>
        <p:spPr>
          <a:xfrm>
            <a:off x="7841692" y="3900662"/>
            <a:ext cx="3830355" cy="2322835"/>
          </a:xfrm>
          <a:prstGeom prst="roundRect">
            <a:avLst>
              <a:gd name="adj" fmla="val 12718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4" name="Rounded Rectangle 97">
            <a:extLst>
              <a:ext uri="{FF2B5EF4-FFF2-40B4-BE49-F238E27FC236}">
                <a16:creationId xmlns:a16="http://schemas.microsoft.com/office/drawing/2014/main" id="{B043CB9B-5D97-4704-8F46-7EC07CA4F9D5}"/>
              </a:ext>
            </a:extLst>
          </p:cNvPr>
          <p:cNvSpPr/>
          <p:nvPr/>
        </p:nvSpPr>
        <p:spPr>
          <a:xfrm>
            <a:off x="1890106" y="3903994"/>
            <a:ext cx="3059899" cy="2319504"/>
          </a:xfrm>
          <a:prstGeom prst="roundRect">
            <a:avLst>
              <a:gd name="adj" fmla="val 7191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B71D72-21F5-4170-AE41-E5202EC161F1}"/>
              </a:ext>
            </a:extLst>
          </p:cNvPr>
          <p:cNvSpPr/>
          <p:nvPr/>
        </p:nvSpPr>
        <p:spPr>
          <a:xfrm>
            <a:off x="8098376" y="5017530"/>
            <a:ext cx="882061" cy="3216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OpenROADM</a:t>
            </a:r>
            <a:r>
              <a:rPr lang="en-GB" sz="900" dirty="0"/>
              <a:t> Agent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6621061-79CD-4F6E-92DB-983254BBA687}"/>
              </a:ext>
            </a:extLst>
          </p:cNvPr>
          <p:cNvSpPr/>
          <p:nvPr/>
        </p:nvSpPr>
        <p:spPr>
          <a:xfrm>
            <a:off x="2752131" y="3373302"/>
            <a:ext cx="1334966" cy="6673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Zeetta</a:t>
            </a:r>
            <a:r>
              <a:rPr lang="en-GB" sz="1600" dirty="0"/>
              <a:t> </a:t>
            </a:r>
          </a:p>
          <a:p>
            <a:pPr algn="ctr"/>
            <a:r>
              <a:rPr lang="en-GB" sz="1600" dirty="0"/>
              <a:t>Acc. Contr.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4C20CF6-F65B-4223-8125-FD3D05D1BE19}"/>
              </a:ext>
            </a:extLst>
          </p:cNvPr>
          <p:cNvSpPr/>
          <p:nvPr/>
        </p:nvSpPr>
        <p:spPr>
          <a:xfrm>
            <a:off x="9802061" y="3343249"/>
            <a:ext cx="1334966" cy="6673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Zeetta</a:t>
            </a:r>
            <a:r>
              <a:rPr lang="en-GB" sz="1600" dirty="0"/>
              <a:t> </a:t>
            </a:r>
          </a:p>
          <a:p>
            <a:pPr algn="ctr"/>
            <a:r>
              <a:rPr lang="en-GB" sz="1600" dirty="0"/>
              <a:t>Acc. Contr.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441B65-5DCE-4B96-AC42-E4B3D1A8FE23}"/>
              </a:ext>
            </a:extLst>
          </p:cNvPr>
          <p:cNvCxnSpPr>
            <a:cxnSpLocks/>
            <a:stCxn id="17" idx="2"/>
            <a:endCxn id="37" idx="0"/>
          </p:cNvCxnSpPr>
          <p:nvPr/>
        </p:nvCxnSpPr>
        <p:spPr>
          <a:xfrm>
            <a:off x="5938969" y="2922216"/>
            <a:ext cx="4530575" cy="421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5543B49-3CD3-4DA1-A5E1-B876B2F9F062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3419617" y="2922216"/>
            <a:ext cx="2519352" cy="47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C628AE29-C340-416A-ADBA-986889C12ED8}"/>
              </a:ext>
            </a:extLst>
          </p:cNvPr>
          <p:cNvSpPr/>
          <p:nvPr/>
        </p:nvSpPr>
        <p:spPr>
          <a:xfrm>
            <a:off x="3208456" y="1262301"/>
            <a:ext cx="5461026" cy="66732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OSM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13D4FEC-A5F2-4D25-BF86-67B72AC4954B}"/>
              </a:ext>
            </a:extLst>
          </p:cNvPr>
          <p:cNvSpPr/>
          <p:nvPr/>
        </p:nvSpPr>
        <p:spPr>
          <a:xfrm>
            <a:off x="3881007" y="5002876"/>
            <a:ext cx="882061" cy="32165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err="1"/>
              <a:t>OpenROADM</a:t>
            </a:r>
            <a:r>
              <a:rPr lang="en-GB" sz="900" dirty="0"/>
              <a:t> Agent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A77327B-27DF-41FD-8330-76C6A740229F}"/>
              </a:ext>
            </a:extLst>
          </p:cNvPr>
          <p:cNvSpPr txBox="1"/>
          <p:nvPr/>
        </p:nvSpPr>
        <p:spPr>
          <a:xfrm>
            <a:off x="6408316" y="2044548"/>
            <a:ext cx="7481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L2-SM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A2CDB-D1DA-41D4-B76D-CACDDE4503D9}"/>
              </a:ext>
            </a:extLst>
          </p:cNvPr>
          <p:cNvCxnSpPr>
            <a:cxnSpLocks/>
            <a:stCxn id="40" idx="2"/>
            <a:endCxn id="17" idx="0"/>
          </p:cNvCxnSpPr>
          <p:nvPr/>
        </p:nvCxnSpPr>
        <p:spPr>
          <a:xfrm>
            <a:off x="5938969" y="1929626"/>
            <a:ext cx="0" cy="503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loud 43">
            <a:extLst>
              <a:ext uri="{FF2B5EF4-FFF2-40B4-BE49-F238E27FC236}">
                <a16:creationId xmlns:a16="http://schemas.microsoft.com/office/drawing/2014/main" id="{CF9B87D0-7C4D-46F9-9335-8E7F21F457FB}"/>
              </a:ext>
            </a:extLst>
          </p:cNvPr>
          <p:cNvSpPr/>
          <p:nvPr/>
        </p:nvSpPr>
        <p:spPr>
          <a:xfrm>
            <a:off x="4823891" y="5352134"/>
            <a:ext cx="3156367" cy="63024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2C1C0D4-2956-441A-8401-86FF84FFE756}"/>
              </a:ext>
            </a:extLst>
          </p:cNvPr>
          <p:cNvSpPr/>
          <p:nvPr/>
        </p:nvSpPr>
        <p:spPr>
          <a:xfrm>
            <a:off x="3194655" y="4120122"/>
            <a:ext cx="1035224" cy="667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/>
              <a:t>Transmission performance monitoring? (Nokia)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9C7B637-3263-4F96-9A79-802082BB8F7F}"/>
              </a:ext>
            </a:extLst>
          </p:cNvPr>
          <p:cNvCxnSpPr/>
          <p:nvPr/>
        </p:nvCxnSpPr>
        <p:spPr>
          <a:xfrm flipH="1">
            <a:off x="3194655" y="4787447"/>
            <a:ext cx="224959" cy="637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7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626E2-49E8-4C35-B258-FFA5A2234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Hardware Details WP3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A8D312-1A06-4D4C-BB72-8C9132E92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F7F5B-B2FE-481D-A52B-F5EDC69F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823203-7754-4C27-AF82-5E7EB1664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4001A-F572-43B0-B34E-73D05FC9D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3" y="3503791"/>
            <a:ext cx="6896976" cy="285255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1371011D-64CD-488B-BAC0-38E3213046BB}"/>
              </a:ext>
            </a:extLst>
          </p:cNvPr>
          <p:cNvGrpSpPr/>
          <p:nvPr/>
        </p:nvGrpSpPr>
        <p:grpSpPr>
          <a:xfrm>
            <a:off x="7938685" y="3605716"/>
            <a:ext cx="3363789" cy="2829901"/>
            <a:chOff x="1491442" y="3467008"/>
            <a:chExt cx="3363789" cy="2829901"/>
          </a:xfrm>
        </p:grpSpPr>
        <p:pic>
          <p:nvPicPr>
            <p:cNvPr id="8" name="Immagine 14">
              <a:extLst>
                <a:ext uri="{FF2B5EF4-FFF2-40B4-BE49-F238E27FC236}">
                  <a16:creationId xmlns:a16="http://schemas.microsoft.com/office/drawing/2014/main" id="{E511DC5D-B80D-4AB8-82A1-18978FA11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0697" y="3467008"/>
              <a:ext cx="3104534" cy="206968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6F8D14-6E64-47E0-8064-60BFAE199B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91442" y="5790792"/>
              <a:ext cx="242531" cy="3210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27F32DC-C8A1-47BA-8A7A-A28579EC2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11269" y="5713521"/>
              <a:ext cx="1054289" cy="381579"/>
            </a:xfrm>
            <a:prstGeom prst="rect">
              <a:avLst/>
            </a:prstGeom>
          </p:spPr>
        </p:pic>
        <p:pic>
          <p:nvPicPr>
            <p:cNvPr id="14" name="Picture 13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A2F70176-F729-42AD-84AB-A7F771B89C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4025" y="5568687"/>
              <a:ext cx="1035115" cy="728222"/>
            </a:xfrm>
            <a:prstGeom prst="rect">
              <a:avLst/>
            </a:prstGeom>
          </p:spPr>
        </p:pic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14A64361-C567-446D-9D1B-6062A9A62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842431"/>
              </p:ext>
            </p:extLst>
          </p:nvPr>
        </p:nvGraphicFramePr>
        <p:xfrm>
          <a:off x="459150" y="744718"/>
          <a:ext cx="11174270" cy="221622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340066">
                  <a:extLst>
                    <a:ext uri="{9D8B030D-6E8A-4147-A177-3AD203B41FA5}">
                      <a16:colId xmlns:a16="http://schemas.microsoft.com/office/drawing/2014/main" val="2575706617"/>
                    </a:ext>
                  </a:extLst>
                </a:gridCol>
                <a:gridCol w="8140818">
                  <a:extLst>
                    <a:ext uri="{9D8B030D-6E8A-4147-A177-3AD203B41FA5}">
                      <a16:colId xmlns:a16="http://schemas.microsoft.com/office/drawing/2014/main" val="629677380"/>
                    </a:ext>
                  </a:extLst>
                </a:gridCol>
                <a:gridCol w="1693386">
                  <a:extLst>
                    <a:ext uri="{9D8B030D-6E8A-4147-A177-3AD203B41FA5}">
                      <a16:colId xmlns:a16="http://schemas.microsoft.com/office/drawing/2014/main" val="1189429690"/>
                    </a:ext>
                  </a:extLst>
                </a:gridCol>
              </a:tblGrid>
              <a:tr h="739582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Component ID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Components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u="none" strike="noStrike" dirty="0">
                          <a:effectLst/>
                        </a:rPr>
                        <a:t>Lead Partner</a:t>
                      </a:r>
                      <a:endParaRPr lang="en-GB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631518"/>
                  </a:ext>
                </a:extLst>
              </a:tr>
              <a:tr h="295328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>
                          <a:effectLst/>
                        </a:rPr>
                        <a:t>D4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>
                          <a:effectLst/>
                        </a:rPr>
                        <a:t>Innovative photonic integrated optical switching solution for add/drop module of ROADM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TEI/CNIT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4023597"/>
                  </a:ext>
                </a:extLst>
              </a:tr>
              <a:tr h="295328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>
                          <a:effectLst/>
                        </a:rPr>
                        <a:t>D12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 dirty="0">
                          <a:effectLst/>
                        </a:rPr>
                        <a:t>Programmable packet switching solution for interconnection of access and core segments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Bristol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582641"/>
                  </a:ext>
                </a:extLst>
              </a:tr>
              <a:tr h="295328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>
                          <a:effectLst/>
                        </a:rPr>
                        <a:t>D19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 dirty="0">
                          <a:effectLst/>
                        </a:rPr>
                        <a:t>Voyager </a:t>
                      </a:r>
                      <a:r>
                        <a:rPr lang="en-GB" sz="1600" u="none" strike="noStrike" dirty="0" err="1">
                          <a:effectLst/>
                        </a:rPr>
                        <a:t>Muxponder</a:t>
                      </a:r>
                      <a:r>
                        <a:rPr lang="en-GB" sz="1600" u="none" strike="noStrike" dirty="0">
                          <a:effectLst/>
                        </a:rPr>
                        <a:t> 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BT/ Bristol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3494910"/>
                  </a:ext>
                </a:extLst>
              </a:tr>
              <a:tr h="295328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 dirty="0">
                          <a:effectLst/>
                        </a:rPr>
                        <a:t>D21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>
                          <a:effectLst/>
                        </a:rPr>
                        <a:t>Bristol ROADM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>
                          <a:effectLst/>
                        </a:rPr>
                        <a:t>Bristol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90360869"/>
                  </a:ext>
                </a:extLst>
              </a:tr>
              <a:tr h="295328"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>
                          <a:effectLst/>
                        </a:rPr>
                        <a:t>MDA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n-GB" sz="1600" u="none" strike="noStrike">
                          <a:effectLst/>
                        </a:rPr>
                        <a:t>Agents for Monitoring and Data Analytics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u="none" strike="noStrike" dirty="0">
                          <a:effectLst/>
                        </a:rPr>
                        <a:t>UPC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008155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5465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CA0A5-BEB8-4755-82D2-144E7A843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Software Details WP4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39EAFD-FD11-4D87-904C-5A1231F96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7208E9-ADC0-4DE2-A62F-E9FBD2D7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1B815-3A79-409F-973E-0DF5DE015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3A8B99B-667A-41A8-BB86-D858B8C41D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727286"/>
              </p:ext>
            </p:extLst>
          </p:nvPr>
        </p:nvGraphicFramePr>
        <p:xfrm>
          <a:off x="512848" y="746878"/>
          <a:ext cx="10809273" cy="475804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07269">
                  <a:extLst>
                    <a:ext uri="{9D8B030D-6E8A-4147-A177-3AD203B41FA5}">
                      <a16:colId xmlns:a16="http://schemas.microsoft.com/office/drawing/2014/main" val="3479598092"/>
                    </a:ext>
                  </a:extLst>
                </a:gridCol>
                <a:gridCol w="6177399">
                  <a:extLst>
                    <a:ext uri="{9D8B030D-6E8A-4147-A177-3AD203B41FA5}">
                      <a16:colId xmlns:a16="http://schemas.microsoft.com/office/drawing/2014/main" val="2750946738"/>
                    </a:ext>
                  </a:extLst>
                </a:gridCol>
                <a:gridCol w="3124605">
                  <a:extLst>
                    <a:ext uri="{9D8B030D-6E8A-4147-A177-3AD203B41FA5}">
                      <a16:colId xmlns:a16="http://schemas.microsoft.com/office/drawing/2014/main" val="219411428"/>
                    </a:ext>
                  </a:extLst>
                </a:gridCol>
              </a:tblGrid>
              <a:tr h="55247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 ID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Components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Lead Partner</a:t>
                      </a:r>
                      <a:endParaRPr lang="en-GB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015110"/>
                  </a:ext>
                </a:extLst>
              </a:tr>
              <a:tr h="459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5.1.1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Parent SDN Controller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TID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83980809"/>
                  </a:ext>
                </a:extLst>
              </a:tr>
              <a:tr h="459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5.1.2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ONOS Optical Controller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CTTC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1364067"/>
                  </a:ext>
                </a:extLst>
              </a:tr>
              <a:tr h="459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5.1.3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ONOS TAPI 2.1 SBI Driver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TID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63291445"/>
                  </a:ext>
                </a:extLst>
              </a:tr>
              <a:tr h="459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5.1.4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ONOS OC Driver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CTTC+CNIT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16795770"/>
                  </a:ext>
                </a:extLst>
              </a:tr>
              <a:tr h="459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5.3.1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Generic OpenConfig Agent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CNIT, CTTC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1660725"/>
                  </a:ext>
                </a:extLst>
              </a:tr>
              <a:tr h="459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5.4.3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OSM with WIM Plugin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Bristol +TID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30763946"/>
                  </a:ext>
                </a:extLst>
              </a:tr>
              <a:tr h="459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5.6.1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MDA Controller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UPC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53503844"/>
                  </a:ext>
                </a:extLst>
              </a:tr>
              <a:tr h="459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5.6.2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MDA Agent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UPC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33008825"/>
                  </a:ext>
                </a:extLst>
              </a:tr>
              <a:tr h="45988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effectLst/>
                        </a:rPr>
                        <a:t>5.7.1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>
                          <a:effectLst/>
                        </a:rPr>
                        <a:t>Front-end Net2Plan interfaces</a:t>
                      </a:r>
                      <a:endParaRPr lang="en-GB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2000" u="none" strike="noStrike" dirty="0">
                          <a:effectLst/>
                        </a:rPr>
                        <a:t>UPCT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84340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29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1B9FE-C4C2-46D9-AB7C-D081FA15E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Crowdsource application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6C4351-77A1-473B-98BB-0C75DBAE9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4FDA46-71FB-4A8D-B1F5-813AF0F36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BB0E4-5BDB-48BB-80AF-2F36FB32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7" descr="A picture containing table&#10;&#10;Description automatically generated">
            <a:extLst>
              <a:ext uri="{FF2B5EF4-FFF2-40B4-BE49-F238E27FC236}">
                <a16:creationId xmlns:a16="http://schemas.microsoft.com/office/drawing/2014/main" id="{2E191043-FFDA-40DD-8E15-336E5939A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85" y="744462"/>
            <a:ext cx="9604042" cy="5369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4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751A42DB-06C7-4E2B-870D-969F35E20282}"/>
              </a:ext>
            </a:extLst>
          </p:cNvPr>
          <p:cNvSpPr/>
          <p:nvPr/>
        </p:nvSpPr>
        <p:spPr>
          <a:xfrm>
            <a:off x="11154051" y="3672414"/>
            <a:ext cx="662618" cy="1644186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86933CC-D9D2-43DE-B3FE-B5258AE36B77}"/>
              </a:ext>
            </a:extLst>
          </p:cNvPr>
          <p:cNvCxnSpPr>
            <a:cxnSpLocks/>
          </p:cNvCxnSpPr>
          <p:nvPr/>
        </p:nvCxnSpPr>
        <p:spPr>
          <a:xfrm>
            <a:off x="819504" y="4916627"/>
            <a:ext cx="10334547" cy="0"/>
          </a:xfrm>
          <a:prstGeom prst="straightConnector1">
            <a:avLst/>
          </a:prstGeom>
          <a:ln w="571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FFDBB17-35D5-43E8-8C6E-F18877DBA5C3}"/>
              </a:ext>
            </a:extLst>
          </p:cNvPr>
          <p:cNvCxnSpPr>
            <a:cxnSpLocks/>
          </p:cNvCxnSpPr>
          <p:nvPr/>
        </p:nvCxnSpPr>
        <p:spPr>
          <a:xfrm>
            <a:off x="819504" y="4118434"/>
            <a:ext cx="10334547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7953E97D-1A4C-4BC6-8B29-53FF4E423737}"/>
              </a:ext>
            </a:extLst>
          </p:cNvPr>
          <p:cNvSpPr/>
          <p:nvPr/>
        </p:nvSpPr>
        <p:spPr>
          <a:xfrm>
            <a:off x="7052946" y="3683372"/>
            <a:ext cx="662618" cy="1644186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C90671D-B64F-47C8-9AF7-3A5BFFD98269}"/>
              </a:ext>
            </a:extLst>
          </p:cNvPr>
          <p:cNvSpPr/>
          <p:nvPr/>
        </p:nvSpPr>
        <p:spPr>
          <a:xfrm>
            <a:off x="5062312" y="3683372"/>
            <a:ext cx="662618" cy="164418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CF5D4CB-2026-4126-ACFA-A28B8D3EF5BE}"/>
              </a:ext>
            </a:extLst>
          </p:cNvPr>
          <p:cNvSpPr/>
          <p:nvPr/>
        </p:nvSpPr>
        <p:spPr>
          <a:xfrm>
            <a:off x="3146213" y="3683372"/>
            <a:ext cx="662618" cy="164418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71AFD70-583A-43E3-94E2-9A3A9BB2D7B3}"/>
              </a:ext>
            </a:extLst>
          </p:cNvPr>
          <p:cNvSpPr/>
          <p:nvPr/>
        </p:nvSpPr>
        <p:spPr>
          <a:xfrm>
            <a:off x="1271509" y="3683372"/>
            <a:ext cx="662618" cy="164418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9D406-C9E9-4DA8-A6A5-21F54C30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Bristol – BT Connection (Dark </a:t>
            </a:r>
            <a:r>
              <a:rPr lang="en-US" dirty="0" err="1"/>
              <a:t>Fibre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83DDE0-9A15-4441-81E0-E1550EF4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9A0E9B-7C8E-4EF4-A118-46F1A9F30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A7209-3490-438C-8E66-80D66A903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000CFC-506C-4708-A9CE-432C62F1FBE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7012" y="863495"/>
            <a:ext cx="11102975" cy="2104453"/>
          </a:xfrm>
        </p:spPr>
        <p:txBody>
          <a:bodyPr/>
          <a:lstStyle/>
          <a:p>
            <a:r>
              <a:rPr lang="en-US" sz="2000" dirty="0"/>
              <a:t>University of Bristol – BT (Ipswich) Link:</a:t>
            </a:r>
          </a:p>
          <a:p>
            <a:pPr lvl="1"/>
            <a:r>
              <a:rPr lang="en-US" sz="2000" dirty="0"/>
              <a:t>530km of dark </a:t>
            </a:r>
            <a:r>
              <a:rPr lang="en-US" sz="2000" dirty="0" err="1"/>
              <a:t>fibre</a:t>
            </a:r>
            <a:endParaRPr lang="en-US" sz="2000" dirty="0"/>
          </a:p>
          <a:p>
            <a:pPr lvl="1"/>
            <a:r>
              <a:rPr lang="en-US" sz="2000" dirty="0"/>
              <a:t>Amplified link with optical filters in Cambridge.</a:t>
            </a:r>
          </a:p>
          <a:p>
            <a:pPr lvl="1"/>
            <a:r>
              <a:rPr lang="en-US" sz="2000" dirty="0"/>
              <a:t>Performance: </a:t>
            </a:r>
          </a:p>
          <a:p>
            <a:pPr lvl="2"/>
            <a:r>
              <a:rPr lang="en-US" sz="1800" dirty="0"/>
              <a:t>PM-QPSK (100Gb/s): 3.2E-9 (BER BT-Bristol), 8.2E-8 (BER Bristol-Ipswich) @Wavelength 1554.94nm. </a:t>
            </a:r>
          </a:p>
          <a:p>
            <a:pPr lvl="2"/>
            <a:r>
              <a:rPr lang="en-US" sz="1800" dirty="0"/>
              <a:t>Measured Latency 5.5ms (</a:t>
            </a:r>
            <a:r>
              <a:rPr lang="en-US" sz="1800"/>
              <a:t>RTT) 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A09CCFB3-A2FC-4AA0-BF14-D28D77C08FAC}"/>
              </a:ext>
            </a:extLst>
          </p:cNvPr>
          <p:cNvSpPr/>
          <p:nvPr/>
        </p:nvSpPr>
        <p:spPr>
          <a:xfrm rot="5400000">
            <a:off x="1411755" y="3946879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979C7D7-2BD3-474D-A917-65657DFC8480}"/>
              </a:ext>
            </a:extLst>
          </p:cNvPr>
          <p:cNvSpPr/>
          <p:nvPr/>
        </p:nvSpPr>
        <p:spPr>
          <a:xfrm rot="5400000">
            <a:off x="2375755" y="3946879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60AB4BE8-B3F7-45AC-874D-5B0F5E8529E4}"/>
              </a:ext>
            </a:extLst>
          </p:cNvPr>
          <p:cNvSpPr/>
          <p:nvPr/>
        </p:nvSpPr>
        <p:spPr>
          <a:xfrm rot="5400000">
            <a:off x="2375755" y="3946878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36A2C7E-5953-42C8-9600-F3E6DA2D64E1}"/>
              </a:ext>
            </a:extLst>
          </p:cNvPr>
          <p:cNvSpPr/>
          <p:nvPr/>
        </p:nvSpPr>
        <p:spPr>
          <a:xfrm rot="5400000">
            <a:off x="3339755" y="3946878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479E2A5E-4771-4A7F-B38B-E6812BF41782}"/>
              </a:ext>
            </a:extLst>
          </p:cNvPr>
          <p:cNvSpPr/>
          <p:nvPr/>
        </p:nvSpPr>
        <p:spPr>
          <a:xfrm rot="5400000">
            <a:off x="3339755" y="3946878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3BAA33F-606A-4862-882E-B61B17226CF3}"/>
              </a:ext>
            </a:extLst>
          </p:cNvPr>
          <p:cNvSpPr/>
          <p:nvPr/>
        </p:nvSpPr>
        <p:spPr>
          <a:xfrm rot="5400000">
            <a:off x="4241409" y="3946878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7582B83-7E74-4D1E-8B6A-F3A3DFF2A346}"/>
              </a:ext>
            </a:extLst>
          </p:cNvPr>
          <p:cNvSpPr/>
          <p:nvPr/>
        </p:nvSpPr>
        <p:spPr>
          <a:xfrm rot="5400000">
            <a:off x="4241409" y="3946877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775C5AC3-51DC-4C3E-A3D5-BE05288D3506}"/>
              </a:ext>
            </a:extLst>
          </p:cNvPr>
          <p:cNvSpPr/>
          <p:nvPr/>
        </p:nvSpPr>
        <p:spPr>
          <a:xfrm rot="5400000">
            <a:off x="5257367" y="3946877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6ABD391-F85A-4877-97FF-56B4221CC747}"/>
              </a:ext>
            </a:extLst>
          </p:cNvPr>
          <p:cNvSpPr/>
          <p:nvPr/>
        </p:nvSpPr>
        <p:spPr>
          <a:xfrm rot="5400000">
            <a:off x="5257367" y="3946876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11016D2A-B50B-47B4-BAF2-DFF7C5697D08}"/>
              </a:ext>
            </a:extLst>
          </p:cNvPr>
          <p:cNvSpPr/>
          <p:nvPr/>
        </p:nvSpPr>
        <p:spPr>
          <a:xfrm rot="5400000">
            <a:off x="6242155" y="3946876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FCDDDD35-EB2B-457D-ADC6-D4F5C21008F1}"/>
              </a:ext>
            </a:extLst>
          </p:cNvPr>
          <p:cNvSpPr/>
          <p:nvPr/>
        </p:nvSpPr>
        <p:spPr>
          <a:xfrm rot="16200000" flipH="1">
            <a:off x="6254353" y="4747571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0D55C605-7F02-4015-82B6-8BA7711BD379}"/>
              </a:ext>
            </a:extLst>
          </p:cNvPr>
          <p:cNvSpPr/>
          <p:nvPr/>
        </p:nvSpPr>
        <p:spPr>
          <a:xfrm rot="16200000" flipH="1">
            <a:off x="5269565" y="4747571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97A115-6BA9-4C3A-B718-68DFFDE614EC}"/>
              </a:ext>
            </a:extLst>
          </p:cNvPr>
          <p:cNvSpPr/>
          <p:nvPr/>
        </p:nvSpPr>
        <p:spPr>
          <a:xfrm rot="16200000" flipH="1">
            <a:off x="5269565" y="4747570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E0AE785-D80C-473F-A87E-CC58F8811319}"/>
              </a:ext>
            </a:extLst>
          </p:cNvPr>
          <p:cNvSpPr/>
          <p:nvPr/>
        </p:nvSpPr>
        <p:spPr>
          <a:xfrm rot="16200000" flipH="1">
            <a:off x="4253607" y="4747570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E8AF3218-54F3-4C51-8645-14FBAD3FFDD1}"/>
              </a:ext>
            </a:extLst>
          </p:cNvPr>
          <p:cNvSpPr/>
          <p:nvPr/>
        </p:nvSpPr>
        <p:spPr>
          <a:xfrm rot="16200000" flipH="1">
            <a:off x="4253607" y="4747570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DBB41F7D-4062-49CF-BD7B-5527C046B767}"/>
              </a:ext>
            </a:extLst>
          </p:cNvPr>
          <p:cNvSpPr/>
          <p:nvPr/>
        </p:nvSpPr>
        <p:spPr>
          <a:xfrm rot="16200000" flipH="1">
            <a:off x="3351953" y="4747570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2D24B086-17CC-4024-B6D0-CBA0FC1B9F33}"/>
              </a:ext>
            </a:extLst>
          </p:cNvPr>
          <p:cNvSpPr/>
          <p:nvPr/>
        </p:nvSpPr>
        <p:spPr>
          <a:xfrm rot="16200000" flipH="1">
            <a:off x="3351953" y="4747569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864DDFE3-D8AC-47ED-AC05-5E4B510B03F3}"/>
              </a:ext>
            </a:extLst>
          </p:cNvPr>
          <p:cNvSpPr/>
          <p:nvPr/>
        </p:nvSpPr>
        <p:spPr>
          <a:xfrm rot="16200000" flipH="1">
            <a:off x="2387953" y="4747569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179363F5-CBB1-4642-B52D-B07E8DE6E318}"/>
              </a:ext>
            </a:extLst>
          </p:cNvPr>
          <p:cNvSpPr/>
          <p:nvPr/>
        </p:nvSpPr>
        <p:spPr>
          <a:xfrm rot="16200000" flipH="1">
            <a:off x="2387953" y="4747568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E9E7FC24-2417-4A5C-BB31-46862D1E74EC}"/>
              </a:ext>
            </a:extLst>
          </p:cNvPr>
          <p:cNvSpPr/>
          <p:nvPr/>
        </p:nvSpPr>
        <p:spPr>
          <a:xfrm rot="16200000" flipH="1">
            <a:off x="1423953" y="4747568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E094E0E-6141-4F7C-83E1-0F043E38C7E0}"/>
              </a:ext>
            </a:extLst>
          </p:cNvPr>
          <p:cNvSpPr/>
          <p:nvPr/>
        </p:nvSpPr>
        <p:spPr>
          <a:xfrm>
            <a:off x="2208861" y="3683372"/>
            <a:ext cx="662618" cy="164418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40A1FC-5EA5-4378-A362-BE11848D73F1}"/>
              </a:ext>
            </a:extLst>
          </p:cNvPr>
          <p:cNvSpPr/>
          <p:nvPr/>
        </p:nvSpPr>
        <p:spPr>
          <a:xfrm>
            <a:off x="4111181" y="3683372"/>
            <a:ext cx="662618" cy="164418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6FAE3F8-2EB9-4E41-AC11-EA76EF6710D5}"/>
              </a:ext>
            </a:extLst>
          </p:cNvPr>
          <p:cNvSpPr/>
          <p:nvPr/>
        </p:nvSpPr>
        <p:spPr>
          <a:xfrm>
            <a:off x="6071874" y="3683372"/>
            <a:ext cx="662618" cy="164418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8511B97A-6769-45D5-A5FB-7E7D895E111C}"/>
              </a:ext>
            </a:extLst>
          </p:cNvPr>
          <p:cNvSpPr/>
          <p:nvPr/>
        </p:nvSpPr>
        <p:spPr>
          <a:xfrm rot="16200000" flipH="1">
            <a:off x="8162439" y="4747571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B083AD56-196A-4BDF-9976-1808B0F58AA6}"/>
              </a:ext>
            </a:extLst>
          </p:cNvPr>
          <p:cNvSpPr/>
          <p:nvPr/>
        </p:nvSpPr>
        <p:spPr>
          <a:xfrm rot="16200000" flipH="1">
            <a:off x="7167266" y="4747571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089192A-A518-47D1-A226-CDFC8F313888}"/>
              </a:ext>
            </a:extLst>
          </p:cNvPr>
          <p:cNvSpPr/>
          <p:nvPr/>
        </p:nvSpPr>
        <p:spPr>
          <a:xfrm rot="5400000">
            <a:off x="7167266" y="3957622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7E547AED-AF0D-4A56-8DC0-DE71ED15D01E}"/>
              </a:ext>
            </a:extLst>
          </p:cNvPr>
          <p:cNvSpPr/>
          <p:nvPr/>
        </p:nvSpPr>
        <p:spPr>
          <a:xfrm rot="5400000">
            <a:off x="8162439" y="3916058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73A8C6E-0C99-4427-85CF-2F703CC1E6B6}"/>
              </a:ext>
            </a:extLst>
          </p:cNvPr>
          <p:cNvSpPr/>
          <p:nvPr/>
        </p:nvSpPr>
        <p:spPr>
          <a:xfrm>
            <a:off x="8017674" y="3672414"/>
            <a:ext cx="662618" cy="164418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075271D-1F4A-4E7B-BEF8-6EAE3CB95C61}"/>
              </a:ext>
            </a:extLst>
          </p:cNvPr>
          <p:cNvSpPr/>
          <p:nvPr/>
        </p:nvSpPr>
        <p:spPr>
          <a:xfrm>
            <a:off x="9013575" y="3672414"/>
            <a:ext cx="662618" cy="164418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3AF273E-B4AA-40C9-B63A-6AD08CD501FA}"/>
              </a:ext>
            </a:extLst>
          </p:cNvPr>
          <p:cNvSpPr/>
          <p:nvPr/>
        </p:nvSpPr>
        <p:spPr>
          <a:xfrm rot="5400000">
            <a:off x="9186815" y="3916057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9D7AB9AC-17B1-42C1-BC2F-11F0056DB05E}"/>
              </a:ext>
            </a:extLst>
          </p:cNvPr>
          <p:cNvSpPr/>
          <p:nvPr/>
        </p:nvSpPr>
        <p:spPr>
          <a:xfrm rot="5400000">
            <a:off x="10171597" y="3957620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Isosceles Triangle 63">
            <a:extLst>
              <a:ext uri="{FF2B5EF4-FFF2-40B4-BE49-F238E27FC236}">
                <a16:creationId xmlns:a16="http://schemas.microsoft.com/office/drawing/2014/main" id="{C4950625-AF64-4CA0-9F67-3C9B7094D55E}"/>
              </a:ext>
            </a:extLst>
          </p:cNvPr>
          <p:cNvSpPr/>
          <p:nvPr/>
        </p:nvSpPr>
        <p:spPr>
          <a:xfrm rot="16200000" flipH="1">
            <a:off x="10126133" y="4745252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63279FF0-364A-4BFB-AC42-3152D38AAE53}"/>
              </a:ext>
            </a:extLst>
          </p:cNvPr>
          <p:cNvSpPr/>
          <p:nvPr/>
        </p:nvSpPr>
        <p:spPr>
          <a:xfrm rot="16200000" flipH="1">
            <a:off x="9141351" y="4745252"/>
            <a:ext cx="373089" cy="3216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A6471AF-A3C4-4952-AAFA-AE8D84A732BE}"/>
              </a:ext>
            </a:extLst>
          </p:cNvPr>
          <p:cNvSpPr/>
          <p:nvPr/>
        </p:nvSpPr>
        <p:spPr>
          <a:xfrm>
            <a:off x="156886" y="3683372"/>
            <a:ext cx="662618" cy="1644186"/>
          </a:xfrm>
          <a:prstGeom prst="rect">
            <a:avLst/>
          </a:prstGeom>
          <a:solidFill>
            <a:schemeClr val="accent1"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885B24D-54CC-4366-8FDA-39C942C65A96}"/>
              </a:ext>
            </a:extLst>
          </p:cNvPr>
          <p:cNvSpPr txBox="1"/>
          <p:nvPr/>
        </p:nvSpPr>
        <p:spPr>
          <a:xfrm>
            <a:off x="7831679" y="3396113"/>
            <a:ext cx="996408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/>
              <a:t>Newmarket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0434AD9-9B43-4414-8D08-9E64295B4936}"/>
              </a:ext>
            </a:extLst>
          </p:cNvPr>
          <p:cNvSpPr txBox="1"/>
          <p:nvPr/>
        </p:nvSpPr>
        <p:spPr>
          <a:xfrm>
            <a:off x="6836231" y="3254469"/>
            <a:ext cx="1096049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/>
              <a:t>University of Cambridge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7176746-9309-4B67-B613-AE1A448B3290}"/>
              </a:ext>
            </a:extLst>
          </p:cNvPr>
          <p:cNvSpPr txBox="1"/>
          <p:nvPr/>
        </p:nvSpPr>
        <p:spPr>
          <a:xfrm>
            <a:off x="8838478" y="3246809"/>
            <a:ext cx="996408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/>
              <a:t>Bury St. Edmunds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4D6A0A-ACA9-458B-B415-58BABE9BB64C}"/>
              </a:ext>
            </a:extLst>
          </p:cNvPr>
          <p:cNvSpPr txBox="1"/>
          <p:nvPr/>
        </p:nvSpPr>
        <p:spPr>
          <a:xfrm>
            <a:off x="10941783" y="3089576"/>
            <a:ext cx="996408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 err="1"/>
              <a:t>Adastral</a:t>
            </a:r>
            <a:r>
              <a:rPr lang="en-GB" sz="1200" dirty="0"/>
              <a:t> Park</a:t>
            </a:r>
          </a:p>
          <a:p>
            <a:pPr algn="ctr"/>
            <a:r>
              <a:rPr lang="en-GB" sz="1200" dirty="0"/>
              <a:t>BT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ADD6109E-D4DA-4F87-B653-970DF319C35C}"/>
              </a:ext>
            </a:extLst>
          </p:cNvPr>
          <p:cNvSpPr txBox="1"/>
          <p:nvPr/>
        </p:nvSpPr>
        <p:spPr>
          <a:xfrm>
            <a:off x="9825747" y="3438516"/>
            <a:ext cx="996408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/>
              <a:t>Ipswich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BE251BEE-357C-4A01-9C20-8A2E86308476}"/>
              </a:ext>
            </a:extLst>
          </p:cNvPr>
          <p:cNvSpPr txBox="1"/>
          <p:nvPr/>
        </p:nvSpPr>
        <p:spPr>
          <a:xfrm>
            <a:off x="-27249" y="3066490"/>
            <a:ext cx="996408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/>
              <a:t>University of Bristol</a:t>
            </a:r>
          </a:p>
          <a:p>
            <a:pPr algn="ctr"/>
            <a:r>
              <a:rPr lang="en-GB" sz="1200" dirty="0"/>
              <a:t>HPN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8D713A3-BC0D-4844-A3AD-20201EF49264}"/>
              </a:ext>
            </a:extLst>
          </p:cNvPr>
          <p:cNvSpPr txBox="1"/>
          <p:nvPr/>
        </p:nvSpPr>
        <p:spPr>
          <a:xfrm>
            <a:off x="1234383" y="3260627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/>
              <a:t>Bradley Stoke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795E033-87B5-4DE8-831D-A3DA0E5B0339}"/>
              </a:ext>
            </a:extLst>
          </p:cNvPr>
          <p:cNvSpPr txBox="1"/>
          <p:nvPr/>
        </p:nvSpPr>
        <p:spPr>
          <a:xfrm>
            <a:off x="2138592" y="3423456"/>
            <a:ext cx="823477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 err="1"/>
              <a:t>Froxfield</a:t>
            </a:r>
            <a:endParaRPr lang="en-GB" sz="12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B5C49CD-D313-4857-A820-32BAB780ECD5}"/>
              </a:ext>
            </a:extLst>
          </p:cNvPr>
          <p:cNvSpPr txBox="1"/>
          <p:nvPr/>
        </p:nvSpPr>
        <p:spPr>
          <a:xfrm>
            <a:off x="3091314" y="3420597"/>
            <a:ext cx="823477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/>
              <a:t>Reading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30216A2-BA8E-4963-92F6-23A9C593F8D0}"/>
              </a:ext>
            </a:extLst>
          </p:cNvPr>
          <p:cNvSpPr txBox="1"/>
          <p:nvPr/>
        </p:nvSpPr>
        <p:spPr>
          <a:xfrm>
            <a:off x="3947284" y="3399618"/>
            <a:ext cx="996408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 err="1"/>
              <a:t>Powergate</a:t>
            </a:r>
            <a:endParaRPr lang="en-GB" sz="12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610172D-8F7E-40FF-B2A5-24C568389033}"/>
              </a:ext>
            </a:extLst>
          </p:cNvPr>
          <p:cNvSpPr txBox="1"/>
          <p:nvPr/>
        </p:nvSpPr>
        <p:spPr>
          <a:xfrm>
            <a:off x="4889457" y="3401692"/>
            <a:ext cx="996408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/>
              <a:t>Telehouse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D7D33FC-DA10-4CE4-9B48-03013D5F60B3}"/>
              </a:ext>
            </a:extLst>
          </p:cNvPr>
          <p:cNvSpPr txBox="1"/>
          <p:nvPr/>
        </p:nvSpPr>
        <p:spPr>
          <a:xfrm>
            <a:off x="5885777" y="3407317"/>
            <a:ext cx="996408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200" dirty="0"/>
              <a:t>Duxford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FCF74CB-0E6E-4F7F-B5D2-5710D509D551}"/>
              </a:ext>
            </a:extLst>
          </p:cNvPr>
          <p:cNvSpPr txBox="1"/>
          <p:nvPr/>
        </p:nvSpPr>
        <p:spPr>
          <a:xfrm>
            <a:off x="7545113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36.24km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8DC67A0-B6B6-4007-8D59-D43CB604E4B7}"/>
              </a:ext>
            </a:extLst>
          </p:cNvPr>
          <p:cNvSpPr txBox="1"/>
          <p:nvPr/>
        </p:nvSpPr>
        <p:spPr>
          <a:xfrm>
            <a:off x="8507276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24.1km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BBF9CFF-5E39-491B-81C9-B7FC6C98BDD8}"/>
              </a:ext>
            </a:extLst>
          </p:cNvPr>
          <p:cNvSpPr txBox="1"/>
          <p:nvPr/>
        </p:nvSpPr>
        <p:spPr>
          <a:xfrm>
            <a:off x="9430229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45.5km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C531B6D-CDA6-4F54-8EA1-CCA4EFD81635}"/>
              </a:ext>
            </a:extLst>
          </p:cNvPr>
          <p:cNvSpPr txBox="1"/>
          <p:nvPr/>
        </p:nvSpPr>
        <p:spPr>
          <a:xfrm>
            <a:off x="10514709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14.2km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C0E2AED-A1DD-4D29-BEA4-719868308B89}"/>
              </a:ext>
            </a:extLst>
          </p:cNvPr>
          <p:cNvSpPr txBox="1"/>
          <p:nvPr/>
        </p:nvSpPr>
        <p:spPr>
          <a:xfrm>
            <a:off x="6557347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30.5km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D20554-2EBC-4032-BF65-2E239A1010EF}"/>
              </a:ext>
            </a:extLst>
          </p:cNvPr>
          <p:cNvSpPr txBox="1"/>
          <p:nvPr/>
        </p:nvSpPr>
        <p:spPr>
          <a:xfrm>
            <a:off x="5531468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98.1km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CCF8369-170A-41FE-AF83-68CBF6732C5A}"/>
              </a:ext>
            </a:extLst>
          </p:cNvPr>
          <p:cNvSpPr txBox="1"/>
          <p:nvPr/>
        </p:nvSpPr>
        <p:spPr>
          <a:xfrm>
            <a:off x="4543702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35.2km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B3C84A7-D636-49A1-B1E6-C8E5FE36736D}"/>
              </a:ext>
            </a:extLst>
          </p:cNvPr>
          <p:cNvSpPr txBox="1"/>
          <p:nvPr/>
        </p:nvSpPr>
        <p:spPr>
          <a:xfrm>
            <a:off x="3627154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77km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BF02456-4BCD-4961-B7B3-7817B9F4B104}"/>
              </a:ext>
            </a:extLst>
          </p:cNvPr>
          <p:cNvSpPr txBox="1"/>
          <p:nvPr/>
        </p:nvSpPr>
        <p:spPr>
          <a:xfrm>
            <a:off x="2626142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51.3km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85BB8B9-DC20-4C4C-9580-3CC4CD3E230A}"/>
              </a:ext>
            </a:extLst>
          </p:cNvPr>
          <p:cNvSpPr txBox="1"/>
          <p:nvPr/>
        </p:nvSpPr>
        <p:spPr>
          <a:xfrm>
            <a:off x="1664205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94.6km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5EF0EBD-960E-4331-A26D-7450149D8E5D}"/>
              </a:ext>
            </a:extLst>
          </p:cNvPr>
          <p:cNvSpPr txBox="1"/>
          <p:nvPr/>
        </p:nvSpPr>
        <p:spPr>
          <a:xfrm>
            <a:off x="671370" y="5333985"/>
            <a:ext cx="748615" cy="2518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1050" b="1" dirty="0"/>
              <a:t>23.6km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DC48906-D16C-45CE-ADE9-FAC6BBD88EA1}"/>
              </a:ext>
            </a:extLst>
          </p:cNvPr>
          <p:cNvSpPr/>
          <p:nvPr/>
        </p:nvSpPr>
        <p:spPr>
          <a:xfrm>
            <a:off x="9990213" y="3683372"/>
            <a:ext cx="662618" cy="1644186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Picture 94">
            <a:extLst>
              <a:ext uri="{FF2B5EF4-FFF2-40B4-BE49-F238E27FC236}">
                <a16:creationId xmlns:a16="http://schemas.microsoft.com/office/drawing/2014/main" id="{20D366EA-1A35-48D3-B53E-E483F2241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0" y="4420834"/>
            <a:ext cx="925409" cy="217334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C1A0BD01-63BA-4A9A-A809-7D59A804AC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649" y="4405857"/>
            <a:ext cx="925409" cy="2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97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1624F-82B0-4B12-880B-3E40E66C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5709BA-9B0E-4FC3-8F28-4D119E9D4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4EAE7B-5D8B-435E-91A2-BB6B45219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FA0B1D-CE34-465C-91A9-D886183DD723}"/>
              </a:ext>
            </a:extLst>
          </p:cNvPr>
          <p:cNvSpPr txBox="1"/>
          <p:nvPr/>
        </p:nvSpPr>
        <p:spPr>
          <a:xfrm>
            <a:off x="740634" y="178730"/>
            <a:ext cx="8746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UC1 Challenges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EE5A2-5161-44C4-9022-0D7E5DE4A4E6}"/>
              </a:ext>
            </a:extLst>
          </p:cNvPr>
          <p:cNvSpPr txBox="1"/>
          <p:nvPr/>
        </p:nvSpPr>
        <p:spPr>
          <a:xfrm>
            <a:off x="740634" y="927652"/>
            <a:ext cx="94635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Using Stadium </a:t>
            </a:r>
            <a:r>
              <a:rPr lang="en-GB" dirty="0" err="1"/>
              <a:t>WiFi</a:t>
            </a:r>
            <a:r>
              <a:rPr lang="en-GB" dirty="0"/>
              <a:t> a big hurdle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Radio Spectrum utilization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Scale: simultaneous connections</a:t>
            </a:r>
          </a:p>
          <a:p>
            <a:pPr lvl="1"/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Crowd source application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/>
              <a:t>https streaming: Work required from video app vendor to allow us to identify streams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BT to </a:t>
            </a:r>
            <a:r>
              <a:rPr lang="en-GB" dirty="0" err="1"/>
              <a:t>UoB</a:t>
            </a:r>
            <a:r>
              <a:rPr lang="en-GB" dirty="0"/>
              <a:t> link</a:t>
            </a:r>
          </a:p>
        </p:txBody>
      </p:sp>
    </p:spTree>
    <p:extLst>
      <p:ext uri="{BB962C8B-B14F-4D97-AF65-F5344CB8AC3E}">
        <p14:creationId xmlns:p14="http://schemas.microsoft.com/office/powerpoint/2010/main" val="467736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2C1D7-CC99-452C-99ED-1E6A23BD4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B86EBB-4270-4EC1-A06C-1CECAB323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BFBDAA-460C-4589-B1F7-FAF243014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13148-4E96-42C4-B6A2-7FE02582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6EB61-97CF-48BA-B20C-3B8611419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Preparation for Bristol demo in collaboration with </a:t>
            </a:r>
            <a:r>
              <a:rPr lang="en-GB" sz="1800" dirty="0" err="1"/>
              <a:t>UoB</a:t>
            </a:r>
            <a:r>
              <a:rPr lang="en-GB" sz="1800" dirty="0"/>
              <a:t>/BT/TIM involving work on the following tasks:</a:t>
            </a:r>
          </a:p>
          <a:p>
            <a:pPr lvl="1"/>
            <a:r>
              <a:rPr lang="en-GB" sz="1600" dirty="0" err="1"/>
              <a:t>Openstack</a:t>
            </a:r>
            <a:r>
              <a:rPr lang="en-GB" sz="1600" dirty="0"/>
              <a:t> and Packet Switch for DC configuration; NFV deployment with </a:t>
            </a:r>
            <a:r>
              <a:rPr lang="en-GB" sz="1600" dirty="0" err="1"/>
              <a:t>openstack</a:t>
            </a:r>
            <a:r>
              <a:rPr lang="en-GB" sz="1600" dirty="0"/>
              <a:t>. </a:t>
            </a:r>
          </a:p>
          <a:p>
            <a:pPr lvl="1"/>
            <a:r>
              <a:rPr lang="en-GB" sz="1600" dirty="0" err="1"/>
              <a:t>NetOS</a:t>
            </a:r>
            <a:r>
              <a:rPr lang="en-GB" sz="1600" dirty="0"/>
              <a:t> SDN controller and packet switch integration</a:t>
            </a:r>
          </a:p>
          <a:p>
            <a:pPr lvl="1"/>
            <a:r>
              <a:rPr lang="en-GB" sz="1600" dirty="0"/>
              <a:t>OSM and </a:t>
            </a:r>
            <a:r>
              <a:rPr lang="en-GB" sz="1600" dirty="0" err="1"/>
              <a:t>WIMconnector</a:t>
            </a:r>
            <a:r>
              <a:rPr lang="en-GB" sz="1600" dirty="0"/>
              <a:t> development.</a:t>
            </a:r>
          </a:p>
          <a:p>
            <a:pPr lvl="1"/>
            <a:r>
              <a:rPr lang="en-GB" sz="1600" dirty="0"/>
              <a:t>DC compute node at BT site to provide; Configured by </a:t>
            </a:r>
            <a:r>
              <a:rPr lang="en-GB" sz="1600" dirty="0" err="1"/>
              <a:t>Zeetta</a:t>
            </a:r>
            <a:r>
              <a:rPr lang="en-GB" sz="1600" dirty="0"/>
              <a:t> and </a:t>
            </a:r>
            <a:r>
              <a:rPr lang="en-GB" sz="1600" dirty="0" err="1"/>
              <a:t>UoB</a:t>
            </a:r>
            <a:endParaRPr lang="en-GB" sz="1600" dirty="0"/>
          </a:p>
          <a:p>
            <a:pPr lvl="1"/>
            <a:r>
              <a:rPr lang="en-GB" sz="1600" dirty="0" err="1"/>
              <a:t>NetOS</a:t>
            </a:r>
            <a:r>
              <a:rPr lang="en-GB" sz="1600" dirty="0"/>
              <a:t> and voyager integration and testing</a:t>
            </a:r>
          </a:p>
          <a:p>
            <a:pPr lvl="1"/>
            <a:r>
              <a:rPr lang="en-GB" sz="1600" dirty="0"/>
              <a:t>ONOS and ROADM integration and testing in NDFIS network</a:t>
            </a:r>
          </a:p>
          <a:p>
            <a:pPr lvl="1"/>
            <a:r>
              <a:rPr lang="en-GB" sz="1600" dirty="0" err="1"/>
              <a:t>NetOS</a:t>
            </a:r>
            <a:r>
              <a:rPr lang="en-GB" sz="1600" dirty="0"/>
              <a:t> and ONOS integration and implementation with OPENCONFIG</a:t>
            </a:r>
          </a:p>
          <a:p>
            <a:pPr lvl="1"/>
            <a:r>
              <a:rPr lang="en-GB" sz="1600" dirty="0"/>
              <a:t>Network service definition and NFV setup</a:t>
            </a:r>
          </a:p>
          <a:p>
            <a:pPr lvl="1"/>
            <a:r>
              <a:rPr lang="en-GB" sz="1600" dirty="0"/>
              <a:t>Crowdsourcing video streaming development efforts</a:t>
            </a:r>
          </a:p>
          <a:p>
            <a:pPr marL="457200" lvl="1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635847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92B6-78C7-478E-AEC6-C6118EF3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/>
          <a:lstStyle/>
          <a:p>
            <a:r>
              <a:rPr lang="en-GB" dirty="0"/>
              <a:t>BACKUP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0D5A3-24D6-4071-A5B2-C0816212D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DD0C3-C7A5-4410-811B-5DE0F1A9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5B19A-1D2F-4BBE-BB98-74B63E16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CE19F-3313-4419-AD51-CB9AA097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411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1956-264E-499D-90AB-4ECEF9CB6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3" y="-288884"/>
            <a:ext cx="10515600" cy="1325563"/>
          </a:xfrm>
        </p:spPr>
        <p:txBody>
          <a:bodyPr/>
          <a:lstStyle/>
          <a:p>
            <a:r>
              <a:rPr lang="en-GB" dirty="0"/>
              <a:t>Use Case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64ABC-2863-49F3-B63D-BD25C00D5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860" y="668810"/>
            <a:ext cx="11115261" cy="5180911"/>
          </a:xfrm>
        </p:spPr>
        <p:txBody>
          <a:bodyPr>
            <a:normAutofit/>
          </a:bodyPr>
          <a:lstStyle/>
          <a:p>
            <a:r>
              <a:rPr lang="en-GB" sz="1867" dirty="0"/>
              <a:t>Crowd sourced video streaming</a:t>
            </a:r>
          </a:p>
          <a:p>
            <a:pPr lvl="1"/>
            <a:r>
              <a:rPr lang="en-GB" sz="1600" dirty="0"/>
              <a:t>Enable crowd sourced live video streaming services to scale over large numbers (&gt;1000 users) </a:t>
            </a:r>
          </a:p>
          <a:p>
            <a:pPr marL="457189" lvl="1" indent="0">
              <a:buNone/>
            </a:pPr>
            <a:endParaRPr lang="en-GB" sz="1600" dirty="0"/>
          </a:p>
          <a:p>
            <a:r>
              <a:rPr lang="en-GB" sz="1867" dirty="0"/>
              <a:t>Challenges </a:t>
            </a:r>
          </a:p>
          <a:p>
            <a:pPr lvl="1"/>
            <a:r>
              <a:rPr lang="en-GB" sz="1600" dirty="0"/>
              <a:t>Currently all user generated videos are encoded and streamed to a centralised data centre where the video streams are processed. </a:t>
            </a:r>
          </a:p>
          <a:p>
            <a:pPr lvl="1"/>
            <a:r>
              <a:rPr lang="en-GB" sz="1600" dirty="0"/>
              <a:t>Network bandwidth and latencies affect scaling to large user numbers</a:t>
            </a:r>
          </a:p>
          <a:p>
            <a:pPr lvl="1"/>
            <a:r>
              <a:rPr lang="en-GB" sz="1600" dirty="0"/>
              <a:t>Increase in cost(BW), latency(encoding, processing, decoding) and computing resources at DC</a:t>
            </a:r>
          </a:p>
          <a:p>
            <a:pPr marL="457189" lvl="1" indent="0">
              <a:buNone/>
            </a:pPr>
            <a:endParaRPr lang="en-GB" sz="1600" dirty="0"/>
          </a:p>
          <a:p>
            <a:r>
              <a:rPr lang="en-GB" sz="1867" dirty="0"/>
              <a:t>Goal</a:t>
            </a:r>
          </a:p>
          <a:p>
            <a:pPr lvl="1"/>
            <a:r>
              <a:rPr lang="en-GB" sz="1600" dirty="0"/>
              <a:t>Not all videos are useful </a:t>
            </a:r>
            <a:r>
              <a:rPr lang="en-GB" sz="1600" dirty="0" err="1"/>
              <a:t>e.g</a:t>
            </a:r>
            <a:r>
              <a:rPr lang="en-GB" sz="1600" dirty="0"/>
              <a:t>: spectators from the same area pointing cameras at same locations (location aware streaming).  So need a system to decode video stream metadata and decide which streams are useful</a:t>
            </a:r>
          </a:p>
          <a:p>
            <a:pPr lvl="1"/>
            <a:r>
              <a:rPr lang="en-GB" sz="1600" dirty="0"/>
              <a:t>Reduce cost and delays by providing computing capability as close as possible to the video streams</a:t>
            </a:r>
          </a:p>
          <a:p>
            <a:pPr lvl="1"/>
            <a:r>
              <a:rPr lang="en-GB" sz="1600" dirty="0"/>
              <a:t>Orchestrate network resources with virtual network/video functions</a:t>
            </a:r>
          </a:p>
          <a:p>
            <a:pPr lvl="1"/>
            <a:r>
              <a:rPr lang="en-GB" sz="1600" dirty="0"/>
              <a:t>Provide a slice for video streaming application owner to manage access control to video streams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F2D6C-11B6-4350-A1AB-A2DAE4FF3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BF5F0-2D22-47D3-903A-7894916A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B3279-B313-4D80-8DF3-3FF53806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5D23F2-1B01-4AE6-BC59-3FD63F0A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553" y="5045190"/>
            <a:ext cx="6532916" cy="158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02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ACB4-BB4C-4A8A-9680-EA379EE5E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High Level Plan </a:t>
            </a:r>
            <a:r>
              <a:rPr lang="en-GB" dirty="0"/>
              <a:t>for demo submission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925B9-68DE-4C1D-9D5A-B15280DD3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5590C6-B8B5-464C-A697-543F7A4B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31CB53-579E-4E0E-80E4-B0EDEDCCD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8BB1A97-73F2-495F-B498-CD9B4B546419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25" y="1167618"/>
            <a:ext cx="8138950" cy="4447862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18FF2AE-618C-4957-9AA3-29D077CAF798}"/>
              </a:ext>
            </a:extLst>
          </p:cNvPr>
          <p:cNvSpPr txBox="1"/>
          <p:nvPr/>
        </p:nvSpPr>
        <p:spPr>
          <a:xfrm>
            <a:off x="7568419" y="3569677"/>
            <a:ext cx="2124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OFC submission</a:t>
            </a:r>
          </a:p>
        </p:txBody>
      </p:sp>
    </p:spTree>
    <p:extLst>
      <p:ext uri="{BB962C8B-B14F-4D97-AF65-F5344CB8AC3E}">
        <p14:creationId xmlns:p14="http://schemas.microsoft.com/office/powerpoint/2010/main" val="3812900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57BA-5EA0-44BF-8790-FC073A680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2.4G vs 5G spectrum utilization at Stadium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65DC1-C7C1-43C2-AC53-0CA5DE39C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7F0779-DAD3-4637-BE3C-EA361AD7A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F39EEA-BB3F-4314-95D6-C19C32390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E1B3E6-3CA7-48B3-8DC8-1EB341FB7FA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9" y="768212"/>
            <a:ext cx="59436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362EA1-C31E-4810-A3F2-5A02FAD6FB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6" y="2755003"/>
            <a:ext cx="593407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8B08D9-74BF-4AAD-A79A-925B465344A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42" y="1056585"/>
            <a:ext cx="5230675" cy="38213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0397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75806-CF9B-40E9-A4F0-9AB416D7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Crowd source app GUI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7AC8EE-044F-4653-9ACF-F075C262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6527C0-B05F-43D5-8E7E-0C02EA5B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56282-3EA5-454B-A889-95199975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6BB57-173E-4DE6-9822-19911479C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F7B6B-E622-4BF9-9718-75890C4414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2" y="681037"/>
            <a:ext cx="12104517" cy="568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865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09BC-F306-4C2F-8499-7E32E713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 B: Demo extension to Live 360’ cameras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5A5280-5757-47AC-A586-8CC755CD9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14089C-0AF7-499D-A574-01EEC59E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B9CC51-AA17-4DB7-B428-22BA2639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F287E4-1045-47B0-96A3-8BED1F2A3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90" y="1210945"/>
            <a:ext cx="6143625" cy="39052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6F2F7A3-26AB-456A-BB9B-EFC915A37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5516" y="677896"/>
            <a:ext cx="4895850" cy="2676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47EFF3-D63F-481A-92F6-DB0E4D438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6978" y="3163570"/>
            <a:ext cx="43529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68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060EF-D056-4E9C-A347-F6BB3D38D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84" y="48355"/>
            <a:ext cx="10515600" cy="747042"/>
          </a:xfrm>
        </p:spPr>
        <p:txBody>
          <a:bodyPr/>
          <a:lstStyle/>
          <a:p>
            <a:r>
              <a:rPr lang="en-GB" dirty="0"/>
              <a:t>Crowdsourced video streaming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DD19D-A063-4C12-9285-04DF271A0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185" y="4616138"/>
            <a:ext cx="11877780" cy="2150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The use case requires following network orchestrator capabilities to host the service: </a:t>
            </a:r>
          </a:p>
          <a:p>
            <a:pPr lvl="0"/>
            <a:r>
              <a:rPr lang="en-GB" sz="1400" dirty="0"/>
              <a:t>Computing capability on the fly to aggregate and form clusters of crowd videos at the access network</a:t>
            </a:r>
          </a:p>
          <a:p>
            <a:pPr lvl="0"/>
            <a:r>
              <a:rPr lang="en-GB" sz="1400" dirty="0"/>
              <a:t>Provide dynamic high capacity paths to upload clustered video streams</a:t>
            </a:r>
          </a:p>
          <a:p>
            <a:pPr lvl="0"/>
            <a:r>
              <a:rPr lang="en-GB" sz="1400" dirty="0"/>
              <a:t>Platform to monitor and gather video application requirements and provide network services. E.g. as the number of video clusters allocate more paths to different cloud locations</a:t>
            </a:r>
          </a:p>
          <a:p>
            <a:pPr lvl="0"/>
            <a:r>
              <a:rPr lang="en-GB" sz="1400" dirty="0"/>
              <a:t>Platform to provide virtual load balancers. Capabilities include layer4/7 load balancing, content caching and compression, TCP/IP multiplexing. </a:t>
            </a:r>
          </a:p>
          <a:p>
            <a:endParaRPr lang="en-GB" sz="16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AA97552-DD34-47B5-AAC4-4080F44F5DC3}"/>
              </a:ext>
            </a:extLst>
          </p:cNvPr>
          <p:cNvGrpSpPr/>
          <p:nvPr/>
        </p:nvGrpSpPr>
        <p:grpSpPr>
          <a:xfrm>
            <a:off x="693462" y="823918"/>
            <a:ext cx="10515600" cy="3712708"/>
            <a:chOff x="304059" y="1601414"/>
            <a:chExt cx="8779677" cy="3564578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id="{370B9D26-27A8-45C4-A032-09179D1B008F}"/>
                </a:ext>
              </a:extLst>
            </p:cNvPr>
            <p:cNvSpPr/>
            <p:nvPr/>
          </p:nvSpPr>
          <p:spPr>
            <a:xfrm>
              <a:off x="2703466" y="3161355"/>
              <a:ext cx="1839657" cy="168462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Metro Network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00635ED-7E2D-42DF-8C6D-ADA49EAE87EE}"/>
                </a:ext>
              </a:extLst>
            </p:cNvPr>
            <p:cNvGrpSpPr/>
            <p:nvPr/>
          </p:nvGrpSpPr>
          <p:grpSpPr>
            <a:xfrm>
              <a:off x="304059" y="2918688"/>
              <a:ext cx="2216841" cy="2247304"/>
              <a:chOff x="343503" y="3467694"/>
              <a:chExt cx="2955788" cy="299640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307EE58-8BA6-4A11-BE2D-FA63C0B0AF42}"/>
                  </a:ext>
                </a:extLst>
              </p:cNvPr>
              <p:cNvSpPr/>
              <p:nvPr/>
            </p:nvSpPr>
            <p:spPr>
              <a:xfrm>
                <a:off x="427495" y="4515453"/>
                <a:ext cx="2686929" cy="956601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013" dirty="0"/>
                  <a:t>Access Network</a:t>
                </a: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A9E4CA8-35A2-4F83-9DCB-5B409C2C0D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11451" y="4487596"/>
                <a:ext cx="887840" cy="355209"/>
              </a:xfrm>
              <a:prstGeom prst="rect">
                <a:avLst/>
              </a:prstGeom>
              <a:grpFill/>
            </p:spPr>
          </p:pic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0F36BE16-3C11-435B-8A8C-C2FE3B3BEDFE}"/>
                  </a:ext>
                </a:extLst>
              </p:cNvPr>
              <p:cNvSpPr/>
              <p:nvPr/>
            </p:nvSpPr>
            <p:spPr>
              <a:xfrm>
                <a:off x="522078" y="5507498"/>
                <a:ext cx="2686929" cy="956601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013" dirty="0"/>
                  <a:t>Stadia 2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1CF6DF4-2D1D-42C4-85DD-7CC1699A29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11451" y="5486398"/>
                <a:ext cx="887840" cy="355209"/>
              </a:xfrm>
              <a:prstGeom prst="rect">
                <a:avLst/>
              </a:prstGeom>
              <a:grpFill/>
            </p:spPr>
          </p:pic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7F1F57F4-6468-41DF-AEFA-DA0B0AD716A7}"/>
                  </a:ext>
                </a:extLst>
              </p:cNvPr>
              <p:cNvSpPr/>
              <p:nvPr/>
            </p:nvSpPr>
            <p:spPr>
              <a:xfrm>
                <a:off x="343503" y="3467694"/>
                <a:ext cx="2686929" cy="956601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013" dirty="0"/>
                  <a:t>Stadia 1</a:t>
                </a: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CCBA921-48B5-440B-AF44-B9168A7197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11451" y="3488794"/>
                <a:ext cx="887840" cy="355209"/>
              </a:xfrm>
              <a:prstGeom prst="rect">
                <a:avLst/>
              </a:prstGeom>
              <a:grpFill/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F0C2F49-84CB-4E16-99C5-EFB73B3ED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78850" y="3278324"/>
              <a:ext cx="665880" cy="26640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3C6E2F-A78C-4E98-883F-7B2F613384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15712" y="3996184"/>
              <a:ext cx="665880" cy="26640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71E11D-1AA5-4D59-8673-17B5D1D86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4568" y="4425462"/>
              <a:ext cx="665880" cy="266407"/>
            </a:xfrm>
            <a:prstGeom prst="rect">
              <a:avLst/>
            </a:prstGeom>
          </p:spPr>
        </p:pic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1DB1A8-E464-4B5D-9A9F-21F77A2CEEB0}"/>
                </a:ext>
              </a:extLst>
            </p:cNvPr>
            <p:cNvCxnSpPr>
              <a:stCxn id="11" idx="3"/>
              <a:endCxn id="12" idx="1"/>
            </p:cNvCxnSpPr>
            <p:nvPr/>
          </p:nvCxnSpPr>
          <p:spPr>
            <a:xfrm>
              <a:off x="2520900" y="3067717"/>
              <a:ext cx="157950" cy="343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591AB1-CA94-4DBE-A3EB-83E9801E10CF}"/>
                </a:ext>
              </a:extLst>
            </p:cNvPr>
            <p:cNvCxnSpPr>
              <a:cxnSpLocks/>
              <a:stCxn id="7" idx="3"/>
              <a:endCxn id="13" idx="1"/>
            </p:cNvCxnSpPr>
            <p:nvPr/>
          </p:nvCxnSpPr>
          <p:spPr>
            <a:xfrm flipH="1">
              <a:off x="2415712" y="3816818"/>
              <a:ext cx="105188" cy="3125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F854B6D-F79D-4005-BC90-A323C60F6C15}"/>
                </a:ext>
              </a:extLst>
            </p:cNvPr>
            <p:cNvCxnSpPr>
              <a:cxnSpLocks/>
              <a:stCxn id="9" idx="3"/>
              <a:endCxn id="14" idx="1"/>
            </p:cNvCxnSpPr>
            <p:nvPr/>
          </p:nvCxnSpPr>
          <p:spPr>
            <a:xfrm flipV="1">
              <a:off x="2520900" y="4558666"/>
              <a:ext cx="123668" cy="7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85D8F98-CFBE-4966-89A5-B120220BF8B2}"/>
                </a:ext>
              </a:extLst>
            </p:cNvPr>
            <p:cNvCxnSpPr>
              <a:cxnSpLocks/>
              <a:stCxn id="12" idx="3"/>
              <a:endCxn id="38" idx="22"/>
            </p:cNvCxnSpPr>
            <p:nvPr/>
          </p:nvCxnSpPr>
          <p:spPr>
            <a:xfrm>
              <a:off x="3344731" y="3411527"/>
              <a:ext cx="722630" cy="61267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4D997D3-A5FC-4DF7-AD8B-EE5F451316F4}"/>
                </a:ext>
              </a:extLst>
            </p:cNvPr>
            <p:cNvCxnSpPr>
              <a:cxnSpLocks/>
              <a:stCxn id="13" idx="3"/>
              <a:endCxn id="38" idx="22"/>
            </p:cNvCxnSpPr>
            <p:nvPr/>
          </p:nvCxnSpPr>
          <p:spPr>
            <a:xfrm flipV="1">
              <a:off x="3081592" y="4024206"/>
              <a:ext cx="985769" cy="10518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19CD864-4F2B-4C00-9A71-6A2DB237DFAF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3310448" y="4066619"/>
              <a:ext cx="756913" cy="4920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6607F44-926A-4CE3-B785-BF56350264B7}"/>
                </a:ext>
              </a:extLst>
            </p:cNvPr>
            <p:cNvCxnSpPr>
              <a:cxnSpLocks/>
              <a:stCxn id="41" idx="3"/>
              <a:endCxn id="42" idx="1"/>
            </p:cNvCxnSpPr>
            <p:nvPr/>
          </p:nvCxnSpPr>
          <p:spPr>
            <a:xfrm flipV="1">
              <a:off x="4769583" y="3928035"/>
              <a:ext cx="706849" cy="107051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2" name="Pentagon 21">
              <a:extLst>
                <a:ext uri="{FF2B5EF4-FFF2-40B4-BE49-F238E27FC236}">
                  <a16:creationId xmlns:a16="http://schemas.microsoft.com/office/drawing/2014/main" id="{64092363-72C4-4A5E-85E0-F76262E38B2A}"/>
                </a:ext>
              </a:extLst>
            </p:cNvPr>
            <p:cNvSpPr/>
            <p:nvPr/>
          </p:nvSpPr>
          <p:spPr>
            <a:xfrm>
              <a:off x="8268995" y="2765207"/>
              <a:ext cx="814740" cy="743009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DC1</a:t>
              </a:r>
            </a:p>
          </p:txBody>
        </p:sp>
        <p:sp>
          <p:nvSpPr>
            <p:cNvPr id="23" name="Pentagon 22">
              <a:extLst>
                <a:ext uri="{FF2B5EF4-FFF2-40B4-BE49-F238E27FC236}">
                  <a16:creationId xmlns:a16="http://schemas.microsoft.com/office/drawing/2014/main" id="{631F7641-7D0F-4F8B-8941-B67E3AB04AD9}"/>
                </a:ext>
              </a:extLst>
            </p:cNvPr>
            <p:cNvSpPr/>
            <p:nvPr/>
          </p:nvSpPr>
          <p:spPr>
            <a:xfrm>
              <a:off x="8193346" y="3734797"/>
              <a:ext cx="814740" cy="743009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DC2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D7290E9-77B7-49F1-B115-019BC7D7B878}"/>
                </a:ext>
              </a:extLst>
            </p:cNvPr>
            <p:cNvCxnSpPr/>
            <p:nvPr/>
          </p:nvCxnSpPr>
          <p:spPr>
            <a:xfrm>
              <a:off x="5099695" y="4846001"/>
              <a:ext cx="1291567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8FE05AA-22B8-4FAD-AE29-DD1ED1F58356}"/>
                </a:ext>
              </a:extLst>
            </p:cNvPr>
            <p:cNvSpPr txBox="1"/>
            <p:nvPr/>
          </p:nvSpPr>
          <p:spPr>
            <a:xfrm>
              <a:off x="6356498" y="4686679"/>
              <a:ext cx="1395975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13" dirty="0"/>
                <a:t>video data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242F85F-B068-4DDB-A685-BEC23D394E51}"/>
                </a:ext>
              </a:extLst>
            </p:cNvPr>
            <p:cNvGrpSpPr/>
            <p:nvPr/>
          </p:nvGrpSpPr>
          <p:grpSpPr>
            <a:xfrm>
              <a:off x="497351" y="4046891"/>
              <a:ext cx="1181248" cy="319425"/>
              <a:chOff x="593033" y="3415468"/>
              <a:chExt cx="1574997" cy="425900"/>
            </a:xfrm>
          </p:grpSpPr>
          <p:pic>
            <p:nvPicPr>
              <p:cNvPr id="27" name="Picture 4" descr="Image result for 4k cameras logo">
                <a:extLst>
                  <a:ext uri="{FF2B5EF4-FFF2-40B4-BE49-F238E27FC236}">
                    <a16:creationId xmlns:a16="http://schemas.microsoft.com/office/drawing/2014/main" id="{C0A860DB-6BBE-466C-860E-86A8CD53D5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033" y="3442532"/>
                <a:ext cx="522963" cy="398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Image result for 4k cameras logo">
                <a:extLst>
                  <a:ext uri="{FF2B5EF4-FFF2-40B4-BE49-F238E27FC236}">
                    <a16:creationId xmlns:a16="http://schemas.microsoft.com/office/drawing/2014/main" id="{53C15025-E6BD-4609-831B-33BD021E4A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0655" y="3415468"/>
                <a:ext cx="522963" cy="398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4" descr="Image result for 4k cameras logo">
                <a:extLst>
                  <a:ext uri="{FF2B5EF4-FFF2-40B4-BE49-F238E27FC236}">
                    <a16:creationId xmlns:a16="http://schemas.microsoft.com/office/drawing/2014/main" id="{60B3EE1D-7554-4DA1-A8A4-B642E7CE203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hq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5067" y="3415468"/>
                <a:ext cx="522963" cy="3988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Cloud 29">
              <a:extLst>
                <a:ext uri="{FF2B5EF4-FFF2-40B4-BE49-F238E27FC236}">
                  <a16:creationId xmlns:a16="http://schemas.microsoft.com/office/drawing/2014/main" id="{988656ED-527A-44B9-8E5B-50919E74EACF}"/>
                </a:ext>
              </a:extLst>
            </p:cNvPr>
            <p:cNvSpPr/>
            <p:nvPr/>
          </p:nvSpPr>
          <p:spPr>
            <a:xfrm>
              <a:off x="5703398" y="3112111"/>
              <a:ext cx="2211010" cy="134125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Core Network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D6B9F6C-B60D-427A-B21F-8933AC516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97036" y="3258176"/>
              <a:ext cx="488276" cy="195350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A9290F7-800B-4F6F-8013-00C734280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56986" y="3542052"/>
              <a:ext cx="488276" cy="195350"/>
            </a:xfrm>
            <a:prstGeom prst="rect">
              <a:avLst/>
            </a:prstGeom>
          </p:spPr>
        </p:pic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B6F09CC-37A3-411D-90DD-43A753EF1F58}"/>
                </a:ext>
              </a:extLst>
            </p:cNvPr>
            <p:cNvCxnSpPr>
              <a:cxnSpLocks/>
              <a:stCxn id="42" idx="0"/>
            </p:cNvCxnSpPr>
            <p:nvPr/>
          </p:nvCxnSpPr>
          <p:spPr>
            <a:xfrm flipV="1">
              <a:off x="5809371" y="3354775"/>
              <a:ext cx="618649" cy="440057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C54274C-29B1-48A6-9288-F0DDC892B1AF}"/>
                </a:ext>
              </a:extLst>
            </p:cNvPr>
            <p:cNvCxnSpPr>
              <a:cxnSpLocks/>
              <a:stCxn id="31" idx="3"/>
              <a:endCxn id="32" idx="0"/>
            </p:cNvCxnSpPr>
            <p:nvPr/>
          </p:nvCxnSpPr>
          <p:spPr>
            <a:xfrm>
              <a:off x="6985312" y="3355852"/>
              <a:ext cx="515813" cy="186200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EF7ECD11-8F17-4423-81C1-BD9E610AF81D}"/>
                </a:ext>
              </a:extLst>
            </p:cNvPr>
            <p:cNvCxnSpPr>
              <a:cxnSpLocks/>
              <a:stCxn id="42" idx="2"/>
              <a:endCxn id="37" idx="1"/>
            </p:cNvCxnSpPr>
            <p:nvPr/>
          </p:nvCxnSpPr>
          <p:spPr>
            <a:xfrm>
              <a:off x="5809371" y="4061239"/>
              <a:ext cx="924844" cy="47675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4484D1C-4552-456D-B8EB-2ECE85A22FF2}"/>
                </a:ext>
              </a:extLst>
            </p:cNvPr>
            <p:cNvCxnSpPr>
              <a:cxnSpLocks/>
              <a:stCxn id="32" idx="2"/>
              <a:endCxn id="37" idx="3"/>
            </p:cNvCxnSpPr>
            <p:nvPr/>
          </p:nvCxnSpPr>
          <p:spPr>
            <a:xfrm flipH="1">
              <a:off x="7222490" y="3737402"/>
              <a:ext cx="278634" cy="37151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E759FF8A-5EE4-427F-A02E-69E4C1F14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34215" y="4011238"/>
              <a:ext cx="488276" cy="195350"/>
            </a:xfrm>
            <a:prstGeom prst="rect">
              <a:avLst/>
            </a:prstGeom>
          </p:spPr>
        </p:pic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D679566-43AC-4546-B4FB-6641D37995CC}"/>
                </a:ext>
              </a:extLst>
            </p:cNvPr>
            <p:cNvSpPr/>
            <p:nvPr/>
          </p:nvSpPr>
          <p:spPr>
            <a:xfrm>
              <a:off x="1685315" y="3860339"/>
              <a:ext cx="6756349" cy="403646"/>
            </a:xfrm>
            <a:custGeom>
              <a:avLst/>
              <a:gdLst>
                <a:gd name="connsiteX0" fmla="*/ 0 w 8778240"/>
                <a:gd name="connsiteY0" fmla="*/ 1491942 h 1491942"/>
                <a:gd name="connsiteX1" fmla="*/ 14068 w 8778240"/>
                <a:gd name="connsiteY1" fmla="*/ 1309062 h 1491942"/>
                <a:gd name="connsiteX2" fmla="*/ 70339 w 8778240"/>
                <a:gd name="connsiteY2" fmla="*/ 1238724 h 1491942"/>
                <a:gd name="connsiteX3" fmla="*/ 196948 w 8778240"/>
                <a:gd name="connsiteY3" fmla="*/ 1140250 h 1491942"/>
                <a:gd name="connsiteX4" fmla="*/ 253219 w 8778240"/>
                <a:gd name="connsiteY4" fmla="*/ 1098047 h 1491942"/>
                <a:gd name="connsiteX5" fmla="*/ 323557 w 8778240"/>
                <a:gd name="connsiteY5" fmla="*/ 1069911 h 1491942"/>
                <a:gd name="connsiteX6" fmla="*/ 450166 w 8778240"/>
                <a:gd name="connsiteY6" fmla="*/ 999573 h 1491942"/>
                <a:gd name="connsiteX7" fmla="*/ 506437 w 8778240"/>
                <a:gd name="connsiteY7" fmla="*/ 985505 h 1491942"/>
                <a:gd name="connsiteX8" fmla="*/ 562708 w 8778240"/>
                <a:gd name="connsiteY8" fmla="*/ 957370 h 1491942"/>
                <a:gd name="connsiteX9" fmla="*/ 618979 w 8778240"/>
                <a:gd name="connsiteY9" fmla="*/ 943302 h 1491942"/>
                <a:gd name="connsiteX10" fmla="*/ 717452 w 8778240"/>
                <a:gd name="connsiteY10" fmla="*/ 915167 h 1491942"/>
                <a:gd name="connsiteX11" fmla="*/ 829994 w 8778240"/>
                <a:gd name="connsiteY11" fmla="*/ 901099 h 1491942"/>
                <a:gd name="connsiteX12" fmla="*/ 956603 w 8778240"/>
                <a:gd name="connsiteY12" fmla="*/ 872964 h 1491942"/>
                <a:gd name="connsiteX13" fmla="*/ 1322363 w 8778240"/>
                <a:gd name="connsiteY13" fmla="*/ 844828 h 1491942"/>
                <a:gd name="connsiteX14" fmla="*/ 2504049 w 8778240"/>
                <a:gd name="connsiteY14" fmla="*/ 830760 h 1491942"/>
                <a:gd name="connsiteX15" fmla="*/ 2560320 w 8778240"/>
                <a:gd name="connsiteY15" fmla="*/ 788557 h 1491942"/>
                <a:gd name="connsiteX16" fmla="*/ 2616591 w 8778240"/>
                <a:gd name="connsiteY16" fmla="*/ 774490 h 1491942"/>
                <a:gd name="connsiteX17" fmla="*/ 2658794 w 8778240"/>
                <a:gd name="connsiteY17" fmla="*/ 760422 h 1491942"/>
                <a:gd name="connsiteX18" fmla="*/ 2743200 w 8778240"/>
                <a:gd name="connsiteY18" fmla="*/ 718219 h 1491942"/>
                <a:gd name="connsiteX19" fmla="*/ 2813539 w 8778240"/>
                <a:gd name="connsiteY19" fmla="*/ 676016 h 1491942"/>
                <a:gd name="connsiteX20" fmla="*/ 2940148 w 8778240"/>
                <a:gd name="connsiteY20" fmla="*/ 647880 h 1491942"/>
                <a:gd name="connsiteX21" fmla="*/ 3052689 w 8778240"/>
                <a:gd name="connsiteY21" fmla="*/ 619745 h 1491942"/>
                <a:gd name="connsiteX22" fmla="*/ 3094892 w 8778240"/>
                <a:gd name="connsiteY22" fmla="*/ 605677 h 1491942"/>
                <a:gd name="connsiteX23" fmla="*/ 3193366 w 8778240"/>
                <a:gd name="connsiteY23" fmla="*/ 591610 h 1491942"/>
                <a:gd name="connsiteX24" fmla="*/ 3277772 w 8778240"/>
                <a:gd name="connsiteY24" fmla="*/ 563474 h 1491942"/>
                <a:gd name="connsiteX25" fmla="*/ 3319975 w 8778240"/>
                <a:gd name="connsiteY25" fmla="*/ 549407 h 1491942"/>
                <a:gd name="connsiteX26" fmla="*/ 3362179 w 8778240"/>
                <a:gd name="connsiteY26" fmla="*/ 507204 h 1491942"/>
                <a:gd name="connsiteX27" fmla="*/ 3418449 w 8778240"/>
                <a:gd name="connsiteY27" fmla="*/ 479068 h 1491942"/>
                <a:gd name="connsiteX28" fmla="*/ 3573194 w 8778240"/>
                <a:gd name="connsiteY28" fmla="*/ 422797 h 1491942"/>
                <a:gd name="connsiteX29" fmla="*/ 3685735 w 8778240"/>
                <a:gd name="connsiteY29" fmla="*/ 394662 h 1491942"/>
                <a:gd name="connsiteX30" fmla="*/ 3812345 w 8778240"/>
                <a:gd name="connsiteY30" fmla="*/ 338391 h 1491942"/>
                <a:gd name="connsiteX31" fmla="*/ 3924886 w 8778240"/>
                <a:gd name="connsiteY31" fmla="*/ 296188 h 1491942"/>
                <a:gd name="connsiteX32" fmla="*/ 4121834 w 8778240"/>
                <a:gd name="connsiteY32" fmla="*/ 282120 h 1491942"/>
                <a:gd name="connsiteX33" fmla="*/ 4192172 w 8778240"/>
                <a:gd name="connsiteY33" fmla="*/ 268053 h 1491942"/>
                <a:gd name="connsiteX34" fmla="*/ 4248443 w 8778240"/>
                <a:gd name="connsiteY34" fmla="*/ 253985 h 1491942"/>
                <a:gd name="connsiteX35" fmla="*/ 4346917 w 8778240"/>
                <a:gd name="connsiteY35" fmla="*/ 239917 h 1491942"/>
                <a:gd name="connsiteX36" fmla="*/ 4487594 w 8778240"/>
                <a:gd name="connsiteY36" fmla="*/ 211782 h 1491942"/>
                <a:gd name="connsiteX37" fmla="*/ 4529797 w 8778240"/>
                <a:gd name="connsiteY37" fmla="*/ 183647 h 1491942"/>
                <a:gd name="connsiteX38" fmla="*/ 4586068 w 8778240"/>
                <a:gd name="connsiteY38" fmla="*/ 169579 h 1491942"/>
                <a:gd name="connsiteX39" fmla="*/ 4712677 w 8778240"/>
                <a:gd name="connsiteY39" fmla="*/ 127376 h 1491942"/>
                <a:gd name="connsiteX40" fmla="*/ 4768948 w 8778240"/>
                <a:gd name="connsiteY40" fmla="*/ 113308 h 1491942"/>
                <a:gd name="connsiteX41" fmla="*/ 4825219 w 8778240"/>
                <a:gd name="connsiteY41" fmla="*/ 85173 h 1491942"/>
                <a:gd name="connsiteX42" fmla="*/ 4937760 w 8778240"/>
                <a:gd name="connsiteY42" fmla="*/ 57037 h 1491942"/>
                <a:gd name="connsiteX43" fmla="*/ 5514535 w 8778240"/>
                <a:gd name="connsiteY43" fmla="*/ 42970 h 1491942"/>
                <a:gd name="connsiteX44" fmla="*/ 5613009 w 8778240"/>
                <a:gd name="connsiteY44" fmla="*/ 57037 h 1491942"/>
                <a:gd name="connsiteX45" fmla="*/ 5739619 w 8778240"/>
                <a:gd name="connsiteY45" fmla="*/ 71105 h 1491942"/>
                <a:gd name="connsiteX46" fmla="*/ 5795889 w 8778240"/>
                <a:gd name="connsiteY46" fmla="*/ 85173 h 1491942"/>
                <a:gd name="connsiteX47" fmla="*/ 5838092 w 8778240"/>
                <a:gd name="connsiteY47" fmla="*/ 99240 h 1491942"/>
                <a:gd name="connsiteX48" fmla="*/ 5922499 w 8778240"/>
                <a:gd name="connsiteY48" fmla="*/ 113308 h 1491942"/>
                <a:gd name="connsiteX49" fmla="*/ 6006905 w 8778240"/>
                <a:gd name="connsiteY49" fmla="*/ 169579 h 1491942"/>
                <a:gd name="connsiteX50" fmla="*/ 6105379 w 8778240"/>
                <a:gd name="connsiteY50" fmla="*/ 211782 h 1491942"/>
                <a:gd name="connsiteX51" fmla="*/ 6147582 w 8778240"/>
                <a:gd name="connsiteY51" fmla="*/ 253985 h 1491942"/>
                <a:gd name="connsiteX52" fmla="*/ 6330462 w 8778240"/>
                <a:gd name="connsiteY52" fmla="*/ 324324 h 1491942"/>
                <a:gd name="connsiteX53" fmla="*/ 6443003 w 8778240"/>
                <a:gd name="connsiteY53" fmla="*/ 394662 h 1491942"/>
                <a:gd name="connsiteX54" fmla="*/ 6485206 w 8778240"/>
                <a:gd name="connsiteY54" fmla="*/ 422797 h 1491942"/>
                <a:gd name="connsiteX55" fmla="*/ 6527409 w 8778240"/>
                <a:gd name="connsiteY55" fmla="*/ 436865 h 1491942"/>
                <a:gd name="connsiteX56" fmla="*/ 6625883 w 8778240"/>
                <a:gd name="connsiteY56" fmla="*/ 479068 h 1491942"/>
                <a:gd name="connsiteX57" fmla="*/ 7005711 w 8778240"/>
                <a:gd name="connsiteY57" fmla="*/ 493136 h 1491942"/>
                <a:gd name="connsiteX58" fmla="*/ 7216726 w 8778240"/>
                <a:gd name="connsiteY58" fmla="*/ 465000 h 1491942"/>
                <a:gd name="connsiteX59" fmla="*/ 7301132 w 8778240"/>
                <a:gd name="connsiteY59" fmla="*/ 408730 h 1491942"/>
                <a:gd name="connsiteX60" fmla="*/ 7329268 w 8778240"/>
                <a:gd name="connsiteY60" fmla="*/ 380594 h 1491942"/>
                <a:gd name="connsiteX61" fmla="*/ 7371471 w 8778240"/>
                <a:gd name="connsiteY61" fmla="*/ 366527 h 1491942"/>
                <a:gd name="connsiteX62" fmla="*/ 7962314 w 8778240"/>
                <a:gd name="connsiteY62" fmla="*/ 352459 h 1491942"/>
                <a:gd name="connsiteX63" fmla="*/ 8215532 w 8778240"/>
                <a:gd name="connsiteY63" fmla="*/ 380594 h 1491942"/>
                <a:gd name="connsiteX64" fmla="*/ 8342142 w 8778240"/>
                <a:gd name="connsiteY64" fmla="*/ 394662 h 1491942"/>
                <a:gd name="connsiteX65" fmla="*/ 8412480 w 8778240"/>
                <a:gd name="connsiteY65" fmla="*/ 408730 h 1491942"/>
                <a:gd name="connsiteX66" fmla="*/ 8525022 w 8778240"/>
                <a:gd name="connsiteY66" fmla="*/ 436865 h 1491942"/>
                <a:gd name="connsiteX67" fmla="*/ 8623495 w 8778240"/>
                <a:gd name="connsiteY67" fmla="*/ 450933 h 1491942"/>
                <a:gd name="connsiteX68" fmla="*/ 8707902 w 8778240"/>
                <a:gd name="connsiteY68" fmla="*/ 479068 h 1491942"/>
                <a:gd name="connsiteX69" fmla="*/ 8764172 w 8778240"/>
                <a:gd name="connsiteY69" fmla="*/ 493136 h 1491942"/>
                <a:gd name="connsiteX70" fmla="*/ 8778240 w 8778240"/>
                <a:gd name="connsiteY70" fmla="*/ 507204 h 149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778240" h="1491942">
                  <a:moveTo>
                    <a:pt x="0" y="1491942"/>
                  </a:moveTo>
                  <a:cubicBezTo>
                    <a:pt x="4689" y="1430982"/>
                    <a:pt x="-2296" y="1367972"/>
                    <a:pt x="14068" y="1309062"/>
                  </a:cubicBezTo>
                  <a:cubicBezTo>
                    <a:pt x="22104" y="1280132"/>
                    <a:pt x="49108" y="1259955"/>
                    <a:pt x="70339" y="1238724"/>
                  </a:cubicBezTo>
                  <a:cubicBezTo>
                    <a:pt x="137163" y="1171900"/>
                    <a:pt x="138384" y="1182081"/>
                    <a:pt x="196948" y="1140250"/>
                  </a:cubicBezTo>
                  <a:cubicBezTo>
                    <a:pt x="216027" y="1126622"/>
                    <a:pt x="232723" y="1109434"/>
                    <a:pt x="253219" y="1098047"/>
                  </a:cubicBezTo>
                  <a:cubicBezTo>
                    <a:pt x="275293" y="1085783"/>
                    <a:pt x="300971" y="1081204"/>
                    <a:pt x="323557" y="1069911"/>
                  </a:cubicBezTo>
                  <a:cubicBezTo>
                    <a:pt x="452390" y="1005494"/>
                    <a:pt x="238157" y="1084377"/>
                    <a:pt x="450166" y="999573"/>
                  </a:cubicBezTo>
                  <a:cubicBezTo>
                    <a:pt x="468117" y="992392"/>
                    <a:pt x="488334" y="992294"/>
                    <a:pt x="506437" y="985505"/>
                  </a:cubicBezTo>
                  <a:cubicBezTo>
                    <a:pt x="526073" y="978142"/>
                    <a:pt x="543072" y="964733"/>
                    <a:pt x="562708" y="957370"/>
                  </a:cubicBezTo>
                  <a:cubicBezTo>
                    <a:pt x="580811" y="950581"/>
                    <a:pt x="600389" y="948614"/>
                    <a:pt x="618979" y="943302"/>
                  </a:cubicBezTo>
                  <a:cubicBezTo>
                    <a:pt x="665813" y="929921"/>
                    <a:pt x="664673" y="923963"/>
                    <a:pt x="717452" y="915167"/>
                  </a:cubicBezTo>
                  <a:cubicBezTo>
                    <a:pt x="754744" y="908952"/>
                    <a:pt x="792702" y="907314"/>
                    <a:pt x="829994" y="901099"/>
                  </a:cubicBezTo>
                  <a:cubicBezTo>
                    <a:pt x="897578" y="889835"/>
                    <a:pt x="882003" y="880183"/>
                    <a:pt x="956603" y="872964"/>
                  </a:cubicBezTo>
                  <a:cubicBezTo>
                    <a:pt x="1078315" y="861185"/>
                    <a:pt x="1200128" y="848162"/>
                    <a:pt x="1322363" y="844828"/>
                  </a:cubicBezTo>
                  <a:cubicBezTo>
                    <a:pt x="1716140" y="834088"/>
                    <a:pt x="2110154" y="835449"/>
                    <a:pt x="2504049" y="830760"/>
                  </a:cubicBezTo>
                  <a:cubicBezTo>
                    <a:pt x="2522806" y="816692"/>
                    <a:pt x="2539349" y="799042"/>
                    <a:pt x="2560320" y="788557"/>
                  </a:cubicBezTo>
                  <a:cubicBezTo>
                    <a:pt x="2577613" y="779911"/>
                    <a:pt x="2598001" y="779801"/>
                    <a:pt x="2616591" y="774490"/>
                  </a:cubicBezTo>
                  <a:cubicBezTo>
                    <a:pt x="2630849" y="770416"/>
                    <a:pt x="2645243" y="766445"/>
                    <a:pt x="2658794" y="760422"/>
                  </a:cubicBezTo>
                  <a:cubicBezTo>
                    <a:pt x="2687539" y="747646"/>
                    <a:pt x="2715585" y="733282"/>
                    <a:pt x="2743200" y="718219"/>
                  </a:cubicBezTo>
                  <a:cubicBezTo>
                    <a:pt x="2767204" y="705126"/>
                    <a:pt x="2788553" y="687121"/>
                    <a:pt x="2813539" y="676016"/>
                  </a:cubicBezTo>
                  <a:cubicBezTo>
                    <a:pt x="2831091" y="668215"/>
                    <a:pt x="2927422" y="650817"/>
                    <a:pt x="2940148" y="647880"/>
                  </a:cubicBezTo>
                  <a:cubicBezTo>
                    <a:pt x="2977826" y="639185"/>
                    <a:pt x="3016005" y="631973"/>
                    <a:pt x="3052689" y="619745"/>
                  </a:cubicBezTo>
                  <a:cubicBezTo>
                    <a:pt x="3066757" y="615056"/>
                    <a:pt x="3080351" y="608585"/>
                    <a:pt x="3094892" y="605677"/>
                  </a:cubicBezTo>
                  <a:cubicBezTo>
                    <a:pt x="3127406" y="599174"/>
                    <a:pt x="3160541" y="596299"/>
                    <a:pt x="3193366" y="591610"/>
                  </a:cubicBezTo>
                  <a:lnTo>
                    <a:pt x="3277772" y="563474"/>
                  </a:lnTo>
                  <a:lnTo>
                    <a:pt x="3319975" y="549407"/>
                  </a:lnTo>
                  <a:cubicBezTo>
                    <a:pt x="3334043" y="535339"/>
                    <a:pt x="3345990" y="518768"/>
                    <a:pt x="3362179" y="507204"/>
                  </a:cubicBezTo>
                  <a:cubicBezTo>
                    <a:pt x="3379244" y="495015"/>
                    <a:pt x="3399286" y="487585"/>
                    <a:pt x="3418449" y="479068"/>
                  </a:cubicBezTo>
                  <a:cubicBezTo>
                    <a:pt x="3454401" y="463089"/>
                    <a:pt x="3537557" y="431706"/>
                    <a:pt x="3573194" y="422797"/>
                  </a:cubicBezTo>
                  <a:lnTo>
                    <a:pt x="3685735" y="394662"/>
                  </a:lnTo>
                  <a:cubicBezTo>
                    <a:pt x="3757020" y="347140"/>
                    <a:pt x="3704173" y="377024"/>
                    <a:pt x="3812345" y="338391"/>
                  </a:cubicBezTo>
                  <a:cubicBezTo>
                    <a:pt x="3850075" y="324916"/>
                    <a:pt x="3885468" y="303355"/>
                    <a:pt x="3924886" y="296188"/>
                  </a:cubicBezTo>
                  <a:cubicBezTo>
                    <a:pt x="3989641" y="284414"/>
                    <a:pt x="4056185" y="286809"/>
                    <a:pt x="4121834" y="282120"/>
                  </a:cubicBezTo>
                  <a:cubicBezTo>
                    <a:pt x="4145280" y="277431"/>
                    <a:pt x="4168831" y="273240"/>
                    <a:pt x="4192172" y="268053"/>
                  </a:cubicBezTo>
                  <a:cubicBezTo>
                    <a:pt x="4211046" y="263859"/>
                    <a:pt x="4229421" y="257444"/>
                    <a:pt x="4248443" y="253985"/>
                  </a:cubicBezTo>
                  <a:cubicBezTo>
                    <a:pt x="4281066" y="248053"/>
                    <a:pt x="4314264" y="245679"/>
                    <a:pt x="4346917" y="239917"/>
                  </a:cubicBezTo>
                  <a:cubicBezTo>
                    <a:pt x="4394010" y="231606"/>
                    <a:pt x="4487594" y="211782"/>
                    <a:pt x="4487594" y="211782"/>
                  </a:cubicBezTo>
                  <a:cubicBezTo>
                    <a:pt x="4501662" y="202404"/>
                    <a:pt x="4514257" y="190307"/>
                    <a:pt x="4529797" y="183647"/>
                  </a:cubicBezTo>
                  <a:cubicBezTo>
                    <a:pt x="4547568" y="176031"/>
                    <a:pt x="4567589" y="175265"/>
                    <a:pt x="4586068" y="169579"/>
                  </a:cubicBezTo>
                  <a:cubicBezTo>
                    <a:pt x="4628587" y="156496"/>
                    <a:pt x="4669519" y="138166"/>
                    <a:pt x="4712677" y="127376"/>
                  </a:cubicBezTo>
                  <a:cubicBezTo>
                    <a:pt x="4731434" y="122687"/>
                    <a:pt x="4750845" y="120097"/>
                    <a:pt x="4768948" y="113308"/>
                  </a:cubicBezTo>
                  <a:cubicBezTo>
                    <a:pt x="4788584" y="105945"/>
                    <a:pt x="4805944" y="93434"/>
                    <a:pt x="4825219" y="85173"/>
                  </a:cubicBezTo>
                  <a:cubicBezTo>
                    <a:pt x="4863071" y="68951"/>
                    <a:pt x="4896472" y="65295"/>
                    <a:pt x="4937760" y="57037"/>
                  </a:cubicBezTo>
                  <a:cubicBezTo>
                    <a:pt x="5147062" y="-47612"/>
                    <a:pt x="4991360" y="19190"/>
                    <a:pt x="5514535" y="42970"/>
                  </a:cubicBezTo>
                  <a:cubicBezTo>
                    <a:pt x="5547659" y="44476"/>
                    <a:pt x="5580107" y="52924"/>
                    <a:pt x="5613009" y="57037"/>
                  </a:cubicBezTo>
                  <a:cubicBezTo>
                    <a:pt x="5655144" y="62304"/>
                    <a:pt x="5697416" y="66416"/>
                    <a:pt x="5739619" y="71105"/>
                  </a:cubicBezTo>
                  <a:cubicBezTo>
                    <a:pt x="5758376" y="75794"/>
                    <a:pt x="5777299" y="79862"/>
                    <a:pt x="5795889" y="85173"/>
                  </a:cubicBezTo>
                  <a:cubicBezTo>
                    <a:pt x="5810147" y="89247"/>
                    <a:pt x="5823617" y="96023"/>
                    <a:pt x="5838092" y="99240"/>
                  </a:cubicBezTo>
                  <a:cubicBezTo>
                    <a:pt x="5865937" y="105428"/>
                    <a:pt x="5894363" y="108619"/>
                    <a:pt x="5922499" y="113308"/>
                  </a:cubicBezTo>
                  <a:cubicBezTo>
                    <a:pt x="5950634" y="132065"/>
                    <a:pt x="5974826" y="158886"/>
                    <a:pt x="6006905" y="169579"/>
                  </a:cubicBezTo>
                  <a:cubicBezTo>
                    <a:pt x="6069003" y="190279"/>
                    <a:pt x="6035845" y="177016"/>
                    <a:pt x="6105379" y="211782"/>
                  </a:cubicBezTo>
                  <a:cubicBezTo>
                    <a:pt x="6119447" y="225850"/>
                    <a:pt x="6130798" y="243304"/>
                    <a:pt x="6147582" y="253985"/>
                  </a:cubicBezTo>
                  <a:cubicBezTo>
                    <a:pt x="6239657" y="312579"/>
                    <a:pt x="6242855" y="306802"/>
                    <a:pt x="6330462" y="324324"/>
                  </a:cubicBezTo>
                  <a:cubicBezTo>
                    <a:pt x="6438049" y="405015"/>
                    <a:pt x="6334868" y="332871"/>
                    <a:pt x="6443003" y="394662"/>
                  </a:cubicBezTo>
                  <a:cubicBezTo>
                    <a:pt x="6457683" y="403050"/>
                    <a:pt x="6470084" y="415236"/>
                    <a:pt x="6485206" y="422797"/>
                  </a:cubicBezTo>
                  <a:cubicBezTo>
                    <a:pt x="6498469" y="429429"/>
                    <a:pt x="6514146" y="430233"/>
                    <a:pt x="6527409" y="436865"/>
                  </a:cubicBezTo>
                  <a:cubicBezTo>
                    <a:pt x="6580938" y="463630"/>
                    <a:pt x="6558654" y="474731"/>
                    <a:pt x="6625883" y="479068"/>
                  </a:cubicBezTo>
                  <a:cubicBezTo>
                    <a:pt x="6752316" y="487225"/>
                    <a:pt x="6879102" y="488447"/>
                    <a:pt x="7005711" y="493136"/>
                  </a:cubicBezTo>
                  <a:cubicBezTo>
                    <a:pt x="7017691" y="492138"/>
                    <a:pt x="7166022" y="493169"/>
                    <a:pt x="7216726" y="465000"/>
                  </a:cubicBezTo>
                  <a:cubicBezTo>
                    <a:pt x="7246285" y="448578"/>
                    <a:pt x="7272997" y="427487"/>
                    <a:pt x="7301132" y="408730"/>
                  </a:cubicBezTo>
                  <a:cubicBezTo>
                    <a:pt x="7312168" y="401373"/>
                    <a:pt x="7317895" y="387418"/>
                    <a:pt x="7329268" y="380594"/>
                  </a:cubicBezTo>
                  <a:cubicBezTo>
                    <a:pt x="7341983" y="372965"/>
                    <a:pt x="7357403" y="371216"/>
                    <a:pt x="7371471" y="366527"/>
                  </a:cubicBezTo>
                  <a:cubicBezTo>
                    <a:pt x="7531689" y="206303"/>
                    <a:pt x="7394654" y="329752"/>
                    <a:pt x="7962314" y="352459"/>
                  </a:cubicBezTo>
                  <a:cubicBezTo>
                    <a:pt x="8021624" y="354831"/>
                    <a:pt x="8151681" y="373082"/>
                    <a:pt x="8215532" y="380594"/>
                  </a:cubicBezTo>
                  <a:cubicBezTo>
                    <a:pt x="8257704" y="385555"/>
                    <a:pt x="8300106" y="388657"/>
                    <a:pt x="8342142" y="394662"/>
                  </a:cubicBezTo>
                  <a:cubicBezTo>
                    <a:pt x="8365812" y="398044"/>
                    <a:pt x="8389182" y="403354"/>
                    <a:pt x="8412480" y="408730"/>
                  </a:cubicBezTo>
                  <a:cubicBezTo>
                    <a:pt x="8450158" y="417425"/>
                    <a:pt x="8486742" y="431396"/>
                    <a:pt x="8525022" y="436865"/>
                  </a:cubicBezTo>
                  <a:lnTo>
                    <a:pt x="8623495" y="450933"/>
                  </a:lnTo>
                  <a:cubicBezTo>
                    <a:pt x="8651631" y="460311"/>
                    <a:pt x="8679130" y="471875"/>
                    <a:pt x="8707902" y="479068"/>
                  </a:cubicBezTo>
                  <a:cubicBezTo>
                    <a:pt x="8726659" y="483757"/>
                    <a:pt x="8746221" y="485955"/>
                    <a:pt x="8764172" y="493136"/>
                  </a:cubicBezTo>
                  <a:cubicBezTo>
                    <a:pt x="8770329" y="495599"/>
                    <a:pt x="8773551" y="502515"/>
                    <a:pt x="8778240" y="507204"/>
                  </a:cubicBez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3F4E024-25CD-4E2F-8FAB-7447D8CF3708}"/>
                </a:ext>
              </a:extLst>
            </p:cNvPr>
            <p:cNvSpPr/>
            <p:nvPr/>
          </p:nvSpPr>
          <p:spPr>
            <a:xfrm>
              <a:off x="1861164" y="3862401"/>
              <a:ext cx="6583680" cy="651218"/>
            </a:xfrm>
            <a:custGeom>
              <a:avLst/>
              <a:gdLst>
                <a:gd name="connsiteX0" fmla="*/ 0 w 8778240"/>
                <a:gd name="connsiteY0" fmla="*/ 1491942 h 1491942"/>
                <a:gd name="connsiteX1" fmla="*/ 14068 w 8778240"/>
                <a:gd name="connsiteY1" fmla="*/ 1309062 h 1491942"/>
                <a:gd name="connsiteX2" fmla="*/ 70339 w 8778240"/>
                <a:gd name="connsiteY2" fmla="*/ 1238724 h 1491942"/>
                <a:gd name="connsiteX3" fmla="*/ 196948 w 8778240"/>
                <a:gd name="connsiteY3" fmla="*/ 1140250 h 1491942"/>
                <a:gd name="connsiteX4" fmla="*/ 253219 w 8778240"/>
                <a:gd name="connsiteY4" fmla="*/ 1098047 h 1491942"/>
                <a:gd name="connsiteX5" fmla="*/ 323557 w 8778240"/>
                <a:gd name="connsiteY5" fmla="*/ 1069911 h 1491942"/>
                <a:gd name="connsiteX6" fmla="*/ 450166 w 8778240"/>
                <a:gd name="connsiteY6" fmla="*/ 999573 h 1491942"/>
                <a:gd name="connsiteX7" fmla="*/ 506437 w 8778240"/>
                <a:gd name="connsiteY7" fmla="*/ 985505 h 1491942"/>
                <a:gd name="connsiteX8" fmla="*/ 562708 w 8778240"/>
                <a:gd name="connsiteY8" fmla="*/ 957370 h 1491942"/>
                <a:gd name="connsiteX9" fmla="*/ 618979 w 8778240"/>
                <a:gd name="connsiteY9" fmla="*/ 943302 h 1491942"/>
                <a:gd name="connsiteX10" fmla="*/ 717452 w 8778240"/>
                <a:gd name="connsiteY10" fmla="*/ 915167 h 1491942"/>
                <a:gd name="connsiteX11" fmla="*/ 829994 w 8778240"/>
                <a:gd name="connsiteY11" fmla="*/ 901099 h 1491942"/>
                <a:gd name="connsiteX12" fmla="*/ 956603 w 8778240"/>
                <a:gd name="connsiteY12" fmla="*/ 872964 h 1491942"/>
                <a:gd name="connsiteX13" fmla="*/ 1322363 w 8778240"/>
                <a:gd name="connsiteY13" fmla="*/ 844828 h 1491942"/>
                <a:gd name="connsiteX14" fmla="*/ 2504049 w 8778240"/>
                <a:gd name="connsiteY14" fmla="*/ 830760 h 1491942"/>
                <a:gd name="connsiteX15" fmla="*/ 2560320 w 8778240"/>
                <a:gd name="connsiteY15" fmla="*/ 788557 h 1491942"/>
                <a:gd name="connsiteX16" fmla="*/ 2616591 w 8778240"/>
                <a:gd name="connsiteY16" fmla="*/ 774490 h 1491942"/>
                <a:gd name="connsiteX17" fmla="*/ 2658794 w 8778240"/>
                <a:gd name="connsiteY17" fmla="*/ 760422 h 1491942"/>
                <a:gd name="connsiteX18" fmla="*/ 2743200 w 8778240"/>
                <a:gd name="connsiteY18" fmla="*/ 718219 h 1491942"/>
                <a:gd name="connsiteX19" fmla="*/ 2813539 w 8778240"/>
                <a:gd name="connsiteY19" fmla="*/ 676016 h 1491942"/>
                <a:gd name="connsiteX20" fmla="*/ 2940148 w 8778240"/>
                <a:gd name="connsiteY20" fmla="*/ 647880 h 1491942"/>
                <a:gd name="connsiteX21" fmla="*/ 3052689 w 8778240"/>
                <a:gd name="connsiteY21" fmla="*/ 619745 h 1491942"/>
                <a:gd name="connsiteX22" fmla="*/ 3094892 w 8778240"/>
                <a:gd name="connsiteY22" fmla="*/ 605677 h 1491942"/>
                <a:gd name="connsiteX23" fmla="*/ 3193366 w 8778240"/>
                <a:gd name="connsiteY23" fmla="*/ 591610 h 1491942"/>
                <a:gd name="connsiteX24" fmla="*/ 3277772 w 8778240"/>
                <a:gd name="connsiteY24" fmla="*/ 563474 h 1491942"/>
                <a:gd name="connsiteX25" fmla="*/ 3319975 w 8778240"/>
                <a:gd name="connsiteY25" fmla="*/ 549407 h 1491942"/>
                <a:gd name="connsiteX26" fmla="*/ 3362179 w 8778240"/>
                <a:gd name="connsiteY26" fmla="*/ 507204 h 1491942"/>
                <a:gd name="connsiteX27" fmla="*/ 3418449 w 8778240"/>
                <a:gd name="connsiteY27" fmla="*/ 479068 h 1491942"/>
                <a:gd name="connsiteX28" fmla="*/ 3573194 w 8778240"/>
                <a:gd name="connsiteY28" fmla="*/ 422797 h 1491942"/>
                <a:gd name="connsiteX29" fmla="*/ 3685735 w 8778240"/>
                <a:gd name="connsiteY29" fmla="*/ 394662 h 1491942"/>
                <a:gd name="connsiteX30" fmla="*/ 3812345 w 8778240"/>
                <a:gd name="connsiteY30" fmla="*/ 338391 h 1491942"/>
                <a:gd name="connsiteX31" fmla="*/ 3924886 w 8778240"/>
                <a:gd name="connsiteY31" fmla="*/ 296188 h 1491942"/>
                <a:gd name="connsiteX32" fmla="*/ 4121834 w 8778240"/>
                <a:gd name="connsiteY32" fmla="*/ 282120 h 1491942"/>
                <a:gd name="connsiteX33" fmla="*/ 4192172 w 8778240"/>
                <a:gd name="connsiteY33" fmla="*/ 268053 h 1491942"/>
                <a:gd name="connsiteX34" fmla="*/ 4248443 w 8778240"/>
                <a:gd name="connsiteY34" fmla="*/ 253985 h 1491942"/>
                <a:gd name="connsiteX35" fmla="*/ 4346917 w 8778240"/>
                <a:gd name="connsiteY35" fmla="*/ 239917 h 1491942"/>
                <a:gd name="connsiteX36" fmla="*/ 4487594 w 8778240"/>
                <a:gd name="connsiteY36" fmla="*/ 211782 h 1491942"/>
                <a:gd name="connsiteX37" fmla="*/ 4529797 w 8778240"/>
                <a:gd name="connsiteY37" fmla="*/ 183647 h 1491942"/>
                <a:gd name="connsiteX38" fmla="*/ 4586068 w 8778240"/>
                <a:gd name="connsiteY38" fmla="*/ 169579 h 1491942"/>
                <a:gd name="connsiteX39" fmla="*/ 4712677 w 8778240"/>
                <a:gd name="connsiteY39" fmla="*/ 127376 h 1491942"/>
                <a:gd name="connsiteX40" fmla="*/ 4768948 w 8778240"/>
                <a:gd name="connsiteY40" fmla="*/ 113308 h 1491942"/>
                <a:gd name="connsiteX41" fmla="*/ 4825219 w 8778240"/>
                <a:gd name="connsiteY41" fmla="*/ 85173 h 1491942"/>
                <a:gd name="connsiteX42" fmla="*/ 4937760 w 8778240"/>
                <a:gd name="connsiteY42" fmla="*/ 57037 h 1491942"/>
                <a:gd name="connsiteX43" fmla="*/ 5514535 w 8778240"/>
                <a:gd name="connsiteY43" fmla="*/ 42970 h 1491942"/>
                <a:gd name="connsiteX44" fmla="*/ 5613009 w 8778240"/>
                <a:gd name="connsiteY44" fmla="*/ 57037 h 1491942"/>
                <a:gd name="connsiteX45" fmla="*/ 5739619 w 8778240"/>
                <a:gd name="connsiteY45" fmla="*/ 71105 h 1491942"/>
                <a:gd name="connsiteX46" fmla="*/ 5795889 w 8778240"/>
                <a:gd name="connsiteY46" fmla="*/ 85173 h 1491942"/>
                <a:gd name="connsiteX47" fmla="*/ 5838092 w 8778240"/>
                <a:gd name="connsiteY47" fmla="*/ 99240 h 1491942"/>
                <a:gd name="connsiteX48" fmla="*/ 5922499 w 8778240"/>
                <a:gd name="connsiteY48" fmla="*/ 113308 h 1491942"/>
                <a:gd name="connsiteX49" fmla="*/ 6006905 w 8778240"/>
                <a:gd name="connsiteY49" fmla="*/ 169579 h 1491942"/>
                <a:gd name="connsiteX50" fmla="*/ 6105379 w 8778240"/>
                <a:gd name="connsiteY50" fmla="*/ 211782 h 1491942"/>
                <a:gd name="connsiteX51" fmla="*/ 6147582 w 8778240"/>
                <a:gd name="connsiteY51" fmla="*/ 253985 h 1491942"/>
                <a:gd name="connsiteX52" fmla="*/ 6330462 w 8778240"/>
                <a:gd name="connsiteY52" fmla="*/ 324324 h 1491942"/>
                <a:gd name="connsiteX53" fmla="*/ 6443003 w 8778240"/>
                <a:gd name="connsiteY53" fmla="*/ 394662 h 1491942"/>
                <a:gd name="connsiteX54" fmla="*/ 6485206 w 8778240"/>
                <a:gd name="connsiteY54" fmla="*/ 422797 h 1491942"/>
                <a:gd name="connsiteX55" fmla="*/ 6527409 w 8778240"/>
                <a:gd name="connsiteY55" fmla="*/ 436865 h 1491942"/>
                <a:gd name="connsiteX56" fmla="*/ 6625883 w 8778240"/>
                <a:gd name="connsiteY56" fmla="*/ 479068 h 1491942"/>
                <a:gd name="connsiteX57" fmla="*/ 7005711 w 8778240"/>
                <a:gd name="connsiteY57" fmla="*/ 493136 h 1491942"/>
                <a:gd name="connsiteX58" fmla="*/ 7216726 w 8778240"/>
                <a:gd name="connsiteY58" fmla="*/ 465000 h 1491942"/>
                <a:gd name="connsiteX59" fmla="*/ 7301132 w 8778240"/>
                <a:gd name="connsiteY59" fmla="*/ 408730 h 1491942"/>
                <a:gd name="connsiteX60" fmla="*/ 7329268 w 8778240"/>
                <a:gd name="connsiteY60" fmla="*/ 380594 h 1491942"/>
                <a:gd name="connsiteX61" fmla="*/ 7371471 w 8778240"/>
                <a:gd name="connsiteY61" fmla="*/ 366527 h 1491942"/>
                <a:gd name="connsiteX62" fmla="*/ 7962314 w 8778240"/>
                <a:gd name="connsiteY62" fmla="*/ 352459 h 1491942"/>
                <a:gd name="connsiteX63" fmla="*/ 8215532 w 8778240"/>
                <a:gd name="connsiteY63" fmla="*/ 380594 h 1491942"/>
                <a:gd name="connsiteX64" fmla="*/ 8342142 w 8778240"/>
                <a:gd name="connsiteY64" fmla="*/ 394662 h 1491942"/>
                <a:gd name="connsiteX65" fmla="*/ 8412480 w 8778240"/>
                <a:gd name="connsiteY65" fmla="*/ 408730 h 1491942"/>
                <a:gd name="connsiteX66" fmla="*/ 8525022 w 8778240"/>
                <a:gd name="connsiteY66" fmla="*/ 436865 h 1491942"/>
                <a:gd name="connsiteX67" fmla="*/ 8623495 w 8778240"/>
                <a:gd name="connsiteY67" fmla="*/ 450933 h 1491942"/>
                <a:gd name="connsiteX68" fmla="*/ 8707902 w 8778240"/>
                <a:gd name="connsiteY68" fmla="*/ 479068 h 1491942"/>
                <a:gd name="connsiteX69" fmla="*/ 8764172 w 8778240"/>
                <a:gd name="connsiteY69" fmla="*/ 493136 h 1491942"/>
                <a:gd name="connsiteX70" fmla="*/ 8778240 w 8778240"/>
                <a:gd name="connsiteY70" fmla="*/ 507204 h 149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778240" h="1491942">
                  <a:moveTo>
                    <a:pt x="0" y="1491942"/>
                  </a:moveTo>
                  <a:cubicBezTo>
                    <a:pt x="4689" y="1430982"/>
                    <a:pt x="-2296" y="1367972"/>
                    <a:pt x="14068" y="1309062"/>
                  </a:cubicBezTo>
                  <a:cubicBezTo>
                    <a:pt x="22104" y="1280132"/>
                    <a:pt x="49108" y="1259955"/>
                    <a:pt x="70339" y="1238724"/>
                  </a:cubicBezTo>
                  <a:cubicBezTo>
                    <a:pt x="137163" y="1171900"/>
                    <a:pt x="138384" y="1182081"/>
                    <a:pt x="196948" y="1140250"/>
                  </a:cubicBezTo>
                  <a:cubicBezTo>
                    <a:pt x="216027" y="1126622"/>
                    <a:pt x="232723" y="1109434"/>
                    <a:pt x="253219" y="1098047"/>
                  </a:cubicBezTo>
                  <a:cubicBezTo>
                    <a:pt x="275293" y="1085783"/>
                    <a:pt x="300971" y="1081204"/>
                    <a:pt x="323557" y="1069911"/>
                  </a:cubicBezTo>
                  <a:cubicBezTo>
                    <a:pt x="452390" y="1005494"/>
                    <a:pt x="238157" y="1084377"/>
                    <a:pt x="450166" y="999573"/>
                  </a:cubicBezTo>
                  <a:cubicBezTo>
                    <a:pt x="468117" y="992392"/>
                    <a:pt x="488334" y="992294"/>
                    <a:pt x="506437" y="985505"/>
                  </a:cubicBezTo>
                  <a:cubicBezTo>
                    <a:pt x="526073" y="978142"/>
                    <a:pt x="543072" y="964733"/>
                    <a:pt x="562708" y="957370"/>
                  </a:cubicBezTo>
                  <a:cubicBezTo>
                    <a:pt x="580811" y="950581"/>
                    <a:pt x="600389" y="948614"/>
                    <a:pt x="618979" y="943302"/>
                  </a:cubicBezTo>
                  <a:cubicBezTo>
                    <a:pt x="665813" y="929921"/>
                    <a:pt x="664673" y="923963"/>
                    <a:pt x="717452" y="915167"/>
                  </a:cubicBezTo>
                  <a:cubicBezTo>
                    <a:pt x="754744" y="908952"/>
                    <a:pt x="792702" y="907314"/>
                    <a:pt x="829994" y="901099"/>
                  </a:cubicBezTo>
                  <a:cubicBezTo>
                    <a:pt x="897578" y="889835"/>
                    <a:pt x="882003" y="880183"/>
                    <a:pt x="956603" y="872964"/>
                  </a:cubicBezTo>
                  <a:cubicBezTo>
                    <a:pt x="1078315" y="861185"/>
                    <a:pt x="1200128" y="848162"/>
                    <a:pt x="1322363" y="844828"/>
                  </a:cubicBezTo>
                  <a:cubicBezTo>
                    <a:pt x="1716140" y="834088"/>
                    <a:pt x="2110154" y="835449"/>
                    <a:pt x="2504049" y="830760"/>
                  </a:cubicBezTo>
                  <a:cubicBezTo>
                    <a:pt x="2522806" y="816692"/>
                    <a:pt x="2539349" y="799042"/>
                    <a:pt x="2560320" y="788557"/>
                  </a:cubicBezTo>
                  <a:cubicBezTo>
                    <a:pt x="2577613" y="779911"/>
                    <a:pt x="2598001" y="779801"/>
                    <a:pt x="2616591" y="774490"/>
                  </a:cubicBezTo>
                  <a:cubicBezTo>
                    <a:pt x="2630849" y="770416"/>
                    <a:pt x="2645243" y="766445"/>
                    <a:pt x="2658794" y="760422"/>
                  </a:cubicBezTo>
                  <a:cubicBezTo>
                    <a:pt x="2687539" y="747646"/>
                    <a:pt x="2715585" y="733282"/>
                    <a:pt x="2743200" y="718219"/>
                  </a:cubicBezTo>
                  <a:cubicBezTo>
                    <a:pt x="2767204" y="705126"/>
                    <a:pt x="2788553" y="687121"/>
                    <a:pt x="2813539" y="676016"/>
                  </a:cubicBezTo>
                  <a:cubicBezTo>
                    <a:pt x="2831091" y="668215"/>
                    <a:pt x="2927422" y="650817"/>
                    <a:pt x="2940148" y="647880"/>
                  </a:cubicBezTo>
                  <a:cubicBezTo>
                    <a:pt x="2977826" y="639185"/>
                    <a:pt x="3016005" y="631973"/>
                    <a:pt x="3052689" y="619745"/>
                  </a:cubicBezTo>
                  <a:cubicBezTo>
                    <a:pt x="3066757" y="615056"/>
                    <a:pt x="3080351" y="608585"/>
                    <a:pt x="3094892" y="605677"/>
                  </a:cubicBezTo>
                  <a:cubicBezTo>
                    <a:pt x="3127406" y="599174"/>
                    <a:pt x="3160541" y="596299"/>
                    <a:pt x="3193366" y="591610"/>
                  </a:cubicBezTo>
                  <a:lnTo>
                    <a:pt x="3277772" y="563474"/>
                  </a:lnTo>
                  <a:lnTo>
                    <a:pt x="3319975" y="549407"/>
                  </a:lnTo>
                  <a:cubicBezTo>
                    <a:pt x="3334043" y="535339"/>
                    <a:pt x="3345990" y="518768"/>
                    <a:pt x="3362179" y="507204"/>
                  </a:cubicBezTo>
                  <a:cubicBezTo>
                    <a:pt x="3379244" y="495015"/>
                    <a:pt x="3399286" y="487585"/>
                    <a:pt x="3418449" y="479068"/>
                  </a:cubicBezTo>
                  <a:cubicBezTo>
                    <a:pt x="3454401" y="463089"/>
                    <a:pt x="3537557" y="431706"/>
                    <a:pt x="3573194" y="422797"/>
                  </a:cubicBezTo>
                  <a:lnTo>
                    <a:pt x="3685735" y="394662"/>
                  </a:lnTo>
                  <a:cubicBezTo>
                    <a:pt x="3757020" y="347140"/>
                    <a:pt x="3704173" y="377024"/>
                    <a:pt x="3812345" y="338391"/>
                  </a:cubicBezTo>
                  <a:cubicBezTo>
                    <a:pt x="3850075" y="324916"/>
                    <a:pt x="3885468" y="303355"/>
                    <a:pt x="3924886" y="296188"/>
                  </a:cubicBezTo>
                  <a:cubicBezTo>
                    <a:pt x="3989641" y="284414"/>
                    <a:pt x="4056185" y="286809"/>
                    <a:pt x="4121834" y="282120"/>
                  </a:cubicBezTo>
                  <a:cubicBezTo>
                    <a:pt x="4145280" y="277431"/>
                    <a:pt x="4168831" y="273240"/>
                    <a:pt x="4192172" y="268053"/>
                  </a:cubicBezTo>
                  <a:cubicBezTo>
                    <a:pt x="4211046" y="263859"/>
                    <a:pt x="4229421" y="257444"/>
                    <a:pt x="4248443" y="253985"/>
                  </a:cubicBezTo>
                  <a:cubicBezTo>
                    <a:pt x="4281066" y="248053"/>
                    <a:pt x="4314264" y="245679"/>
                    <a:pt x="4346917" y="239917"/>
                  </a:cubicBezTo>
                  <a:cubicBezTo>
                    <a:pt x="4394010" y="231606"/>
                    <a:pt x="4487594" y="211782"/>
                    <a:pt x="4487594" y="211782"/>
                  </a:cubicBezTo>
                  <a:cubicBezTo>
                    <a:pt x="4501662" y="202404"/>
                    <a:pt x="4514257" y="190307"/>
                    <a:pt x="4529797" y="183647"/>
                  </a:cubicBezTo>
                  <a:cubicBezTo>
                    <a:pt x="4547568" y="176031"/>
                    <a:pt x="4567589" y="175265"/>
                    <a:pt x="4586068" y="169579"/>
                  </a:cubicBezTo>
                  <a:cubicBezTo>
                    <a:pt x="4628587" y="156496"/>
                    <a:pt x="4669519" y="138166"/>
                    <a:pt x="4712677" y="127376"/>
                  </a:cubicBezTo>
                  <a:cubicBezTo>
                    <a:pt x="4731434" y="122687"/>
                    <a:pt x="4750845" y="120097"/>
                    <a:pt x="4768948" y="113308"/>
                  </a:cubicBezTo>
                  <a:cubicBezTo>
                    <a:pt x="4788584" y="105945"/>
                    <a:pt x="4805944" y="93434"/>
                    <a:pt x="4825219" y="85173"/>
                  </a:cubicBezTo>
                  <a:cubicBezTo>
                    <a:pt x="4863071" y="68951"/>
                    <a:pt x="4896472" y="65295"/>
                    <a:pt x="4937760" y="57037"/>
                  </a:cubicBezTo>
                  <a:cubicBezTo>
                    <a:pt x="5147062" y="-47612"/>
                    <a:pt x="4991360" y="19190"/>
                    <a:pt x="5514535" y="42970"/>
                  </a:cubicBezTo>
                  <a:cubicBezTo>
                    <a:pt x="5547659" y="44476"/>
                    <a:pt x="5580107" y="52924"/>
                    <a:pt x="5613009" y="57037"/>
                  </a:cubicBezTo>
                  <a:cubicBezTo>
                    <a:pt x="5655144" y="62304"/>
                    <a:pt x="5697416" y="66416"/>
                    <a:pt x="5739619" y="71105"/>
                  </a:cubicBezTo>
                  <a:cubicBezTo>
                    <a:pt x="5758376" y="75794"/>
                    <a:pt x="5777299" y="79862"/>
                    <a:pt x="5795889" y="85173"/>
                  </a:cubicBezTo>
                  <a:cubicBezTo>
                    <a:pt x="5810147" y="89247"/>
                    <a:pt x="5823617" y="96023"/>
                    <a:pt x="5838092" y="99240"/>
                  </a:cubicBezTo>
                  <a:cubicBezTo>
                    <a:pt x="5865937" y="105428"/>
                    <a:pt x="5894363" y="108619"/>
                    <a:pt x="5922499" y="113308"/>
                  </a:cubicBezTo>
                  <a:cubicBezTo>
                    <a:pt x="5950634" y="132065"/>
                    <a:pt x="5974826" y="158886"/>
                    <a:pt x="6006905" y="169579"/>
                  </a:cubicBezTo>
                  <a:cubicBezTo>
                    <a:pt x="6069003" y="190279"/>
                    <a:pt x="6035845" y="177016"/>
                    <a:pt x="6105379" y="211782"/>
                  </a:cubicBezTo>
                  <a:cubicBezTo>
                    <a:pt x="6119447" y="225850"/>
                    <a:pt x="6130798" y="243304"/>
                    <a:pt x="6147582" y="253985"/>
                  </a:cubicBezTo>
                  <a:cubicBezTo>
                    <a:pt x="6239657" y="312579"/>
                    <a:pt x="6242855" y="306802"/>
                    <a:pt x="6330462" y="324324"/>
                  </a:cubicBezTo>
                  <a:cubicBezTo>
                    <a:pt x="6438049" y="405015"/>
                    <a:pt x="6334868" y="332871"/>
                    <a:pt x="6443003" y="394662"/>
                  </a:cubicBezTo>
                  <a:cubicBezTo>
                    <a:pt x="6457683" y="403050"/>
                    <a:pt x="6470084" y="415236"/>
                    <a:pt x="6485206" y="422797"/>
                  </a:cubicBezTo>
                  <a:cubicBezTo>
                    <a:pt x="6498469" y="429429"/>
                    <a:pt x="6514146" y="430233"/>
                    <a:pt x="6527409" y="436865"/>
                  </a:cubicBezTo>
                  <a:cubicBezTo>
                    <a:pt x="6580938" y="463630"/>
                    <a:pt x="6558654" y="474731"/>
                    <a:pt x="6625883" y="479068"/>
                  </a:cubicBezTo>
                  <a:cubicBezTo>
                    <a:pt x="6752316" y="487225"/>
                    <a:pt x="6879102" y="488447"/>
                    <a:pt x="7005711" y="493136"/>
                  </a:cubicBezTo>
                  <a:cubicBezTo>
                    <a:pt x="7017691" y="492138"/>
                    <a:pt x="7166022" y="493169"/>
                    <a:pt x="7216726" y="465000"/>
                  </a:cubicBezTo>
                  <a:cubicBezTo>
                    <a:pt x="7246285" y="448578"/>
                    <a:pt x="7272997" y="427487"/>
                    <a:pt x="7301132" y="408730"/>
                  </a:cubicBezTo>
                  <a:cubicBezTo>
                    <a:pt x="7312168" y="401373"/>
                    <a:pt x="7317895" y="387418"/>
                    <a:pt x="7329268" y="380594"/>
                  </a:cubicBezTo>
                  <a:cubicBezTo>
                    <a:pt x="7341983" y="372965"/>
                    <a:pt x="7357403" y="371216"/>
                    <a:pt x="7371471" y="366527"/>
                  </a:cubicBezTo>
                  <a:cubicBezTo>
                    <a:pt x="7531689" y="206303"/>
                    <a:pt x="7394654" y="329752"/>
                    <a:pt x="7962314" y="352459"/>
                  </a:cubicBezTo>
                  <a:cubicBezTo>
                    <a:pt x="8021624" y="354831"/>
                    <a:pt x="8151681" y="373082"/>
                    <a:pt x="8215532" y="380594"/>
                  </a:cubicBezTo>
                  <a:cubicBezTo>
                    <a:pt x="8257704" y="385555"/>
                    <a:pt x="8300106" y="388657"/>
                    <a:pt x="8342142" y="394662"/>
                  </a:cubicBezTo>
                  <a:cubicBezTo>
                    <a:pt x="8365812" y="398044"/>
                    <a:pt x="8389182" y="403354"/>
                    <a:pt x="8412480" y="408730"/>
                  </a:cubicBezTo>
                  <a:cubicBezTo>
                    <a:pt x="8450158" y="417425"/>
                    <a:pt x="8486742" y="431396"/>
                    <a:pt x="8525022" y="436865"/>
                  </a:cubicBezTo>
                  <a:lnTo>
                    <a:pt x="8623495" y="450933"/>
                  </a:lnTo>
                  <a:cubicBezTo>
                    <a:pt x="8651631" y="460311"/>
                    <a:pt x="8679130" y="471875"/>
                    <a:pt x="8707902" y="479068"/>
                  </a:cubicBezTo>
                  <a:cubicBezTo>
                    <a:pt x="8726659" y="483757"/>
                    <a:pt x="8746221" y="485955"/>
                    <a:pt x="8764172" y="493136"/>
                  </a:cubicBezTo>
                  <a:cubicBezTo>
                    <a:pt x="8770329" y="495599"/>
                    <a:pt x="8773551" y="502515"/>
                    <a:pt x="8778240" y="507204"/>
                  </a:cubicBez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013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DB85CD9-78A7-40DF-8C38-7DC5AD922579}"/>
                </a:ext>
              </a:extLst>
            </p:cNvPr>
            <p:cNvSpPr/>
            <p:nvPr/>
          </p:nvSpPr>
          <p:spPr>
            <a:xfrm>
              <a:off x="1755657" y="3040016"/>
              <a:ext cx="6488723" cy="928468"/>
            </a:xfrm>
            <a:custGeom>
              <a:avLst/>
              <a:gdLst>
                <a:gd name="connsiteX0" fmla="*/ 0 w 8651631"/>
                <a:gd name="connsiteY0" fmla="*/ 548640 h 1350498"/>
                <a:gd name="connsiteX1" fmla="*/ 70339 w 8651631"/>
                <a:gd name="connsiteY1" fmla="*/ 450166 h 1350498"/>
                <a:gd name="connsiteX2" fmla="*/ 126609 w 8651631"/>
                <a:gd name="connsiteY2" fmla="*/ 422030 h 1350498"/>
                <a:gd name="connsiteX3" fmla="*/ 225083 w 8651631"/>
                <a:gd name="connsiteY3" fmla="*/ 351692 h 1350498"/>
                <a:gd name="connsiteX4" fmla="*/ 351692 w 8651631"/>
                <a:gd name="connsiteY4" fmla="*/ 253218 h 1350498"/>
                <a:gd name="connsiteX5" fmla="*/ 407963 w 8651631"/>
                <a:gd name="connsiteY5" fmla="*/ 225083 h 1350498"/>
                <a:gd name="connsiteX6" fmla="*/ 520505 w 8651631"/>
                <a:gd name="connsiteY6" fmla="*/ 140677 h 1350498"/>
                <a:gd name="connsiteX7" fmla="*/ 562708 w 8651631"/>
                <a:gd name="connsiteY7" fmla="*/ 98473 h 1350498"/>
                <a:gd name="connsiteX8" fmla="*/ 604911 w 8651631"/>
                <a:gd name="connsiteY8" fmla="*/ 84406 h 1350498"/>
                <a:gd name="connsiteX9" fmla="*/ 703385 w 8651631"/>
                <a:gd name="connsiteY9" fmla="*/ 42203 h 1350498"/>
                <a:gd name="connsiteX10" fmla="*/ 844062 w 8651631"/>
                <a:gd name="connsiteY10" fmla="*/ 0 h 1350498"/>
                <a:gd name="connsiteX11" fmla="*/ 1012874 w 8651631"/>
                <a:gd name="connsiteY11" fmla="*/ 14067 h 1350498"/>
                <a:gd name="connsiteX12" fmla="*/ 1097280 w 8651631"/>
                <a:gd name="connsiteY12" fmla="*/ 56270 h 1350498"/>
                <a:gd name="connsiteX13" fmla="*/ 1167619 w 8651631"/>
                <a:gd name="connsiteY13" fmla="*/ 84406 h 1350498"/>
                <a:gd name="connsiteX14" fmla="*/ 1223889 w 8651631"/>
                <a:gd name="connsiteY14" fmla="*/ 126609 h 1350498"/>
                <a:gd name="connsiteX15" fmla="*/ 1266092 w 8651631"/>
                <a:gd name="connsiteY15" fmla="*/ 140677 h 1350498"/>
                <a:gd name="connsiteX16" fmla="*/ 1350499 w 8651631"/>
                <a:gd name="connsiteY16" fmla="*/ 196947 h 1350498"/>
                <a:gd name="connsiteX17" fmla="*/ 1378634 w 8651631"/>
                <a:gd name="connsiteY17" fmla="*/ 225083 h 1350498"/>
                <a:gd name="connsiteX18" fmla="*/ 1434905 w 8651631"/>
                <a:gd name="connsiteY18" fmla="*/ 253218 h 1350498"/>
                <a:gd name="connsiteX19" fmla="*/ 1533379 w 8651631"/>
                <a:gd name="connsiteY19" fmla="*/ 337624 h 1350498"/>
                <a:gd name="connsiteX20" fmla="*/ 1617785 w 8651631"/>
                <a:gd name="connsiteY20" fmla="*/ 379827 h 1350498"/>
                <a:gd name="connsiteX21" fmla="*/ 1674056 w 8651631"/>
                <a:gd name="connsiteY21" fmla="*/ 407963 h 1350498"/>
                <a:gd name="connsiteX22" fmla="*/ 1716259 w 8651631"/>
                <a:gd name="connsiteY22" fmla="*/ 436098 h 1350498"/>
                <a:gd name="connsiteX23" fmla="*/ 1772529 w 8651631"/>
                <a:gd name="connsiteY23" fmla="*/ 478301 h 1350498"/>
                <a:gd name="connsiteX24" fmla="*/ 1814732 w 8651631"/>
                <a:gd name="connsiteY24" fmla="*/ 492369 h 1350498"/>
                <a:gd name="connsiteX25" fmla="*/ 1885071 w 8651631"/>
                <a:gd name="connsiteY25" fmla="*/ 534572 h 1350498"/>
                <a:gd name="connsiteX26" fmla="*/ 1927274 w 8651631"/>
                <a:gd name="connsiteY26" fmla="*/ 562707 h 1350498"/>
                <a:gd name="connsiteX27" fmla="*/ 1997612 w 8651631"/>
                <a:gd name="connsiteY27" fmla="*/ 590843 h 1350498"/>
                <a:gd name="connsiteX28" fmla="*/ 2039816 w 8651631"/>
                <a:gd name="connsiteY28" fmla="*/ 618978 h 1350498"/>
                <a:gd name="connsiteX29" fmla="*/ 2110154 w 8651631"/>
                <a:gd name="connsiteY29" fmla="*/ 647113 h 1350498"/>
                <a:gd name="connsiteX30" fmla="*/ 2208628 w 8651631"/>
                <a:gd name="connsiteY30" fmla="*/ 689317 h 1350498"/>
                <a:gd name="connsiteX31" fmla="*/ 2293034 w 8651631"/>
                <a:gd name="connsiteY31" fmla="*/ 745587 h 1350498"/>
                <a:gd name="connsiteX32" fmla="*/ 2447779 w 8651631"/>
                <a:gd name="connsiteY32" fmla="*/ 815926 h 1350498"/>
                <a:gd name="connsiteX33" fmla="*/ 2489982 w 8651631"/>
                <a:gd name="connsiteY33" fmla="*/ 858129 h 1350498"/>
                <a:gd name="connsiteX34" fmla="*/ 2546252 w 8651631"/>
                <a:gd name="connsiteY34" fmla="*/ 886264 h 1350498"/>
                <a:gd name="connsiteX35" fmla="*/ 2644726 w 8651631"/>
                <a:gd name="connsiteY35" fmla="*/ 956603 h 1350498"/>
                <a:gd name="connsiteX36" fmla="*/ 2715065 w 8651631"/>
                <a:gd name="connsiteY36" fmla="*/ 1026941 h 1350498"/>
                <a:gd name="connsiteX37" fmla="*/ 2855742 w 8651631"/>
                <a:gd name="connsiteY37" fmla="*/ 1139483 h 1350498"/>
                <a:gd name="connsiteX38" fmla="*/ 2897945 w 8651631"/>
                <a:gd name="connsiteY38" fmla="*/ 1167618 h 1350498"/>
                <a:gd name="connsiteX39" fmla="*/ 2968283 w 8651631"/>
                <a:gd name="connsiteY39" fmla="*/ 1237957 h 1350498"/>
                <a:gd name="connsiteX40" fmla="*/ 3502856 w 8651631"/>
                <a:gd name="connsiteY40" fmla="*/ 1266092 h 1350498"/>
                <a:gd name="connsiteX41" fmla="*/ 3601329 w 8651631"/>
                <a:gd name="connsiteY41" fmla="*/ 1294227 h 1350498"/>
                <a:gd name="connsiteX42" fmla="*/ 3713871 w 8651631"/>
                <a:gd name="connsiteY42" fmla="*/ 1322363 h 1350498"/>
                <a:gd name="connsiteX43" fmla="*/ 4051496 w 8651631"/>
                <a:gd name="connsiteY43" fmla="*/ 1350498 h 1350498"/>
                <a:gd name="connsiteX44" fmla="*/ 4318782 w 8651631"/>
                <a:gd name="connsiteY44" fmla="*/ 1336430 h 1350498"/>
                <a:gd name="connsiteX45" fmla="*/ 4389120 w 8651631"/>
                <a:gd name="connsiteY45" fmla="*/ 1308295 h 1350498"/>
                <a:gd name="connsiteX46" fmla="*/ 4487594 w 8651631"/>
                <a:gd name="connsiteY46" fmla="*/ 1280160 h 1350498"/>
                <a:gd name="connsiteX47" fmla="*/ 4529797 w 8651631"/>
                <a:gd name="connsiteY47" fmla="*/ 1266092 h 1350498"/>
                <a:gd name="connsiteX48" fmla="*/ 4825219 w 8651631"/>
                <a:gd name="connsiteY48" fmla="*/ 1252024 h 1350498"/>
                <a:gd name="connsiteX49" fmla="*/ 5008099 w 8651631"/>
                <a:gd name="connsiteY49" fmla="*/ 1223889 h 1350498"/>
                <a:gd name="connsiteX50" fmla="*/ 5050302 w 8651631"/>
                <a:gd name="connsiteY50" fmla="*/ 1209821 h 1350498"/>
                <a:gd name="connsiteX51" fmla="*/ 5190979 w 8651631"/>
                <a:gd name="connsiteY51" fmla="*/ 1181686 h 1350498"/>
                <a:gd name="connsiteX52" fmla="*/ 5261317 w 8651631"/>
                <a:gd name="connsiteY52" fmla="*/ 1153550 h 1350498"/>
                <a:gd name="connsiteX53" fmla="*/ 5373859 w 8651631"/>
                <a:gd name="connsiteY53" fmla="*/ 1125415 h 1350498"/>
                <a:gd name="connsiteX54" fmla="*/ 5416062 w 8651631"/>
                <a:gd name="connsiteY54" fmla="*/ 1111347 h 1350498"/>
                <a:gd name="connsiteX55" fmla="*/ 5627077 w 8651631"/>
                <a:gd name="connsiteY55" fmla="*/ 1153550 h 1350498"/>
                <a:gd name="connsiteX56" fmla="*/ 5753686 w 8651631"/>
                <a:gd name="connsiteY56" fmla="*/ 1181686 h 1350498"/>
                <a:gd name="connsiteX57" fmla="*/ 5992837 w 8651631"/>
                <a:gd name="connsiteY57" fmla="*/ 1223889 h 1350498"/>
                <a:gd name="connsiteX58" fmla="*/ 6710289 w 8651631"/>
                <a:gd name="connsiteY58" fmla="*/ 1181686 h 1350498"/>
                <a:gd name="connsiteX59" fmla="*/ 7005711 w 8651631"/>
                <a:gd name="connsiteY59" fmla="*/ 1069144 h 1350498"/>
                <a:gd name="connsiteX60" fmla="*/ 7076049 w 8651631"/>
                <a:gd name="connsiteY60" fmla="*/ 1055077 h 1350498"/>
                <a:gd name="connsiteX61" fmla="*/ 7301132 w 8651631"/>
                <a:gd name="connsiteY61" fmla="*/ 956603 h 1350498"/>
                <a:gd name="connsiteX62" fmla="*/ 7413674 w 8651631"/>
                <a:gd name="connsiteY62" fmla="*/ 942535 h 1350498"/>
                <a:gd name="connsiteX63" fmla="*/ 7554351 w 8651631"/>
                <a:gd name="connsiteY63" fmla="*/ 886264 h 1350498"/>
                <a:gd name="connsiteX64" fmla="*/ 7666892 w 8651631"/>
                <a:gd name="connsiteY64" fmla="*/ 858129 h 1350498"/>
                <a:gd name="connsiteX65" fmla="*/ 7765366 w 8651631"/>
                <a:gd name="connsiteY65" fmla="*/ 829993 h 1350498"/>
                <a:gd name="connsiteX66" fmla="*/ 7849772 w 8651631"/>
                <a:gd name="connsiteY66" fmla="*/ 815926 h 1350498"/>
                <a:gd name="connsiteX67" fmla="*/ 7920111 w 8651631"/>
                <a:gd name="connsiteY67" fmla="*/ 801858 h 1350498"/>
                <a:gd name="connsiteX68" fmla="*/ 8032652 w 8651631"/>
                <a:gd name="connsiteY68" fmla="*/ 773723 h 1350498"/>
                <a:gd name="connsiteX69" fmla="*/ 8102991 w 8651631"/>
                <a:gd name="connsiteY69" fmla="*/ 717452 h 1350498"/>
                <a:gd name="connsiteX70" fmla="*/ 8173329 w 8651631"/>
                <a:gd name="connsiteY70" fmla="*/ 647113 h 1350498"/>
                <a:gd name="connsiteX71" fmla="*/ 8201465 w 8651631"/>
                <a:gd name="connsiteY71" fmla="*/ 618978 h 1350498"/>
                <a:gd name="connsiteX72" fmla="*/ 8342142 w 8651631"/>
                <a:gd name="connsiteY72" fmla="*/ 478301 h 1350498"/>
                <a:gd name="connsiteX73" fmla="*/ 8398412 w 8651631"/>
                <a:gd name="connsiteY73" fmla="*/ 436098 h 1350498"/>
                <a:gd name="connsiteX74" fmla="*/ 8426548 w 8651631"/>
                <a:gd name="connsiteY74" fmla="*/ 393895 h 1350498"/>
                <a:gd name="connsiteX75" fmla="*/ 8510954 w 8651631"/>
                <a:gd name="connsiteY75" fmla="*/ 309489 h 1350498"/>
                <a:gd name="connsiteX76" fmla="*/ 8539089 w 8651631"/>
                <a:gd name="connsiteY76" fmla="*/ 281353 h 1350498"/>
                <a:gd name="connsiteX77" fmla="*/ 8609428 w 8651631"/>
                <a:gd name="connsiteY77" fmla="*/ 182880 h 1350498"/>
                <a:gd name="connsiteX78" fmla="*/ 8651631 w 8651631"/>
                <a:gd name="connsiteY78" fmla="*/ 112541 h 135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651631" h="1350498">
                  <a:moveTo>
                    <a:pt x="0" y="548640"/>
                  </a:moveTo>
                  <a:cubicBezTo>
                    <a:pt x="23446" y="515815"/>
                    <a:pt x="41816" y="478690"/>
                    <a:pt x="70339" y="450166"/>
                  </a:cubicBezTo>
                  <a:cubicBezTo>
                    <a:pt x="85167" y="435337"/>
                    <a:pt x="109545" y="434219"/>
                    <a:pt x="126609" y="422030"/>
                  </a:cubicBezTo>
                  <a:cubicBezTo>
                    <a:pt x="259673" y="326983"/>
                    <a:pt x="70873" y="428796"/>
                    <a:pt x="225083" y="351692"/>
                  </a:cubicBezTo>
                  <a:cubicBezTo>
                    <a:pt x="271396" y="305379"/>
                    <a:pt x="284388" y="286870"/>
                    <a:pt x="351692" y="253218"/>
                  </a:cubicBezTo>
                  <a:cubicBezTo>
                    <a:pt x="370449" y="243840"/>
                    <a:pt x="390514" y="236715"/>
                    <a:pt x="407963" y="225083"/>
                  </a:cubicBezTo>
                  <a:cubicBezTo>
                    <a:pt x="446980" y="199072"/>
                    <a:pt x="487347" y="173835"/>
                    <a:pt x="520505" y="140677"/>
                  </a:cubicBezTo>
                  <a:cubicBezTo>
                    <a:pt x="534573" y="126609"/>
                    <a:pt x="546154" y="109509"/>
                    <a:pt x="562708" y="98473"/>
                  </a:cubicBezTo>
                  <a:cubicBezTo>
                    <a:pt x="575046" y="90248"/>
                    <a:pt x="590843" y="89095"/>
                    <a:pt x="604911" y="84406"/>
                  </a:cubicBezTo>
                  <a:cubicBezTo>
                    <a:pt x="679091" y="34952"/>
                    <a:pt x="612541" y="72484"/>
                    <a:pt x="703385" y="42203"/>
                  </a:cubicBezTo>
                  <a:cubicBezTo>
                    <a:pt x="842196" y="-4067"/>
                    <a:pt x="705146" y="27782"/>
                    <a:pt x="844062" y="0"/>
                  </a:cubicBezTo>
                  <a:cubicBezTo>
                    <a:pt x="900333" y="4689"/>
                    <a:pt x="956904" y="6604"/>
                    <a:pt x="1012874" y="14067"/>
                  </a:cubicBezTo>
                  <a:cubicBezTo>
                    <a:pt x="1061089" y="20496"/>
                    <a:pt x="1054172" y="34716"/>
                    <a:pt x="1097280" y="56270"/>
                  </a:cubicBezTo>
                  <a:cubicBezTo>
                    <a:pt x="1119867" y="67563"/>
                    <a:pt x="1145544" y="72142"/>
                    <a:pt x="1167619" y="84406"/>
                  </a:cubicBezTo>
                  <a:cubicBezTo>
                    <a:pt x="1188114" y="95792"/>
                    <a:pt x="1203532" y="114976"/>
                    <a:pt x="1223889" y="126609"/>
                  </a:cubicBezTo>
                  <a:cubicBezTo>
                    <a:pt x="1236764" y="133966"/>
                    <a:pt x="1253129" y="133476"/>
                    <a:pt x="1266092" y="140677"/>
                  </a:cubicBezTo>
                  <a:cubicBezTo>
                    <a:pt x="1295651" y="157099"/>
                    <a:pt x="1326589" y="173036"/>
                    <a:pt x="1350499" y="196947"/>
                  </a:cubicBezTo>
                  <a:cubicBezTo>
                    <a:pt x="1359877" y="206326"/>
                    <a:pt x="1367598" y="217726"/>
                    <a:pt x="1378634" y="225083"/>
                  </a:cubicBezTo>
                  <a:cubicBezTo>
                    <a:pt x="1396083" y="236716"/>
                    <a:pt x="1417122" y="242104"/>
                    <a:pt x="1434905" y="253218"/>
                  </a:cubicBezTo>
                  <a:cubicBezTo>
                    <a:pt x="1519196" y="305899"/>
                    <a:pt x="1464326" y="280080"/>
                    <a:pt x="1533379" y="337624"/>
                  </a:cubicBezTo>
                  <a:cubicBezTo>
                    <a:pt x="1581091" y="377384"/>
                    <a:pt x="1565532" y="357433"/>
                    <a:pt x="1617785" y="379827"/>
                  </a:cubicBezTo>
                  <a:cubicBezTo>
                    <a:pt x="1637060" y="388088"/>
                    <a:pt x="1655848" y="397558"/>
                    <a:pt x="1674056" y="407963"/>
                  </a:cubicBezTo>
                  <a:cubicBezTo>
                    <a:pt x="1688736" y="416351"/>
                    <a:pt x="1702501" y="426271"/>
                    <a:pt x="1716259" y="436098"/>
                  </a:cubicBezTo>
                  <a:cubicBezTo>
                    <a:pt x="1735338" y="449726"/>
                    <a:pt x="1752172" y="466668"/>
                    <a:pt x="1772529" y="478301"/>
                  </a:cubicBezTo>
                  <a:cubicBezTo>
                    <a:pt x="1785404" y="485658"/>
                    <a:pt x="1801469" y="485737"/>
                    <a:pt x="1814732" y="492369"/>
                  </a:cubicBezTo>
                  <a:cubicBezTo>
                    <a:pt x="1839188" y="504597"/>
                    <a:pt x="1861884" y="520080"/>
                    <a:pt x="1885071" y="534572"/>
                  </a:cubicBezTo>
                  <a:cubicBezTo>
                    <a:pt x="1899408" y="543533"/>
                    <a:pt x="1912152" y="555146"/>
                    <a:pt x="1927274" y="562707"/>
                  </a:cubicBezTo>
                  <a:cubicBezTo>
                    <a:pt x="1949860" y="574000"/>
                    <a:pt x="1975026" y="579550"/>
                    <a:pt x="1997612" y="590843"/>
                  </a:cubicBezTo>
                  <a:cubicBezTo>
                    <a:pt x="2012734" y="598404"/>
                    <a:pt x="2024693" y="611417"/>
                    <a:pt x="2039816" y="618978"/>
                  </a:cubicBezTo>
                  <a:cubicBezTo>
                    <a:pt x="2062402" y="630271"/>
                    <a:pt x="2087568" y="635820"/>
                    <a:pt x="2110154" y="647113"/>
                  </a:cubicBezTo>
                  <a:cubicBezTo>
                    <a:pt x="2207307" y="695690"/>
                    <a:pt x="2091513" y="660038"/>
                    <a:pt x="2208628" y="689317"/>
                  </a:cubicBezTo>
                  <a:cubicBezTo>
                    <a:pt x="2236763" y="708074"/>
                    <a:pt x="2262790" y="730465"/>
                    <a:pt x="2293034" y="745587"/>
                  </a:cubicBezTo>
                  <a:cubicBezTo>
                    <a:pt x="2418839" y="808490"/>
                    <a:pt x="2365786" y="788595"/>
                    <a:pt x="2447779" y="815926"/>
                  </a:cubicBezTo>
                  <a:cubicBezTo>
                    <a:pt x="2461847" y="829994"/>
                    <a:pt x="2473793" y="846565"/>
                    <a:pt x="2489982" y="858129"/>
                  </a:cubicBezTo>
                  <a:cubicBezTo>
                    <a:pt x="2507046" y="870318"/>
                    <a:pt x="2528044" y="875860"/>
                    <a:pt x="2546252" y="886264"/>
                  </a:cubicBezTo>
                  <a:cubicBezTo>
                    <a:pt x="2567432" y="898367"/>
                    <a:pt x="2631137" y="944524"/>
                    <a:pt x="2644726" y="956603"/>
                  </a:cubicBezTo>
                  <a:cubicBezTo>
                    <a:pt x="2669509" y="978632"/>
                    <a:pt x="2690530" y="1004637"/>
                    <a:pt x="2715065" y="1026941"/>
                  </a:cubicBezTo>
                  <a:cubicBezTo>
                    <a:pt x="2753154" y="1061567"/>
                    <a:pt x="2811354" y="1107778"/>
                    <a:pt x="2855742" y="1139483"/>
                  </a:cubicBezTo>
                  <a:cubicBezTo>
                    <a:pt x="2869500" y="1149310"/>
                    <a:pt x="2885221" y="1156485"/>
                    <a:pt x="2897945" y="1167618"/>
                  </a:cubicBezTo>
                  <a:cubicBezTo>
                    <a:pt x="2922899" y="1189453"/>
                    <a:pt x="2936115" y="1229915"/>
                    <a:pt x="2968283" y="1237957"/>
                  </a:cubicBezTo>
                  <a:cubicBezTo>
                    <a:pt x="3179295" y="1290707"/>
                    <a:pt x="3005228" y="1251456"/>
                    <a:pt x="3502856" y="1266092"/>
                  </a:cubicBezTo>
                  <a:cubicBezTo>
                    <a:pt x="3604045" y="1299822"/>
                    <a:pt x="3477680" y="1258899"/>
                    <a:pt x="3601329" y="1294227"/>
                  </a:cubicBezTo>
                  <a:cubicBezTo>
                    <a:pt x="3655285" y="1309643"/>
                    <a:pt x="3646616" y="1315406"/>
                    <a:pt x="3713871" y="1322363"/>
                  </a:cubicBezTo>
                  <a:cubicBezTo>
                    <a:pt x="3826203" y="1333984"/>
                    <a:pt x="4051496" y="1350498"/>
                    <a:pt x="4051496" y="1350498"/>
                  </a:cubicBezTo>
                  <a:cubicBezTo>
                    <a:pt x="4140591" y="1345809"/>
                    <a:pt x="4230252" y="1347496"/>
                    <a:pt x="4318782" y="1336430"/>
                  </a:cubicBezTo>
                  <a:cubicBezTo>
                    <a:pt x="4343839" y="1333298"/>
                    <a:pt x="4365476" y="1317162"/>
                    <a:pt x="4389120" y="1308295"/>
                  </a:cubicBezTo>
                  <a:cubicBezTo>
                    <a:pt x="4443098" y="1288053"/>
                    <a:pt x="4425500" y="1297901"/>
                    <a:pt x="4487594" y="1280160"/>
                  </a:cubicBezTo>
                  <a:cubicBezTo>
                    <a:pt x="4501852" y="1276086"/>
                    <a:pt x="4515020" y="1267323"/>
                    <a:pt x="4529797" y="1266092"/>
                  </a:cubicBezTo>
                  <a:cubicBezTo>
                    <a:pt x="4628042" y="1257905"/>
                    <a:pt x="4726745" y="1256713"/>
                    <a:pt x="4825219" y="1252024"/>
                  </a:cubicBezTo>
                  <a:cubicBezTo>
                    <a:pt x="4966956" y="1216591"/>
                    <a:pt x="4765040" y="1264399"/>
                    <a:pt x="5008099" y="1223889"/>
                  </a:cubicBezTo>
                  <a:cubicBezTo>
                    <a:pt x="5022726" y="1221451"/>
                    <a:pt x="5035826" y="1213038"/>
                    <a:pt x="5050302" y="1209821"/>
                  </a:cubicBezTo>
                  <a:cubicBezTo>
                    <a:pt x="5112622" y="1195972"/>
                    <a:pt x="5134934" y="1200368"/>
                    <a:pt x="5190979" y="1181686"/>
                  </a:cubicBezTo>
                  <a:cubicBezTo>
                    <a:pt x="5214935" y="1173701"/>
                    <a:pt x="5237181" y="1160976"/>
                    <a:pt x="5261317" y="1153550"/>
                  </a:cubicBezTo>
                  <a:cubicBezTo>
                    <a:pt x="5298276" y="1142178"/>
                    <a:pt x="5337175" y="1137643"/>
                    <a:pt x="5373859" y="1125415"/>
                  </a:cubicBezTo>
                  <a:lnTo>
                    <a:pt x="5416062" y="1111347"/>
                  </a:lnTo>
                  <a:lnTo>
                    <a:pt x="5627077" y="1153550"/>
                  </a:lnTo>
                  <a:cubicBezTo>
                    <a:pt x="5669401" y="1162368"/>
                    <a:pt x="5711111" y="1174173"/>
                    <a:pt x="5753686" y="1181686"/>
                  </a:cubicBezTo>
                  <a:cubicBezTo>
                    <a:pt x="6083997" y="1239976"/>
                    <a:pt x="5629352" y="1143113"/>
                    <a:pt x="5992837" y="1223889"/>
                  </a:cubicBezTo>
                  <a:cubicBezTo>
                    <a:pt x="6231988" y="1209821"/>
                    <a:pt x="6471552" y="1201581"/>
                    <a:pt x="6710289" y="1181686"/>
                  </a:cubicBezTo>
                  <a:cubicBezTo>
                    <a:pt x="7041123" y="1154116"/>
                    <a:pt x="6590414" y="1152200"/>
                    <a:pt x="7005711" y="1069144"/>
                  </a:cubicBezTo>
                  <a:lnTo>
                    <a:pt x="7076049" y="1055077"/>
                  </a:lnTo>
                  <a:cubicBezTo>
                    <a:pt x="7128035" y="1029084"/>
                    <a:pt x="7255826" y="962266"/>
                    <a:pt x="7301132" y="956603"/>
                  </a:cubicBezTo>
                  <a:lnTo>
                    <a:pt x="7413674" y="942535"/>
                  </a:lnTo>
                  <a:cubicBezTo>
                    <a:pt x="7471884" y="913431"/>
                    <a:pt x="7484822" y="903646"/>
                    <a:pt x="7554351" y="886264"/>
                  </a:cubicBezTo>
                  <a:cubicBezTo>
                    <a:pt x="7591865" y="876886"/>
                    <a:pt x="7630208" y="870357"/>
                    <a:pt x="7666892" y="858129"/>
                  </a:cubicBezTo>
                  <a:cubicBezTo>
                    <a:pt x="7707112" y="844722"/>
                    <a:pt x="7721211" y="838824"/>
                    <a:pt x="7765366" y="829993"/>
                  </a:cubicBezTo>
                  <a:cubicBezTo>
                    <a:pt x="7793335" y="824399"/>
                    <a:pt x="7821709" y="821028"/>
                    <a:pt x="7849772" y="815926"/>
                  </a:cubicBezTo>
                  <a:cubicBezTo>
                    <a:pt x="7873297" y="811649"/>
                    <a:pt x="7896813" y="807235"/>
                    <a:pt x="7920111" y="801858"/>
                  </a:cubicBezTo>
                  <a:cubicBezTo>
                    <a:pt x="7957789" y="793163"/>
                    <a:pt x="8032652" y="773723"/>
                    <a:pt x="8032652" y="773723"/>
                  </a:cubicBezTo>
                  <a:cubicBezTo>
                    <a:pt x="8142359" y="664016"/>
                    <a:pt x="7961011" y="841685"/>
                    <a:pt x="8102991" y="717452"/>
                  </a:cubicBezTo>
                  <a:cubicBezTo>
                    <a:pt x="8127945" y="695617"/>
                    <a:pt x="8149883" y="670559"/>
                    <a:pt x="8173329" y="647113"/>
                  </a:cubicBezTo>
                  <a:lnTo>
                    <a:pt x="8201465" y="618978"/>
                  </a:lnTo>
                  <a:lnTo>
                    <a:pt x="8342142" y="478301"/>
                  </a:lnTo>
                  <a:cubicBezTo>
                    <a:pt x="8360899" y="464233"/>
                    <a:pt x="8381833" y="452677"/>
                    <a:pt x="8398412" y="436098"/>
                  </a:cubicBezTo>
                  <a:cubicBezTo>
                    <a:pt x="8410367" y="424143"/>
                    <a:pt x="8415315" y="406532"/>
                    <a:pt x="8426548" y="393895"/>
                  </a:cubicBezTo>
                  <a:cubicBezTo>
                    <a:pt x="8452983" y="364156"/>
                    <a:pt x="8482819" y="337624"/>
                    <a:pt x="8510954" y="309489"/>
                  </a:cubicBezTo>
                  <a:cubicBezTo>
                    <a:pt x="8520332" y="300110"/>
                    <a:pt x="8532265" y="292726"/>
                    <a:pt x="8539089" y="281353"/>
                  </a:cubicBezTo>
                  <a:cubicBezTo>
                    <a:pt x="8588116" y="199642"/>
                    <a:pt x="8561958" y="230349"/>
                    <a:pt x="8609428" y="182880"/>
                  </a:cubicBezTo>
                  <a:cubicBezTo>
                    <a:pt x="8640529" y="120677"/>
                    <a:pt x="8622734" y="141438"/>
                    <a:pt x="8651631" y="112541"/>
                  </a:cubicBez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F522463F-E9E1-4B92-9502-26C81DB59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3702" y="3901882"/>
              <a:ext cx="665880" cy="26640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3F0F887B-F3C1-495C-B1CC-B5010617EF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6431" y="3794832"/>
              <a:ext cx="665880" cy="266406"/>
            </a:xfrm>
            <a:prstGeom prst="rect">
              <a:avLst/>
            </a:prstGeom>
          </p:spPr>
        </p:pic>
        <p:sp>
          <p:nvSpPr>
            <p:cNvPr id="43" name="Flowchart: Magnetic Disk 42">
              <a:extLst>
                <a:ext uri="{FF2B5EF4-FFF2-40B4-BE49-F238E27FC236}">
                  <a16:creationId xmlns:a16="http://schemas.microsoft.com/office/drawing/2014/main" id="{282BC971-9608-4EC6-9BC0-EABC39644831}"/>
                </a:ext>
              </a:extLst>
            </p:cNvPr>
            <p:cNvSpPr/>
            <p:nvPr/>
          </p:nvSpPr>
          <p:spPr>
            <a:xfrm>
              <a:off x="4164021" y="3636138"/>
              <a:ext cx="522772" cy="30287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50" dirty="0"/>
                <a:t>Video Function</a:t>
              </a:r>
            </a:p>
          </p:txBody>
        </p:sp>
        <p:sp>
          <p:nvSpPr>
            <p:cNvPr id="44" name="Flowchart: Magnetic Disk 43">
              <a:extLst>
                <a:ext uri="{FF2B5EF4-FFF2-40B4-BE49-F238E27FC236}">
                  <a16:creationId xmlns:a16="http://schemas.microsoft.com/office/drawing/2014/main" id="{FF6D442E-7DA1-4571-8F7A-C672584FFFCE}"/>
                </a:ext>
              </a:extLst>
            </p:cNvPr>
            <p:cNvSpPr/>
            <p:nvPr/>
          </p:nvSpPr>
          <p:spPr>
            <a:xfrm>
              <a:off x="4159147" y="3413399"/>
              <a:ext cx="522772" cy="302878"/>
            </a:xfrm>
            <a:prstGeom prst="flowChartMagneticDisk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750" dirty="0"/>
                <a:t>DPI, Firewall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4B12F7D8-9FA2-4579-AC19-8D4579D053D0}"/>
                </a:ext>
              </a:extLst>
            </p:cNvPr>
            <p:cNvSpPr/>
            <p:nvPr/>
          </p:nvSpPr>
          <p:spPr>
            <a:xfrm>
              <a:off x="437991" y="1601414"/>
              <a:ext cx="8446279" cy="43521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/>
                <a:t>Orchestration (OSM)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86A57EC-CD94-424F-B9B3-FD1A69D1AA52}"/>
                </a:ext>
              </a:extLst>
            </p:cNvPr>
            <p:cNvSpPr/>
            <p:nvPr/>
          </p:nvSpPr>
          <p:spPr>
            <a:xfrm>
              <a:off x="3851137" y="2531252"/>
              <a:ext cx="3808928" cy="4266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Transport SDN controller</a:t>
              </a:r>
            </a:p>
            <a:p>
              <a:pPr algn="ctr"/>
              <a:r>
                <a:rPr lang="en-GB" sz="1013" dirty="0"/>
                <a:t>Metro &amp; Core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8534C865-79EC-42BD-95A9-2CD2E5E322D5}"/>
                </a:ext>
              </a:extLst>
            </p:cNvPr>
            <p:cNvSpPr/>
            <p:nvPr/>
          </p:nvSpPr>
          <p:spPr>
            <a:xfrm>
              <a:off x="860883" y="2428410"/>
              <a:ext cx="2220709" cy="39752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/>
                <a:t>Access SDN controller</a:t>
              </a:r>
            </a:p>
          </p:txBody>
        </p:sp>
        <p:sp>
          <p:nvSpPr>
            <p:cNvPr id="48" name="Arrow: Up-Down 47">
              <a:extLst>
                <a:ext uri="{FF2B5EF4-FFF2-40B4-BE49-F238E27FC236}">
                  <a16:creationId xmlns:a16="http://schemas.microsoft.com/office/drawing/2014/main" id="{88ADA6F8-840B-4487-A832-E60024D85671}"/>
                </a:ext>
              </a:extLst>
            </p:cNvPr>
            <p:cNvSpPr/>
            <p:nvPr/>
          </p:nvSpPr>
          <p:spPr>
            <a:xfrm>
              <a:off x="1938130" y="2024207"/>
              <a:ext cx="115943" cy="294744"/>
            </a:xfrm>
            <a:prstGeom prst="up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46D3A9C6-9F78-46AD-BBA8-5F2B39195EC2}"/>
                </a:ext>
              </a:extLst>
            </p:cNvPr>
            <p:cNvSpPr/>
            <p:nvPr/>
          </p:nvSpPr>
          <p:spPr>
            <a:xfrm>
              <a:off x="8153696" y="2461992"/>
              <a:ext cx="930040" cy="2744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DC  SDN controller</a:t>
              </a:r>
            </a:p>
          </p:txBody>
        </p:sp>
        <p:sp>
          <p:nvSpPr>
            <p:cNvPr id="50" name="Arrow: Up-Down 49">
              <a:extLst>
                <a:ext uri="{FF2B5EF4-FFF2-40B4-BE49-F238E27FC236}">
                  <a16:creationId xmlns:a16="http://schemas.microsoft.com/office/drawing/2014/main" id="{9DC25510-DE16-44CA-85CA-7EAF7EDA1290}"/>
                </a:ext>
              </a:extLst>
            </p:cNvPr>
            <p:cNvSpPr/>
            <p:nvPr/>
          </p:nvSpPr>
          <p:spPr>
            <a:xfrm>
              <a:off x="8590067" y="2013591"/>
              <a:ext cx="115943" cy="396926"/>
            </a:xfrm>
            <a:prstGeom prst="up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51" name="Arrow: Up-Down 50">
              <a:extLst>
                <a:ext uri="{FF2B5EF4-FFF2-40B4-BE49-F238E27FC236}">
                  <a16:creationId xmlns:a16="http://schemas.microsoft.com/office/drawing/2014/main" id="{25942DD8-DB12-44A7-AD2D-657FE15E0E0B}"/>
                </a:ext>
              </a:extLst>
            </p:cNvPr>
            <p:cNvSpPr/>
            <p:nvPr/>
          </p:nvSpPr>
          <p:spPr>
            <a:xfrm>
              <a:off x="5702368" y="2013591"/>
              <a:ext cx="115943" cy="376629"/>
            </a:xfrm>
            <a:prstGeom prst="up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013"/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2171022-E8CF-4063-8234-6DF126EB2839}"/>
                </a:ext>
              </a:extLst>
            </p:cNvPr>
            <p:cNvSpPr/>
            <p:nvPr/>
          </p:nvSpPr>
          <p:spPr>
            <a:xfrm>
              <a:off x="1612153" y="2319708"/>
              <a:ext cx="718166" cy="18245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VIM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71AAAEA7-F3E6-4767-9568-DFE343CA78D1}"/>
                </a:ext>
              </a:extLst>
            </p:cNvPr>
            <p:cNvSpPr/>
            <p:nvPr/>
          </p:nvSpPr>
          <p:spPr>
            <a:xfrm>
              <a:off x="5396518" y="2353001"/>
              <a:ext cx="718166" cy="16701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WIM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A25CA23D-19FB-4452-8378-3EE121F08B35}"/>
                </a:ext>
              </a:extLst>
            </p:cNvPr>
            <p:cNvSpPr/>
            <p:nvPr/>
          </p:nvSpPr>
          <p:spPr>
            <a:xfrm>
              <a:off x="8397030" y="2359043"/>
              <a:ext cx="443370" cy="11754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50" dirty="0"/>
                <a:t>VIM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1EBCED6C-97EF-43CC-B3D1-B7A1B78AE236}"/>
                </a:ext>
              </a:extLst>
            </p:cNvPr>
            <p:cNvSpPr/>
            <p:nvPr/>
          </p:nvSpPr>
          <p:spPr>
            <a:xfrm>
              <a:off x="5343803" y="2960009"/>
              <a:ext cx="992720" cy="16586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13" dirty="0" err="1"/>
                <a:t>OpenConfig</a:t>
              </a:r>
              <a:endParaRPr lang="en-GB" sz="1013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3C04977-504F-44AD-8669-EC9E932C11DD}"/>
                </a:ext>
              </a:extLst>
            </p:cNvPr>
            <p:cNvGrpSpPr/>
            <p:nvPr/>
          </p:nvGrpSpPr>
          <p:grpSpPr>
            <a:xfrm>
              <a:off x="851550" y="3302212"/>
              <a:ext cx="647194" cy="225254"/>
              <a:chOff x="1135399" y="4402949"/>
              <a:chExt cx="862925" cy="300339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BF11F90A-0153-479E-AB44-D6C39CB1D7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423" y="4402949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D19FB370-37F2-4685-B93B-EFAC58E5F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5399" y="4403671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E02C05D1-AF3D-4D08-A824-AC3F5EB1A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8137" y="4402949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9D39F990-ED63-4B71-B8DB-DF9313432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8407" y="4402949"/>
                <a:ext cx="169917" cy="299617"/>
              </a:xfrm>
              <a:prstGeom prst="rect">
                <a:avLst/>
              </a:prstGeom>
            </p:spPr>
          </p:pic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063FF1E-B21E-4677-96AE-FFECDE6298F0}"/>
                </a:ext>
              </a:extLst>
            </p:cNvPr>
            <p:cNvGrpSpPr/>
            <p:nvPr/>
          </p:nvGrpSpPr>
          <p:grpSpPr>
            <a:xfrm>
              <a:off x="1067322" y="4859055"/>
              <a:ext cx="647194" cy="225254"/>
              <a:chOff x="1135399" y="4402949"/>
              <a:chExt cx="862925" cy="300339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00605FBD-A170-4E31-B6FD-819B120C34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09423" y="4402949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8D0FDCA1-CE14-41CA-B21D-BB81A10C8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35399" y="4403671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3FD08D20-3337-43E4-8263-8CFCA90A6B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8137" y="4402949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A82B53E0-E988-424E-A48E-E7EE0CDBF7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28407" y="4402949"/>
                <a:ext cx="169917" cy="299617"/>
              </a:xfrm>
              <a:prstGeom prst="rect">
                <a:avLst/>
              </a:prstGeom>
            </p:spPr>
          </p:pic>
        </p:grpSp>
      </p:grpSp>
      <p:sp>
        <p:nvSpPr>
          <p:cNvPr id="66" name="Date Placeholder 65">
            <a:extLst>
              <a:ext uri="{FF2B5EF4-FFF2-40B4-BE49-F238E27FC236}">
                <a16:creationId xmlns:a16="http://schemas.microsoft.com/office/drawing/2014/main" id="{4230511C-5187-44B4-88B4-D200D1533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68" name="Footer Placeholder 67">
            <a:extLst>
              <a:ext uri="{FF2B5EF4-FFF2-40B4-BE49-F238E27FC236}">
                <a16:creationId xmlns:a16="http://schemas.microsoft.com/office/drawing/2014/main" id="{734BA2BD-DE7C-4C3E-9D45-287DDDD15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69" name="Slide Number Placeholder 68">
            <a:extLst>
              <a:ext uri="{FF2B5EF4-FFF2-40B4-BE49-F238E27FC236}">
                <a16:creationId xmlns:a16="http://schemas.microsoft.com/office/drawing/2014/main" id="{F0C0E9E9-DB26-44AB-9999-176FF6FB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18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79EE-E849-4BAB-BA2D-22C9CCBB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Planned demo scenario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840BD-B2AF-4982-93EE-8B0BEE1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0107A-B903-432A-A481-5EFED234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004E4-EAC5-49CB-A5E8-AA68E733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00DC0E-5D59-43FC-BFA3-E78041BEC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46" y="791199"/>
            <a:ext cx="10986728" cy="539612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FDCDD4FF-3CF6-444E-9D9E-D5A58CBB55F8}"/>
              </a:ext>
            </a:extLst>
          </p:cNvPr>
          <p:cNvSpPr/>
          <p:nvPr/>
        </p:nvSpPr>
        <p:spPr>
          <a:xfrm>
            <a:off x="5022601" y="5405779"/>
            <a:ext cx="3366311" cy="1193046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dirty="0"/>
              <a:t>Simulated Stadium 2</a:t>
            </a: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F2D171AA-7299-48E7-9875-F623C163A833}"/>
              </a:ext>
            </a:extLst>
          </p:cNvPr>
          <p:cNvSpPr/>
          <p:nvPr/>
        </p:nvSpPr>
        <p:spPr>
          <a:xfrm>
            <a:off x="-22706" y="2578308"/>
            <a:ext cx="1826328" cy="191304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Stadium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3A7BFE-5BF3-4D07-9756-F9097B986E51}"/>
              </a:ext>
            </a:extLst>
          </p:cNvPr>
          <p:cNvSpPr/>
          <p:nvPr/>
        </p:nvSpPr>
        <p:spPr>
          <a:xfrm>
            <a:off x="463422" y="560557"/>
            <a:ext cx="11544489" cy="580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OSM (Orchestration)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783CE0-9EC9-4509-8CD6-40432FA6073F}"/>
              </a:ext>
            </a:extLst>
          </p:cNvPr>
          <p:cNvSpPr/>
          <p:nvPr/>
        </p:nvSpPr>
        <p:spPr>
          <a:xfrm>
            <a:off x="4126704" y="1628913"/>
            <a:ext cx="4323886" cy="79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Transport SDN controller</a:t>
            </a:r>
          </a:p>
          <a:p>
            <a:pPr algn="ctr"/>
            <a:r>
              <a:rPr lang="en-GB" dirty="0"/>
              <a:t>Metro &amp; Core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150E6-DEF5-4104-BB90-2696A8908F8C}"/>
              </a:ext>
            </a:extLst>
          </p:cNvPr>
          <p:cNvSpPr/>
          <p:nvPr/>
        </p:nvSpPr>
        <p:spPr>
          <a:xfrm>
            <a:off x="1059418" y="1629974"/>
            <a:ext cx="2678043" cy="79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Access SDN controller</a:t>
            </a:r>
          </a:p>
        </p:txBody>
      </p:sp>
      <p:sp>
        <p:nvSpPr>
          <p:cNvPr id="12" name="Arrow: Up-Down 11">
            <a:extLst>
              <a:ext uri="{FF2B5EF4-FFF2-40B4-BE49-F238E27FC236}">
                <a16:creationId xmlns:a16="http://schemas.microsoft.com/office/drawing/2014/main" id="{B463D6B0-7539-44F0-A18D-1560BD9F5D69}"/>
              </a:ext>
            </a:extLst>
          </p:cNvPr>
          <p:cNvSpPr/>
          <p:nvPr/>
        </p:nvSpPr>
        <p:spPr>
          <a:xfrm>
            <a:off x="2218232" y="1046316"/>
            <a:ext cx="269515" cy="792530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A6299202-CB34-4F6D-A9F2-24EF6C4FCB23}"/>
              </a:ext>
            </a:extLst>
          </p:cNvPr>
          <p:cNvSpPr/>
          <p:nvPr/>
        </p:nvSpPr>
        <p:spPr>
          <a:xfrm>
            <a:off x="7365317" y="999203"/>
            <a:ext cx="269515" cy="686210"/>
          </a:xfrm>
          <a:prstGeom prst="up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302BA2D-3C7B-4058-A7A5-21BD2F3348E4}"/>
              </a:ext>
            </a:extLst>
          </p:cNvPr>
          <p:cNvSpPr/>
          <p:nvPr/>
        </p:nvSpPr>
        <p:spPr>
          <a:xfrm>
            <a:off x="1803623" y="3506616"/>
            <a:ext cx="2002032" cy="9847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University of Bristol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06D748D-52D7-4FF4-BDAE-8614DA4215EE}"/>
              </a:ext>
            </a:extLst>
          </p:cNvPr>
          <p:cNvSpPr/>
          <p:nvPr/>
        </p:nvSpPr>
        <p:spPr>
          <a:xfrm>
            <a:off x="5480246" y="4463218"/>
            <a:ext cx="1885071" cy="647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Reading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D25D019-8E14-4CEB-A972-CC0D7707B659}"/>
              </a:ext>
            </a:extLst>
          </p:cNvPr>
          <p:cNvSpPr/>
          <p:nvPr/>
        </p:nvSpPr>
        <p:spPr>
          <a:xfrm>
            <a:off x="9488817" y="3506616"/>
            <a:ext cx="1553123" cy="590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BT </a:t>
            </a:r>
            <a:r>
              <a:rPr lang="en-GB" dirty="0" err="1"/>
              <a:t>Adastral</a:t>
            </a:r>
            <a:endParaRPr lang="en-GB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D218F8-3441-474D-918D-BC0EFA333B08}"/>
              </a:ext>
            </a:extLst>
          </p:cNvPr>
          <p:cNvCxnSpPr>
            <a:cxnSpLocks/>
            <a:stCxn id="14" idx="3"/>
            <a:endCxn id="15" idx="1"/>
          </p:cNvCxnSpPr>
          <p:nvPr/>
        </p:nvCxnSpPr>
        <p:spPr>
          <a:xfrm>
            <a:off x="3805655" y="3998985"/>
            <a:ext cx="1674591" cy="787792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611EF5-7A00-4F58-96F9-CA03DF800DAD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7365317" y="3802039"/>
            <a:ext cx="2123500" cy="984738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EF9FBF0-FD41-4EE2-87DD-260C76A5B0F3}"/>
              </a:ext>
            </a:extLst>
          </p:cNvPr>
          <p:cNvCxnSpPr>
            <a:cxnSpLocks/>
            <a:stCxn id="14" idx="3"/>
            <a:endCxn id="16" idx="1"/>
          </p:cNvCxnSpPr>
          <p:nvPr/>
        </p:nvCxnSpPr>
        <p:spPr>
          <a:xfrm flipV="1">
            <a:off x="3805655" y="3802039"/>
            <a:ext cx="5683162" cy="196946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F4896572-EB09-424F-AFD0-613B1575AD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935" y="3559336"/>
            <a:ext cx="485408" cy="485408"/>
          </a:xfrm>
          <a:prstGeom prst="rect">
            <a:avLst/>
          </a:prstGeom>
        </p:spPr>
      </p:pic>
      <p:pic>
        <p:nvPicPr>
          <p:cNvPr id="21" name="Picture 4" descr="Image result for 4k cameras logo">
            <a:extLst>
              <a:ext uri="{FF2B5EF4-FFF2-40B4-BE49-F238E27FC236}">
                <a16:creationId xmlns:a16="http://schemas.microsoft.com/office/drawing/2014/main" id="{44AFF686-2EA8-4689-A45A-74C16F868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83" y="3000196"/>
            <a:ext cx="522963" cy="3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60F668-1E5D-4C07-9CB3-762BCC2F63E0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1421646" y="3199614"/>
            <a:ext cx="433076" cy="35972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677B4E-7AD6-42F4-81E9-04EE80C08B60}"/>
              </a:ext>
            </a:extLst>
          </p:cNvPr>
          <p:cNvCxnSpPr>
            <a:cxnSpLocks/>
            <a:stCxn id="20" idx="3"/>
            <a:endCxn id="14" idx="1"/>
          </p:cNvCxnSpPr>
          <p:nvPr/>
        </p:nvCxnSpPr>
        <p:spPr>
          <a:xfrm>
            <a:off x="1415343" y="3802040"/>
            <a:ext cx="388280" cy="19694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3309455E-8A04-4F0E-BD95-380082B89B15}"/>
              </a:ext>
            </a:extLst>
          </p:cNvPr>
          <p:cNvSpPr/>
          <p:nvPr/>
        </p:nvSpPr>
        <p:spPr>
          <a:xfrm>
            <a:off x="6908117" y="4610946"/>
            <a:ext cx="914400" cy="337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AMEN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92C9BB-D0B6-4CAB-BAD0-16DCE3991F00}"/>
              </a:ext>
            </a:extLst>
          </p:cNvPr>
          <p:cNvSpPr/>
          <p:nvPr/>
        </p:nvSpPr>
        <p:spPr>
          <a:xfrm>
            <a:off x="3469923" y="3803683"/>
            <a:ext cx="914400" cy="337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AMEN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78BF45B-BF1B-41F3-8804-50FCBA2C8BEC}"/>
              </a:ext>
            </a:extLst>
          </p:cNvPr>
          <p:cNvSpPr/>
          <p:nvPr/>
        </p:nvSpPr>
        <p:spPr>
          <a:xfrm>
            <a:off x="8741338" y="3631120"/>
            <a:ext cx="914400" cy="337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/>
              <a:t>MCEN</a:t>
            </a:r>
          </a:p>
        </p:txBody>
      </p:sp>
      <p:pic>
        <p:nvPicPr>
          <p:cNvPr id="27" name="Picture 4" descr="Image result for 4k cameras logo">
            <a:extLst>
              <a:ext uri="{FF2B5EF4-FFF2-40B4-BE49-F238E27FC236}">
                <a16:creationId xmlns:a16="http://schemas.microsoft.com/office/drawing/2014/main" id="{2E2559D3-010B-42E0-8A88-FFE3578C4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421" y="5559567"/>
            <a:ext cx="522963" cy="3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1B53CD-7D20-4A0A-837F-0173B9767C49}"/>
              </a:ext>
            </a:extLst>
          </p:cNvPr>
          <p:cNvCxnSpPr>
            <a:cxnSpLocks/>
            <a:stCxn id="27" idx="3"/>
            <a:endCxn id="15" idx="2"/>
          </p:cNvCxnSpPr>
          <p:nvPr/>
        </p:nvCxnSpPr>
        <p:spPr>
          <a:xfrm flipV="1">
            <a:off x="6099384" y="5110335"/>
            <a:ext cx="323398" cy="64865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10EED4B-52C4-422D-8CB6-74006454FDD9}"/>
              </a:ext>
            </a:extLst>
          </p:cNvPr>
          <p:cNvCxnSpPr>
            <a:cxnSpLocks/>
          </p:cNvCxnSpPr>
          <p:nvPr/>
        </p:nvCxnSpPr>
        <p:spPr>
          <a:xfrm>
            <a:off x="6647864" y="5110335"/>
            <a:ext cx="0" cy="34706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8993E97-AAF6-43A6-A935-A5323C3ACC8D}"/>
              </a:ext>
            </a:extLst>
          </p:cNvPr>
          <p:cNvCxnSpPr>
            <a:cxnSpLocks/>
          </p:cNvCxnSpPr>
          <p:nvPr/>
        </p:nvCxnSpPr>
        <p:spPr>
          <a:xfrm>
            <a:off x="7133200" y="5107461"/>
            <a:ext cx="0" cy="34706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4C44F35E-06C1-4E8B-AA73-5109E9991D7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8169" y="5507926"/>
            <a:ext cx="649863" cy="30421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A567070-838F-4A45-82E4-011496C3D11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8117" y="5749748"/>
            <a:ext cx="649863" cy="30421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82DDDCB-F3E0-46FA-9E47-E2AB333F86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273" y="5507373"/>
            <a:ext cx="169917" cy="29961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25CCB73-B28A-4E46-9743-F5E50BEBD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277" y="5757452"/>
            <a:ext cx="169917" cy="29961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8C510B5D-8682-4740-929D-417D214784A4}"/>
              </a:ext>
            </a:extLst>
          </p:cNvPr>
          <p:cNvGrpSpPr/>
          <p:nvPr/>
        </p:nvGrpSpPr>
        <p:grpSpPr>
          <a:xfrm>
            <a:off x="284442" y="3656610"/>
            <a:ext cx="627117" cy="798985"/>
            <a:chOff x="164522" y="3656610"/>
            <a:chExt cx="627117" cy="7989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43D2F36-D066-4FA4-AA4D-B83947A8C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9322" y="4003578"/>
              <a:ext cx="169917" cy="299617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DD790E0A-3112-4B4F-A0CA-AB4657DE4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4522" y="3656610"/>
              <a:ext cx="169917" cy="299617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8D96A7F-48CB-400C-8E7E-E9F8B9CFCF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6922" y="3809010"/>
              <a:ext cx="169917" cy="29961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E30306F-BA59-46B8-82AA-0F4A8951BE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1722" y="4155978"/>
              <a:ext cx="169917" cy="299617"/>
            </a:xfrm>
            <a:prstGeom prst="rect">
              <a:avLst/>
            </a:prstGeom>
          </p:spPr>
        </p:pic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C851583-B013-407B-A18A-34ADF5EEE3A0}"/>
              </a:ext>
            </a:extLst>
          </p:cNvPr>
          <p:cNvCxnSpPr>
            <a:cxnSpLocks/>
            <a:endCxn id="16" idx="0"/>
          </p:cNvCxnSpPr>
          <p:nvPr/>
        </p:nvCxnSpPr>
        <p:spPr>
          <a:xfrm flipH="1">
            <a:off x="10265379" y="3034864"/>
            <a:ext cx="878352" cy="471752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61AEBF7-935D-4446-8FB9-8918714C6ACA}"/>
              </a:ext>
            </a:extLst>
          </p:cNvPr>
          <p:cNvCxnSpPr>
            <a:cxnSpLocks/>
          </p:cNvCxnSpPr>
          <p:nvPr/>
        </p:nvCxnSpPr>
        <p:spPr>
          <a:xfrm>
            <a:off x="10620768" y="4080501"/>
            <a:ext cx="0" cy="34706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0D0FB78-73F1-4512-95A6-9AD98D70F1D1}"/>
              </a:ext>
            </a:extLst>
          </p:cNvPr>
          <p:cNvCxnSpPr>
            <a:cxnSpLocks/>
            <a:stCxn id="16" idx="3"/>
            <a:endCxn id="44" idx="1"/>
          </p:cNvCxnSpPr>
          <p:nvPr/>
        </p:nvCxnSpPr>
        <p:spPr>
          <a:xfrm>
            <a:off x="11041940" y="3802039"/>
            <a:ext cx="393338" cy="14331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6831A2DD-8730-46AC-9792-F04B682BE11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18983" y="3559336"/>
            <a:ext cx="649863" cy="30421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38F4CEB0-555A-4440-A35C-53C3E7ACFEA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35278" y="3793251"/>
            <a:ext cx="649863" cy="30421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D99E158-8A76-4BD7-BC73-18C6C04AA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58300" y="4465809"/>
            <a:ext cx="169917" cy="29961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36CEEAB-4C7C-48F4-A82B-6ECBD421A8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4559" y="4460404"/>
            <a:ext cx="169917" cy="29961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574DF8C-CD63-427A-A495-91DA5A9D2D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7780" y="3998984"/>
            <a:ext cx="649863" cy="3042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756C77C-F034-44A4-A190-4F203C7F25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8263" y="4452359"/>
            <a:ext cx="169917" cy="29961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30B0381-5CE3-4501-A237-A7B7ADE0BE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9005" y="4452359"/>
            <a:ext cx="169917" cy="299617"/>
          </a:xfrm>
          <a:prstGeom prst="rect">
            <a:avLst/>
          </a:prstGeom>
        </p:spPr>
      </p:pic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B08E1D2-8776-4984-92B9-F20325E28A1F}"/>
              </a:ext>
            </a:extLst>
          </p:cNvPr>
          <p:cNvCxnSpPr>
            <a:cxnSpLocks/>
            <a:stCxn id="25" idx="0"/>
            <a:endCxn id="10" idx="2"/>
          </p:cNvCxnSpPr>
          <p:nvPr/>
        </p:nvCxnSpPr>
        <p:spPr>
          <a:xfrm flipV="1">
            <a:off x="3927123" y="2423746"/>
            <a:ext cx="2361524" cy="1379937"/>
          </a:xfrm>
          <a:prstGeom prst="line">
            <a:avLst/>
          </a:prstGeom>
          <a:ln w="19050">
            <a:prstDash val="dashDot"/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FC043A2-2BAD-468F-915A-84257974D908}"/>
              </a:ext>
            </a:extLst>
          </p:cNvPr>
          <p:cNvCxnSpPr>
            <a:cxnSpLocks/>
            <a:endCxn id="10" idx="2"/>
          </p:cNvCxnSpPr>
          <p:nvPr/>
        </p:nvCxnSpPr>
        <p:spPr>
          <a:xfrm flipH="1" flipV="1">
            <a:off x="6288647" y="2423746"/>
            <a:ext cx="1192204" cy="2178421"/>
          </a:xfrm>
          <a:prstGeom prst="line">
            <a:avLst/>
          </a:prstGeom>
          <a:ln w="19050">
            <a:prstDash val="dashDot"/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D5E2CD5-E7FA-4EAE-832D-E6FFFE14293A}"/>
              </a:ext>
            </a:extLst>
          </p:cNvPr>
          <p:cNvCxnSpPr>
            <a:cxnSpLocks/>
            <a:stCxn id="26" idx="0"/>
            <a:endCxn id="10" idx="2"/>
          </p:cNvCxnSpPr>
          <p:nvPr/>
        </p:nvCxnSpPr>
        <p:spPr>
          <a:xfrm flipH="1" flipV="1">
            <a:off x="6288647" y="2423746"/>
            <a:ext cx="2909891" cy="1207374"/>
          </a:xfrm>
          <a:prstGeom prst="line">
            <a:avLst/>
          </a:prstGeom>
          <a:ln w="19050">
            <a:prstDash val="dashDot"/>
            <a:headEnd type="triangl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DAF193-5BF5-4293-8C76-E985B891B069}"/>
              </a:ext>
            </a:extLst>
          </p:cNvPr>
          <p:cNvCxnSpPr>
            <a:cxnSpLocks/>
          </p:cNvCxnSpPr>
          <p:nvPr/>
        </p:nvCxnSpPr>
        <p:spPr>
          <a:xfrm flipV="1">
            <a:off x="4079523" y="1109870"/>
            <a:ext cx="987001" cy="2846213"/>
          </a:xfrm>
          <a:prstGeom prst="line">
            <a:avLst/>
          </a:prstGeom>
          <a:ln>
            <a:prstDash val="dashDot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1DD2ECB-06DB-4123-9ED0-D1A96271E7DC}"/>
              </a:ext>
            </a:extLst>
          </p:cNvPr>
          <p:cNvCxnSpPr>
            <a:cxnSpLocks/>
          </p:cNvCxnSpPr>
          <p:nvPr/>
        </p:nvCxnSpPr>
        <p:spPr>
          <a:xfrm>
            <a:off x="2487747" y="2394116"/>
            <a:ext cx="1317908" cy="1469431"/>
          </a:xfrm>
          <a:prstGeom prst="straightConnector1">
            <a:avLst/>
          </a:prstGeom>
          <a:ln>
            <a:prstDash val="dashDot"/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F4EF2B73-4D8E-4200-8046-0792DBF60F5A}"/>
              </a:ext>
            </a:extLst>
          </p:cNvPr>
          <p:cNvSpPr txBox="1"/>
          <p:nvPr/>
        </p:nvSpPr>
        <p:spPr>
          <a:xfrm>
            <a:off x="5485421" y="1186641"/>
            <a:ext cx="1610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OpenStack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DD9192B-39BC-45F7-9590-4B257F347627}"/>
              </a:ext>
            </a:extLst>
          </p:cNvPr>
          <p:cNvSpPr txBox="1"/>
          <p:nvPr/>
        </p:nvSpPr>
        <p:spPr>
          <a:xfrm>
            <a:off x="4612827" y="3466132"/>
            <a:ext cx="3550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Dark Fibre Infrastructure(NDFIS)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91254A50-93F8-49C0-ADD3-3832E244BD27}"/>
              </a:ext>
            </a:extLst>
          </p:cNvPr>
          <p:cNvSpPr/>
          <p:nvPr/>
        </p:nvSpPr>
        <p:spPr>
          <a:xfrm>
            <a:off x="3103689" y="4136256"/>
            <a:ext cx="1756307" cy="2955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Video encoding/ NAC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8247C93A-6319-48A7-86DB-8D7B8DDCD82C}"/>
              </a:ext>
            </a:extLst>
          </p:cNvPr>
          <p:cNvSpPr/>
          <p:nvPr/>
        </p:nvSpPr>
        <p:spPr>
          <a:xfrm>
            <a:off x="6562136" y="4913753"/>
            <a:ext cx="1756307" cy="2955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Video encoding/ NAC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572A75D-FE49-4FD7-B80D-A4EB4646F247}"/>
              </a:ext>
            </a:extLst>
          </p:cNvPr>
          <p:cNvSpPr/>
          <p:nvPr/>
        </p:nvSpPr>
        <p:spPr>
          <a:xfrm>
            <a:off x="8236924" y="3942888"/>
            <a:ext cx="1756307" cy="29553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dirty="0">
                <a:solidFill>
                  <a:schemeClr val="accent2">
                    <a:lumMod val="50000"/>
                  </a:schemeClr>
                </a:solidFill>
              </a:rPr>
              <a:t>Video Clustering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A80BFC73-EA5E-4553-9C0E-08024821D20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43258" y="2422685"/>
            <a:ext cx="1464654" cy="942975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2788432-4D3E-42C9-8840-6EBB8993FC5D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2610795" y="2422685"/>
            <a:ext cx="4431233" cy="2237703"/>
          </a:xfrm>
          <a:prstGeom prst="straightConnector1">
            <a:avLst/>
          </a:prstGeom>
          <a:ln>
            <a:prstDash val="dashDot"/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88797F9-7BE0-45DB-AF22-900E2A51A733}"/>
              </a:ext>
            </a:extLst>
          </p:cNvPr>
          <p:cNvCxnSpPr>
            <a:cxnSpLocks/>
            <a:stCxn id="64" idx="2"/>
            <a:endCxn id="26" idx="7"/>
          </p:cNvCxnSpPr>
          <p:nvPr/>
        </p:nvCxnSpPr>
        <p:spPr>
          <a:xfrm flipH="1">
            <a:off x="9521827" y="2424807"/>
            <a:ext cx="597308" cy="1255755"/>
          </a:xfrm>
          <a:prstGeom prst="straightConnector1">
            <a:avLst/>
          </a:prstGeom>
          <a:ln>
            <a:prstDash val="dashDot"/>
            <a:headEnd type="triangle" w="med" len="med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E704A6-F24B-443B-AF48-1CB3D1387E60}"/>
              </a:ext>
            </a:extLst>
          </p:cNvPr>
          <p:cNvCxnSpPr>
            <a:cxnSpLocks/>
          </p:cNvCxnSpPr>
          <p:nvPr/>
        </p:nvCxnSpPr>
        <p:spPr>
          <a:xfrm flipH="1" flipV="1">
            <a:off x="5560464" y="1166773"/>
            <a:ext cx="3780980" cy="2442653"/>
          </a:xfrm>
          <a:prstGeom prst="line">
            <a:avLst/>
          </a:prstGeom>
          <a:ln>
            <a:prstDash val="dashDot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813ED435-4403-468A-8CA1-26FB79DE0AF0}"/>
              </a:ext>
            </a:extLst>
          </p:cNvPr>
          <p:cNvSpPr/>
          <p:nvPr/>
        </p:nvSpPr>
        <p:spPr>
          <a:xfrm>
            <a:off x="8780113" y="1629974"/>
            <a:ext cx="2678043" cy="794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DC SDN controller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683F580-94CE-4CA6-83BD-2A9B00849847}"/>
              </a:ext>
            </a:extLst>
          </p:cNvPr>
          <p:cNvCxnSpPr>
            <a:cxnSpLocks/>
          </p:cNvCxnSpPr>
          <p:nvPr/>
        </p:nvCxnSpPr>
        <p:spPr>
          <a:xfrm flipH="1" flipV="1">
            <a:off x="5283502" y="1109870"/>
            <a:ext cx="1938588" cy="3492297"/>
          </a:xfrm>
          <a:prstGeom prst="line">
            <a:avLst/>
          </a:prstGeom>
          <a:ln>
            <a:prstDash val="dashDot"/>
            <a:headEnd type="none" w="med" len="med"/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A98058A-D74A-4E1D-A79D-2963F4B246FF}"/>
              </a:ext>
            </a:extLst>
          </p:cNvPr>
          <p:cNvCxnSpPr>
            <a:cxnSpLocks/>
          </p:cNvCxnSpPr>
          <p:nvPr/>
        </p:nvCxnSpPr>
        <p:spPr>
          <a:xfrm>
            <a:off x="8977224" y="5618375"/>
            <a:ext cx="888197" cy="0"/>
          </a:xfrm>
          <a:prstGeom prst="straightConnector1">
            <a:avLst/>
          </a:prstGeom>
          <a:ln>
            <a:prstDash val="dashDot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97F83A7A-3D77-4FFA-8945-F06DE58A3912}"/>
              </a:ext>
            </a:extLst>
          </p:cNvPr>
          <p:cNvSpPr txBox="1"/>
          <p:nvPr/>
        </p:nvSpPr>
        <p:spPr>
          <a:xfrm>
            <a:off x="9993231" y="5427390"/>
            <a:ext cx="24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Access/DC SDN control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E9187AC-CABF-44C8-AB95-8CA5E3737CF7}"/>
              </a:ext>
            </a:extLst>
          </p:cNvPr>
          <p:cNvCxnSpPr>
            <a:cxnSpLocks/>
          </p:cNvCxnSpPr>
          <p:nvPr/>
        </p:nvCxnSpPr>
        <p:spPr>
          <a:xfrm>
            <a:off x="8977224" y="5831942"/>
            <a:ext cx="888197" cy="0"/>
          </a:xfrm>
          <a:prstGeom prst="straightConnector1">
            <a:avLst/>
          </a:prstGeom>
          <a:ln>
            <a:solidFill>
              <a:srgbClr val="00B050"/>
            </a:solidFill>
            <a:prstDash val="dashDot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E621597-581F-466B-9253-D79328F8113A}"/>
              </a:ext>
            </a:extLst>
          </p:cNvPr>
          <p:cNvSpPr txBox="1"/>
          <p:nvPr/>
        </p:nvSpPr>
        <p:spPr>
          <a:xfrm>
            <a:off x="9993231" y="5640957"/>
            <a:ext cx="24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Transport SDN control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5D8CD76-BC4E-4216-82ED-6DA1256EE59A}"/>
              </a:ext>
            </a:extLst>
          </p:cNvPr>
          <p:cNvCxnSpPr>
            <a:cxnSpLocks/>
          </p:cNvCxnSpPr>
          <p:nvPr/>
        </p:nvCxnSpPr>
        <p:spPr>
          <a:xfrm>
            <a:off x="8977224" y="6052176"/>
            <a:ext cx="888197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Dot"/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015D9F7C-098D-4A17-8A1B-134B9E18B24A}"/>
              </a:ext>
            </a:extLst>
          </p:cNvPr>
          <p:cNvSpPr txBox="1"/>
          <p:nvPr/>
        </p:nvSpPr>
        <p:spPr>
          <a:xfrm>
            <a:off x="9993231" y="5861191"/>
            <a:ext cx="24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Openstack</a:t>
            </a:r>
            <a:r>
              <a:rPr lang="en-GB" dirty="0"/>
              <a:t> control</a:t>
            </a:r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1AD547D9-3651-4FA9-981F-3CD2B191B50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0676" y="3740663"/>
            <a:ext cx="505459" cy="2022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599102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34BA2-1872-44DB-964B-1C8B1D34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UC1 Demo elements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8B3F89-7A42-4485-8294-26101597D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9F4F99-566F-437D-BA8D-4831592C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AABE6E-B93B-431B-BE42-22B2E1EC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269332-B578-4F3E-9D24-1F3B9861156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4" y="917392"/>
            <a:ext cx="10991821" cy="5023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80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B92B6-78C7-478E-AEC6-C6118EF39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crowdsource demo @ TIP conference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0D5A3-24D6-4071-A5B2-C0816212D5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DD0C3-C7A5-4410-811B-5DE0F1A97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5B19A-1D2F-4BBE-BB98-74B63E16C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CE19F-3313-4419-AD51-CB9AA097D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079EE-E849-4BAB-BA2D-22C9CCBB9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</a:t>
            </a:r>
            <a:r>
              <a:rPr lang="en-GB" dirty="0" err="1"/>
              <a:t>Metrohaul</a:t>
            </a:r>
            <a:r>
              <a:rPr lang="en-GB" dirty="0"/>
              <a:t> UC1 demo @ TIPSummit18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2840BD-B2AF-4982-93EE-8B0BEE1A7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10107A-B903-432A-A481-5EFED234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004E4-EAC5-49CB-A5E8-AA68E7339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029317E-C9D8-4A6F-8C41-3BA1118A02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4089" y="2092341"/>
            <a:ext cx="4214195" cy="3160647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7BF7A5-8EE6-4478-9A7F-309C671771B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779148" y="2384909"/>
            <a:ext cx="4572001" cy="3203300"/>
          </a:xfrm>
          <a:prstGeom prst="rect">
            <a:avLst/>
          </a:prstGeom>
        </p:spPr>
      </p:pic>
      <p:pic>
        <p:nvPicPr>
          <p:cNvPr id="14" name="Picture 13" descr="A picture containing indoor, person, floor, wall&#10;&#10;Description automatically generated">
            <a:extLst>
              <a:ext uri="{FF2B5EF4-FFF2-40B4-BE49-F238E27FC236}">
                <a16:creationId xmlns:a16="http://schemas.microsoft.com/office/drawing/2014/main" id="{41DED4F2-E66C-4A47-A3ED-3BB7AC6B9EC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1622" y="705966"/>
            <a:ext cx="5073585" cy="38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1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6DBA457D-5242-4647-A8D7-82303E1CF16C}"/>
              </a:ext>
            </a:extLst>
          </p:cNvPr>
          <p:cNvCxnSpPr/>
          <p:nvPr/>
        </p:nvCxnSpPr>
        <p:spPr>
          <a:xfrm>
            <a:off x="9349589" y="821637"/>
            <a:ext cx="1722089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8" name="TextBox 2057">
            <a:extLst>
              <a:ext uri="{FF2B5EF4-FFF2-40B4-BE49-F238E27FC236}">
                <a16:creationId xmlns:a16="http://schemas.microsoft.com/office/drawing/2014/main" id="{12E246DC-1AF4-4103-BAF1-A463813778BB}"/>
              </a:ext>
            </a:extLst>
          </p:cNvPr>
          <p:cNvSpPr txBox="1"/>
          <p:nvPr/>
        </p:nvSpPr>
        <p:spPr>
          <a:xfrm>
            <a:off x="11025326" y="609208"/>
            <a:ext cx="1861300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video data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20197C-B62E-46BB-9845-9ED75AC484F7}"/>
              </a:ext>
            </a:extLst>
          </p:cNvPr>
          <p:cNvGrpSpPr/>
          <p:nvPr/>
        </p:nvGrpSpPr>
        <p:grpSpPr>
          <a:xfrm>
            <a:off x="2571763" y="637366"/>
            <a:ext cx="6559751" cy="2213759"/>
            <a:chOff x="1995037" y="120557"/>
            <a:chExt cx="4813866" cy="153886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90948A84-8BF6-4F12-BEFC-9C83AB05C114}"/>
                </a:ext>
              </a:extLst>
            </p:cNvPr>
            <p:cNvGrpSpPr/>
            <p:nvPr/>
          </p:nvGrpSpPr>
          <p:grpSpPr>
            <a:xfrm>
              <a:off x="1995037" y="120557"/>
              <a:ext cx="4813866" cy="1538864"/>
              <a:chOff x="0" y="227822"/>
              <a:chExt cx="2424031" cy="1538864"/>
            </a:xfrm>
          </p:grpSpPr>
          <p:sp>
            <p:nvSpPr>
              <p:cNvPr id="85" name="Cloud 84">
                <a:extLst>
                  <a:ext uri="{FF2B5EF4-FFF2-40B4-BE49-F238E27FC236}">
                    <a16:creationId xmlns:a16="http://schemas.microsoft.com/office/drawing/2014/main" id="{08E37D9F-F064-49CD-B08A-B8BED94265EC}"/>
                  </a:ext>
                </a:extLst>
              </p:cNvPr>
              <p:cNvSpPr/>
              <p:nvPr/>
            </p:nvSpPr>
            <p:spPr>
              <a:xfrm>
                <a:off x="0" y="227822"/>
                <a:ext cx="2424031" cy="1538864"/>
              </a:xfrm>
              <a:prstGeom prst="cloud">
                <a:avLst/>
              </a:prstGeom>
              <a:noFill/>
              <a:ln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333" dirty="0">
                  <a:solidFill>
                    <a:schemeClr val="tx1"/>
                  </a:solidFill>
                </a:endParaRPr>
              </a:p>
              <a:p>
                <a:pPr algn="ctr"/>
                <a:endParaRPr lang="en-GB" sz="1333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333" dirty="0">
                    <a:solidFill>
                      <a:schemeClr val="tx1"/>
                    </a:solidFill>
                  </a:rPr>
                  <a:t>	</a:t>
                </a:r>
              </a:p>
              <a:p>
                <a:pPr algn="ctr"/>
                <a:endParaRPr lang="en-GB" sz="1333" dirty="0">
                  <a:solidFill>
                    <a:schemeClr val="tx1"/>
                  </a:solidFill>
                </a:endParaRPr>
              </a:p>
              <a:p>
                <a:pPr algn="ctr"/>
                <a:endParaRPr lang="en-GB" sz="1333" dirty="0">
                  <a:solidFill>
                    <a:schemeClr val="tx1"/>
                  </a:solidFill>
                </a:endParaRPr>
              </a:p>
              <a:p>
                <a:pPr algn="ctr"/>
                <a:endParaRPr lang="en-GB" sz="1333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GB" sz="1333" dirty="0">
                    <a:solidFill>
                      <a:schemeClr val="tx1"/>
                    </a:solidFill>
                  </a:rPr>
                  <a:t>           Crowdsource  Video Slice</a:t>
                </a:r>
              </a:p>
            </p:txBody>
          </p: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4CD59813-7B8B-420B-98C6-B827A2AD2683}"/>
                  </a:ext>
                </a:extLst>
              </p:cNvPr>
              <p:cNvGrpSpPr/>
              <p:nvPr/>
            </p:nvGrpSpPr>
            <p:grpSpPr>
              <a:xfrm>
                <a:off x="365239" y="445654"/>
                <a:ext cx="1865103" cy="908443"/>
                <a:chOff x="7138413" y="1499753"/>
                <a:chExt cx="2294999" cy="1158626"/>
              </a:xfrm>
            </p:grpSpPr>
            <p:grpSp>
              <p:nvGrpSpPr>
                <p:cNvPr id="87" name="Group 86">
                  <a:extLst>
                    <a:ext uri="{FF2B5EF4-FFF2-40B4-BE49-F238E27FC236}">
                      <a16:creationId xmlns:a16="http://schemas.microsoft.com/office/drawing/2014/main" id="{C4CBA931-44C6-4312-84DB-F4FB20B78C52}"/>
                    </a:ext>
                  </a:extLst>
                </p:cNvPr>
                <p:cNvGrpSpPr/>
                <p:nvPr/>
              </p:nvGrpSpPr>
              <p:grpSpPr>
                <a:xfrm>
                  <a:off x="7221974" y="1512703"/>
                  <a:ext cx="2211438" cy="1145676"/>
                  <a:chOff x="3926132" y="1693105"/>
                  <a:chExt cx="2211438" cy="1145676"/>
                </a:xfrm>
              </p:grpSpPr>
              <p:pic>
                <p:nvPicPr>
                  <p:cNvPr id="91" name="Picture 90">
                    <a:extLst>
                      <a:ext uri="{FF2B5EF4-FFF2-40B4-BE49-F238E27FC236}">
                        <a16:creationId xmlns:a16="http://schemas.microsoft.com/office/drawing/2014/main" id="{DB20584B-535D-4B63-9ACE-0AC7737AA36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148376" y="1693105"/>
                    <a:ext cx="365588" cy="457746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>
                    <a:extLst>
                      <a:ext uri="{FF2B5EF4-FFF2-40B4-BE49-F238E27FC236}">
                        <a16:creationId xmlns:a16="http://schemas.microsoft.com/office/drawing/2014/main" id="{955DA4CD-8D11-4EFB-8019-156AE26C2C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696472" y="1878739"/>
                    <a:ext cx="567771" cy="776377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>
                    <a:extLst>
                      <a:ext uri="{FF2B5EF4-FFF2-40B4-BE49-F238E27FC236}">
                        <a16:creationId xmlns:a16="http://schemas.microsoft.com/office/drawing/2014/main" id="{D334F7B4-D876-4341-8ADB-F6E6341DEBC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3926132" y="2025045"/>
                    <a:ext cx="365588" cy="457746"/>
                  </a:xfrm>
                  <a:prstGeom prst="rect">
                    <a:avLst/>
                  </a:prstGeom>
                </p:spPr>
              </p:pic>
              <p:pic>
                <p:nvPicPr>
                  <p:cNvPr id="94" name="Picture 93">
                    <a:extLst>
                      <a:ext uri="{FF2B5EF4-FFF2-40B4-BE49-F238E27FC236}">
                        <a16:creationId xmlns:a16="http://schemas.microsoft.com/office/drawing/2014/main" id="{C6D0733B-255F-4F51-9799-DBF4F97DA0A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4122499" y="2381035"/>
                    <a:ext cx="365588" cy="457746"/>
                  </a:xfrm>
                  <a:prstGeom prst="rect">
                    <a:avLst/>
                  </a:prstGeom>
                </p:spPr>
              </p:pic>
              <p:pic>
                <p:nvPicPr>
                  <p:cNvPr id="95" name="Shape 135">
                    <a:extLst>
                      <a:ext uri="{FF2B5EF4-FFF2-40B4-BE49-F238E27FC236}">
                        <a16:creationId xmlns:a16="http://schemas.microsoft.com/office/drawing/2014/main" id="{BD2F5766-FC18-4F48-BD06-6C05377F199B}"/>
                      </a:ext>
                    </a:extLst>
                  </p:cNvPr>
                  <p:cNvPicPr preferRelativeResize="0"/>
                  <p:nvPr/>
                </p:nvPicPr>
                <p:blipFill>
                  <a:blip r:embed="rId4">
                    <a:alphaModFix/>
                  </a:blip>
                  <a:stretch>
                    <a:fillRect/>
                  </a:stretch>
                </p:blipFill>
                <p:spPr>
                  <a:xfrm>
                    <a:off x="5489221" y="1882478"/>
                    <a:ext cx="552741" cy="6825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96" name="Straight Connector 95">
                    <a:extLst>
                      <a:ext uri="{FF2B5EF4-FFF2-40B4-BE49-F238E27FC236}">
                        <a16:creationId xmlns:a16="http://schemas.microsoft.com/office/drawing/2014/main" id="{36646F53-5497-4485-AC20-36FC4B00E0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483773" y="1958292"/>
                    <a:ext cx="199579" cy="65885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7" name="Straight Connector 96">
                    <a:extLst>
                      <a:ext uri="{FF2B5EF4-FFF2-40B4-BE49-F238E27FC236}">
                        <a16:creationId xmlns:a16="http://schemas.microsoft.com/office/drawing/2014/main" id="{0EF0A234-8E02-4792-B5BB-A4785047D37A}"/>
                      </a:ext>
                    </a:extLst>
                  </p:cNvPr>
                  <p:cNvCxnSpPr>
                    <a:cxnSpLocks/>
                    <a:stCxn id="93" idx="3"/>
                    <a:endCxn id="92" idx="1"/>
                  </p:cNvCxnSpPr>
                  <p:nvPr/>
                </p:nvCxnSpPr>
                <p:spPr>
                  <a:xfrm>
                    <a:off x="4291720" y="2253919"/>
                    <a:ext cx="404751" cy="13009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Straight Connector 97">
                    <a:extLst>
                      <a:ext uri="{FF2B5EF4-FFF2-40B4-BE49-F238E27FC236}">
                        <a16:creationId xmlns:a16="http://schemas.microsoft.com/office/drawing/2014/main" id="{4C71FE73-3AEF-40C2-88B1-B363F497C23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428389" y="2455071"/>
                    <a:ext cx="311268" cy="109965"/>
                  </a:xfrm>
                  <a:prstGeom prst="line">
                    <a:avLst/>
                  </a:prstGeom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9" name="Straight Connector 98">
                    <a:extLst>
                      <a:ext uri="{FF2B5EF4-FFF2-40B4-BE49-F238E27FC236}">
                        <a16:creationId xmlns:a16="http://schemas.microsoft.com/office/drawing/2014/main" id="{792ADE00-25FA-4DCD-9FE8-1E1638F6CE38}"/>
                      </a:ext>
                    </a:extLst>
                  </p:cNvPr>
                  <p:cNvCxnSpPr>
                    <a:cxnSpLocks/>
                    <a:stCxn id="92" idx="3"/>
                    <a:endCxn id="95" idx="1"/>
                  </p:cNvCxnSpPr>
                  <p:nvPr/>
                </p:nvCxnSpPr>
                <p:spPr>
                  <a:xfrm flipV="1">
                    <a:off x="5264243" y="2223757"/>
                    <a:ext cx="224979" cy="43171"/>
                  </a:xfrm>
                  <a:prstGeom prst="line">
                    <a:avLst/>
                  </a:prstGeom>
                  <a:ln w="57150"/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8DE4B921-1E88-45CA-AACD-745F5FB1C995}"/>
                      </a:ext>
                    </a:extLst>
                  </p:cNvPr>
                  <p:cNvSpPr txBox="1"/>
                  <p:nvPr/>
                </p:nvSpPr>
                <p:spPr>
                  <a:xfrm>
                    <a:off x="5446750" y="2426963"/>
                    <a:ext cx="690820" cy="40930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2400" dirty="0"/>
                      <a:t>DC</a:t>
                    </a:r>
                  </a:p>
                </p:txBody>
              </p:sp>
            </p:grpSp>
            <p:pic>
              <p:nvPicPr>
                <p:cNvPr id="88" name="Shape 128">
                  <a:extLst>
                    <a:ext uri="{FF2B5EF4-FFF2-40B4-BE49-F238E27FC236}">
                      <a16:creationId xmlns:a16="http://schemas.microsoft.com/office/drawing/2014/main" id="{FBDE22BE-C239-4788-9EDD-40B067A41DE6}"/>
                    </a:ext>
                  </a:extLst>
                </p:cNvPr>
                <p:cNvPicPr preferRelativeResize="0"/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/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7374507" y="1499753"/>
                  <a:ext cx="189657" cy="194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89" name="Shape 128">
                  <a:extLst>
                    <a:ext uri="{FF2B5EF4-FFF2-40B4-BE49-F238E27FC236}">
                      <a16:creationId xmlns:a16="http://schemas.microsoft.com/office/drawing/2014/main" id="{0BB6C2B7-631D-405F-996D-98B82C3EAFAC}"/>
                    </a:ext>
                  </a:extLst>
                </p:cNvPr>
                <p:cNvPicPr preferRelativeResize="0"/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/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7138413" y="1841117"/>
                  <a:ext cx="189657" cy="19439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0" name="Shape 128">
                  <a:extLst>
                    <a:ext uri="{FF2B5EF4-FFF2-40B4-BE49-F238E27FC236}">
                      <a16:creationId xmlns:a16="http://schemas.microsoft.com/office/drawing/2014/main" id="{B50AF77A-150B-4303-90C8-58354704F807}"/>
                    </a:ext>
                  </a:extLst>
                </p:cNvPr>
                <p:cNvPicPr preferRelativeResize="0"/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alphaModFix/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7541854" y="2135621"/>
                  <a:ext cx="189657" cy="194398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DA4AC4-E3C8-430B-9AEE-0499351EEFAD}"/>
                </a:ext>
              </a:extLst>
            </p:cNvPr>
            <p:cNvSpPr txBox="1"/>
            <p:nvPr/>
          </p:nvSpPr>
          <p:spPr>
            <a:xfrm>
              <a:off x="4261976" y="254563"/>
              <a:ext cx="915173" cy="208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1" dirty="0"/>
                <a:t>NAC</a:t>
              </a:r>
            </a:p>
          </p:txBody>
        </p: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DDEC67BF-BA16-4B89-BA65-3F1DED34FBAB}"/>
              </a:ext>
            </a:extLst>
          </p:cNvPr>
          <p:cNvSpPr txBox="1"/>
          <p:nvPr/>
        </p:nvSpPr>
        <p:spPr>
          <a:xfrm>
            <a:off x="9330164" y="915595"/>
            <a:ext cx="3122169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1" dirty="0"/>
              <a:t>NAC: </a:t>
            </a:r>
            <a:r>
              <a:rPr lang="en-GB" sz="1351" b="1" dirty="0"/>
              <a:t>Network Access Control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ECEDCC1-2DAB-4AD0-B3A5-46EF67F4E4C4}"/>
              </a:ext>
            </a:extLst>
          </p:cNvPr>
          <p:cNvGrpSpPr/>
          <p:nvPr/>
        </p:nvGrpSpPr>
        <p:grpSpPr>
          <a:xfrm>
            <a:off x="298398" y="3686943"/>
            <a:ext cx="11813249" cy="3201047"/>
            <a:chOff x="223798" y="2765207"/>
            <a:chExt cx="8859937" cy="2400785"/>
          </a:xfrm>
        </p:grpSpPr>
        <p:sp>
          <p:nvSpPr>
            <p:cNvPr id="11" name="Cloud 10">
              <a:extLst>
                <a:ext uri="{FF2B5EF4-FFF2-40B4-BE49-F238E27FC236}">
                  <a16:creationId xmlns:a16="http://schemas.microsoft.com/office/drawing/2014/main" id="{292B2E43-C203-454B-8465-2210EC9998B1}"/>
                </a:ext>
              </a:extLst>
            </p:cNvPr>
            <p:cNvSpPr/>
            <p:nvPr/>
          </p:nvSpPr>
          <p:spPr>
            <a:xfrm>
              <a:off x="2703466" y="3161355"/>
              <a:ext cx="1839657" cy="168462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1" dirty="0"/>
                <a:t>Metro Network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9F5BB9A-4C5F-429E-94E0-0AD237D5FD1B}"/>
                </a:ext>
              </a:extLst>
            </p:cNvPr>
            <p:cNvGrpSpPr/>
            <p:nvPr/>
          </p:nvGrpSpPr>
          <p:grpSpPr>
            <a:xfrm>
              <a:off x="223798" y="2918688"/>
              <a:ext cx="2216841" cy="2247304"/>
              <a:chOff x="343503" y="3467694"/>
              <a:chExt cx="2955788" cy="2996405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4" name="Cloud 3">
                <a:extLst>
                  <a:ext uri="{FF2B5EF4-FFF2-40B4-BE49-F238E27FC236}">
                    <a16:creationId xmlns:a16="http://schemas.microsoft.com/office/drawing/2014/main" id="{0481EA7A-179C-4326-9A25-BED1816E6635}"/>
                  </a:ext>
                </a:extLst>
              </p:cNvPr>
              <p:cNvSpPr/>
              <p:nvPr/>
            </p:nvSpPr>
            <p:spPr>
              <a:xfrm>
                <a:off x="427495" y="4515453"/>
                <a:ext cx="2686929" cy="956601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351" dirty="0"/>
                  <a:t>Access Network</a:t>
                </a: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1CB9865-2C9C-4821-BFC1-2CD745A4DC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331127" y="4981047"/>
                <a:ext cx="714025" cy="285669"/>
              </a:xfrm>
              <a:prstGeom prst="rect">
                <a:avLst/>
              </a:prstGeom>
              <a:grpFill/>
            </p:spPr>
          </p:pic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EFB795A-027F-4D1D-BA82-DAF4C7B54C83}"/>
                  </a:ext>
                </a:extLst>
              </p:cNvPr>
              <p:cNvSpPr/>
              <p:nvPr/>
            </p:nvSpPr>
            <p:spPr>
              <a:xfrm>
                <a:off x="522078" y="5507498"/>
                <a:ext cx="2686929" cy="956601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351" dirty="0"/>
                  <a:t>Stadia 2</a:t>
                </a: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703C867A-07C5-48F2-AB1B-E3EB72E173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11451" y="5486398"/>
                <a:ext cx="887840" cy="355209"/>
              </a:xfrm>
              <a:prstGeom prst="rect">
                <a:avLst/>
              </a:prstGeom>
              <a:grpFill/>
            </p:spPr>
          </p:pic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2C1C7EA8-DFBA-4E63-840E-4BC1F259BE41}"/>
                  </a:ext>
                </a:extLst>
              </p:cNvPr>
              <p:cNvSpPr/>
              <p:nvPr/>
            </p:nvSpPr>
            <p:spPr>
              <a:xfrm>
                <a:off x="343503" y="3467694"/>
                <a:ext cx="2686929" cy="956601"/>
              </a:xfrm>
              <a:prstGeom prst="cloud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GB" sz="1351" dirty="0"/>
                  <a:t>Stadia 1</a:t>
                </a:r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07C932E-F0DF-4638-8EEA-5A8788C256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411451" y="3488794"/>
                <a:ext cx="887840" cy="355209"/>
              </a:xfrm>
              <a:prstGeom prst="rect">
                <a:avLst/>
              </a:prstGeom>
              <a:grpFill/>
            </p:spPr>
          </p:pic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CBA0C5E-E77F-414C-86EB-40AED5D22A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78850" y="3278324"/>
              <a:ext cx="665880" cy="26640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2D77195-7179-45FA-A8CA-D15CA5EB3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415712" y="3996184"/>
              <a:ext cx="665880" cy="26640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D6E0E8A-0021-4B61-8B95-939F5B97C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644568" y="4365174"/>
              <a:ext cx="665880" cy="266407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1A12293-9509-4C63-ADE9-08810D5F7EAE}"/>
                </a:ext>
              </a:extLst>
            </p:cNvPr>
            <p:cNvCxnSpPr>
              <a:stCxn id="9" idx="3"/>
              <a:endCxn id="12" idx="1"/>
            </p:cNvCxnSpPr>
            <p:nvPr/>
          </p:nvCxnSpPr>
          <p:spPr>
            <a:xfrm>
              <a:off x="2440639" y="3067717"/>
              <a:ext cx="238211" cy="3438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AD4B3A-4941-4659-81D8-B51BDFA7820A}"/>
                </a:ext>
              </a:extLst>
            </p:cNvPr>
            <p:cNvCxnSpPr>
              <a:cxnSpLocks/>
              <a:stCxn id="5" idx="3"/>
              <a:endCxn id="13" idx="1"/>
            </p:cNvCxnSpPr>
            <p:nvPr/>
          </p:nvCxnSpPr>
          <p:spPr>
            <a:xfrm flipV="1">
              <a:off x="2250035" y="4129388"/>
              <a:ext cx="165677" cy="314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F6098D1-4207-4C8C-A4D1-A27994DEDBF0}"/>
                </a:ext>
              </a:extLst>
            </p:cNvPr>
            <p:cNvCxnSpPr>
              <a:cxnSpLocks/>
              <a:stCxn id="7" idx="3"/>
              <a:endCxn id="14" idx="1"/>
            </p:cNvCxnSpPr>
            <p:nvPr/>
          </p:nvCxnSpPr>
          <p:spPr>
            <a:xfrm flipV="1">
              <a:off x="2440639" y="4498378"/>
              <a:ext cx="203929" cy="6754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BC87577-69DA-4CC2-9038-33ED83D3B69A}"/>
                </a:ext>
              </a:extLst>
            </p:cNvPr>
            <p:cNvCxnSpPr>
              <a:cxnSpLocks/>
              <a:stCxn id="12" idx="3"/>
              <a:endCxn id="64" idx="22"/>
            </p:cNvCxnSpPr>
            <p:nvPr/>
          </p:nvCxnSpPr>
          <p:spPr>
            <a:xfrm>
              <a:off x="3344731" y="3411527"/>
              <a:ext cx="722630" cy="61267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D982BE5-553D-43CC-9DBE-AACDF95A1C50}"/>
                </a:ext>
              </a:extLst>
            </p:cNvPr>
            <p:cNvCxnSpPr>
              <a:cxnSpLocks/>
              <a:stCxn id="13" idx="3"/>
              <a:endCxn id="64" idx="22"/>
            </p:cNvCxnSpPr>
            <p:nvPr/>
          </p:nvCxnSpPr>
          <p:spPr>
            <a:xfrm flipV="1">
              <a:off x="3081592" y="4024206"/>
              <a:ext cx="985769" cy="10518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1173BA4-B1DD-4159-85EE-C5563EF0A0FA}"/>
                </a:ext>
              </a:extLst>
            </p:cNvPr>
            <p:cNvCxnSpPr>
              <a:cxnSpLocks/>
              <a:stCxn id="14" idx="3"/>
            </p:cNvCxnSpPr>
            <p:nvPr/>
          </p:nvCxnSpPr>
          <p:spPr>
            <a:xfrm flipV="1">
              <a:off x="3310448" y="4006331"/>
              <a:ext cx="756913" cy="49204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09D6AE1-F6CE-41FA-95C5-C6D940DC85F4}"/>
                </a:ext>
              </a:extLst>
            </p:cNvPr>
            <p:cNvCxnSpPr>
              <a:cxnSpLocks/>
              <a:stCxn id="24" idx="3"/>
              <a:endCxn id="29" idx="1"/>
            </p:cNvCxnSpPr>
            <p:nvPr/>
          </p:nvCxnSpPr>
          <p:spPr>
            <a:xfrm flipV="1">
              <a:off x="4769583" y="3928035"/>
              <a:ext cx="706849" cy="107051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2051" name="Pentagon 2050">
              <a:extLst>
                <a:ext uri="{FF2B5EF4-FFF2-40B4-BE49-F238E27FC236}">
                  <a16:creationId xmlns:a16="http://schemas.microsoft.com/office/drawing/2014/main" id="{19F8B01B-9DD4-4399-BB6A-4FFFA7C7AA42}"/>
                </a:ext>
              </a:extLst>
            </p:cNvPr>
            <p:cNvSpPr/>
            <p:nvPr/>
          </p:nvSpPr>
          <p:spPr>
            <a:xfrm>
              <a:off x="8268995" y="2765207"/>
              <a:ext cx="814740" cy="743009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933" dirty="0"/>
                <a:t>Crowd source DC</a:t>
              </a:r>
            </a:p>
          </p:txBody>
        </p:sp>
        <p:sp>
          <p:nvSpPr>
            <p:cNvPr id="76" name="Pentagon 75">
              <a:extLst>
                <a:ext uri="{FF2B5EF4-FFF2-40B4-BE49-F238E27FC236}">
                  <a16:creationId xmlns:a16="http://schemas.microsoft.com/office/drawing/2014/main" id="{165F7518-5D35-4644-9E1D-F62763BE4646}"/>
                </a:ext>
              </a:extLst>
            </p:cNvPr>
            <p:cNvSpPr/>
            <p:nvPr/>
          </p:nvSpPr>
          <p:spPr>
            <a:xfrm>
              <a:off x="8193345" y="3734797"/>
              <a:ext cx="872933" cy="763581"/>
            </a:xfrm>
            <a:prstGeom prst="pen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67" dirty="0"/>
                <a:t>Crowd source DC</a:t>
              </a:r>
            </a:p>
            <a:p>
              <a:pPr algn="ctr"/>
              <a:endParaRPr lang="en-GB" sz="1351" dirty="0"/>
            </a:p>
          </p:txBody>
        </p:sp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B05BA354-1433-43B9-8040-3346B49EF859}"/>
                </a:ext>
              </a:extLst>
            </p:cNvPr>
            <p:cNvSpPr/>
            <p:nvPr/>
          </p:nvSpPr>
          <p:spPr>
            <a:xfrm>
              <a:off x="5703398" y="3112111"/>
              <a:ext cx="2211010" cy="1341258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351" dirty="0"/>
                <a:t>Core Network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5E721F0C-4CA4-4508-8134-50E0A395C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497036" y="3258176"/>
              <a:ext cx="488276" cy="19535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070519F-28FE-48A8-97E8-1078CC087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256986" y="3542052"/>
              <a:ext cx="488276" cy="195350"/>
            </a:xfrm>
            <a:prstGeom prst="rect">
              <a:avLst/>
            </a:prstGeom>
          </p:spPr>
        </p:pic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9E9890F-A145-4C7D-92BE-6B6325153BF8}"/>
                </a:ext>
              </a:extLst>
            </p:cNvPr>
            <p:cNvCxnSpPr>
              <a:cxnSpLocks/>
              <a:stCxn id="29" idx="0"/>
            </p:cNvCxnSpPr>
            <p:nvPr/>
          </p:nvCxnSpPr>
          <p:spPr>
            <a:xfrm flipV="1">
              <a:off x="5809371" y="3354775"/>
              <a:ext cx="618649" cy="440057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A55439-E9A4-443D-A4F4-D52B4A13171E}"/>
                </a:ext>
              </a:extLst>
            </p:cNvPr>
            <p:cNvCxnSpPr>
              <a:cxnSpLocks/>
              <a:stCxn id="30" idx="3"/>
              <a:endCxn id="31" idx="0"/>
            </p:cNvCxnSpPr>
            <p:nvPr/>
          </p:nvCxnSpPr>
          <p:spPr>
            <a:xfrm>
              <a:off x="6985312" y="3355852"/>
              <a:ext cx="515813" cy="186200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3433289-5B5B-46A5-BC9D-3C0863746E13}"/>
                </a:ext>
              </a:extLst>
            </p:cNvPr>
            <p:cNvCxnSpPr>
              <a:cxnSpLocks/>
              <a:stCxn id="29" idx="2"/>
              <a:endCxn id="26" idx="1"/>
            </p:cNvCxnSpPr>
            <p:nvPr/>
          </p:nvCxnSpPr>
          <p:spPr>
            <a:xfrm>
              <a:off x="5809371" y="4061239"/>
              <a:ext cx="924844" cy="47675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FBCB1EA-E8BE-439F-B654-C21238B8EDCE}"/>
                </a:ext>
              </a:extLst>
            </p:cNvPr>
            <p:cNvCxnSpPr>
              <a:cxnSpLocks/>
              <a:stCxn id="31" idx="2"/>
              <a:endCxn id="26" idx="3"/>
            </p:cNvCxnSpPr>
            <p:nvPr/>
          </p:nvCxnSpPr>
          <p:spPr>
            <a:xfrm flipH="1">
              <a:off x="7222490" y="3737402"/>
              <a:ext cx="278634" cy="371512"/>
            </a:xfrm>
            <a:prstGeom prst="line">
              <a:avLst/>
            </a:prstGeom>
            <a:ln w="28575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AE18B06-F6ED-4890-B5FC-6DEEC884F4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34215" y="4011238"/>
              <a:ext cx="488276" cy="195350"/>
            </a:xfrm>
            <a:prstGeom prst="rect">
              <a:avLst/>
            </a:prstGeom>
          </p:spPr>
        </p:pic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11F71D38-C753-4B62-82BE-D7A126762A1E}"/>
                </a:ext>
              </a:extLst>
            </p:cNvPr>
            <p:cNvSpPr/>
            <p:nvPr/>
          </p:nvSpPr>
          <p:spPr>
            <a:xfrm>
              <a:off x="1685315" y="3860339"/>
              <a:ext cx="6756349" cy="403646"/>
            </a:xfrm>
            <a:custGeom>
              <a:avLst/>
              <a:gdLst>
                <a:gd name="connsiteX0" fmla="*/ 0 w 8778240"/>
                <a:gd name="connsiteY0" fmla="*/ 1491942 h 1491942"/>
                <a:gd name="connsiteX1" fmla="*/ 14068 w 8778240"/>
                <a:gd name="connsiteY1" fmla="*/ 1309062 h 1491942"/>
                <a:gd name="connsiteX2" fmla="*/ 70339 w 8778240"/>
                <a:gd name="connsiteY2" fmla="*/ 1238724 h 1491942"/>
                <a:gd name="connsiteX3" fmla="*/ 196948 w 8778240"/>
                <a:gd name="connsiteY3" fmla="*/ 1140250 h 1491942"/>
                <a:gd name="connsiteX4" fmla="*/ 253219 w 8778240"/>
                <a:gd name="connsiteY4" fmla="*/ 1098047 h 1491942"/>
                <a:gd name="connsiteX5" fmla="*/ 323557 w 8778240"/>
                <a:gd name="connsiteY5" fmla="*/ 1069911 h 1491942"/>
                <a:gd name="connsiteX6" fmla="*/ 450166 w 8778240"/>
                <a:gd name="connsiteY6" fmla="*/ 999573 h 1491942"/>
                <a:gd name="connsiteX7" fmla="*/ 506437 w 8778240"/>
                <a:gd name="connsiteY7" fmla="*/ 985505 h 1491942"/>
                <a:gd name="connsiteX8" fmla="*/ 562708 w 8778240"/>
                <a:gd name="connsiteY8" fmla="*/ 957370 h 1491942"/>
                <a:gd name="connsiteX9" fmla="*/ 618979 w 8778240"/>
                <a:gd name="connsiteY9" fmla="*/ 943302 h 1491942"/>
                <a:gd name="connsiteX10" fmla="*/ 717452 w 8778240"/>
                <a:gd name="connsiteY10" fmla="*/ 915167 h 1491942"/>
                <a:gd name="connsiteX11" fmla="*/ 829994 w 8778240"/>
                <a:gd name="connsiteY11" fmla="*/ 901099 h 1491942"/>
                <a:gd name="connsiteX12" fmla="*/ 956603 w 8778240"/>
                <a:gd name="connsiteY12" fmla="*/ 872964 h 1491942"/>
                <a:gd name="connsiteX13" fmla="*/ 1322363 w 8778240"/>
                <a:gd name="connsiteY13" fmla="*/ 844828 h 1491942"/>
                <a:gd name="connsiteX14" fmla="*/ 2504049 w 8778240"/>
                <a:gd name="connsiteY14" fmla="*/ 830760 h 1491942"/>
                <a:gd name="connsiteX15" fmla="*/ 2560320 w 8778240"/>
                <a:gd name="connsiteY15" fmla="*/ 788557 h 1491942"/>
                <a:gd name="connsiteX16" fmla="*/ 2616591 w 8778240"/>
                <a:gd name="connsiteY16" fmla="*/ 774490 h 1491942"/>
                <a:gd name="connsiteX17" fmla="*/ 2658794 w 8778240"/>
                <a:gd name="connsiteY17" fmla="*/ 760422 h 1491942"/>
                <a:gd name="connsiteX18" fmla="*/ 2743200 w 8778240"/>
                <a:gd name="connsiteY18" fmla="*/ 718219 h 1491942"/>
                <a:gd name="connsiteX19" fmla="*/ 2813539 w 8778240"/>
                <a:gd name="connsiteY19" fmla="*/ 676016 h 1491942"/>
                <a:gd name="connsiteX20" fmla="*/ 2940148 w 8778240"/>
                <a:gd name="connsiteY20" fmla="*/ 647880 h 1491942"/>
                <a:gd name="connsiteX21" fmla="*/ 3052689 w 8778240"/>
                <a:gd name="connsiteY21" fmla="*/ 619745 h 1491942"/>
                <a:gd name="connsiteX22" fmla="*/ 3094892 w 8778240"/>
                <a:gd name="connsiteY22" fmla="*/ 605677 h 1491942"/>
                <a:gd name="connsiteX23" fmla="*/ 3193366 w 8778240"/>
                <a:gd name="connsiteY23" fmla="*/ 591610 h 1491942"/>
                <a:gd name="connsiteX24" fmla="*/ 3277772 w 8778240"/>
                <a:gd name="connsiteY24" fmla="*/ 563474 h 1491942"/>
                <a:gd name="connsiteX25" fmla="*/ 3319975 w 8778240"/>
                <a:gd name="connsiteY25" fmla="*/ 549407 h 1491942"/>
                <a:gd name="connsiteX26" fmla="*/ 3362179 w 8778240"/>
                <a:gd name="connsiteY26" fmla="*/ 507204 h 1491942"/>
                <a:gd name="connsiteX27" fmla="*/ 3418449 w 8778240"/>
                <a:gd name="connsiteY27" fmla="*/ 479068 h 1491942"/>
                <a:gd name="connsiteX28" fmla="*/ 3573194 w 8778240"/>
                <a:gd name="connsiteY28" fmla="*/ 422797 h 1491942"/>
                <a:gd name="connsiteX29" fmla="*/ 3685735 w 8778240"/>
                <a:gd name="connsiteY29" fmla="*/ 394662 h 1491942"/>
                <a:gd name="connsiteX30" fmla="*/ 3812345 w 8778240"/>
                <a:gd name="connsiteY30" fmla="*/ 338391 h 1491942"/>
                <a:gd name="connsiteX31" fmla="*/ 3924886 w 8778240"/>
                <a:gd name="connsiteY31" fmla="*/ 296188 h 1491942"/>
                <a:gd name="connsiteX32" fmla="*/ 4121834 w 8778240"/>
                <a:gd name="connsiteY32" fmla="*/ 282120 h 1491942"/>
                <a:gd name="connsiteX33" fmla="*/ 4192172 w 8778240"/>
                <a:gd name="connsiteY33" fmla="*/ 268053 h 1491942"/>
                <a:gd name="connsiteX34" fmla="*/ 4248443 w 8778240"/>
                <a:gd name="connsiteY34" fmla="*/ 253985 h 1491942"/>
                <a:gd name="connsiteX35" fmla="*/ 4346917 w 8778240"/>
                <a:gd name="connsiteY35" fmla="*/ 239917 h 1491942"/>
                <a:gd name="connsiteX36" fmla="*/ 4487594 w 8778240"/>
                <a:gd name="connsiteY36" fmla="*/ 211782 h 1491942"/>
                <a:gd name="connsiteX37" fmla="*/ 4529797 w 8778240"/>
                <a:gd name="connsiteY37" fmla="*/ 183647 h 1491942"/>
                <a:gd name="connsiteX38" fmla="*/ 4586068 w 8778240"/>
                <a:gd name="connsiteY38" fmla="*/ 169579 h 1491942"/>
                <a:gd name="connsiteX39" fmla="*/ 4712677 w 8778240"/>
                <a:gd name="connsiteY39" fmla="*/ 127376 h 1491942"/>
                <a:gd name="connsiteX40" fmla="*/ 4768948 w 8778240"/>
                <a:gd name="connsiteY40" fmla="*/ 113308 h 1491942"/>
                <a:gd name="connsiteX41" fmla="*/ 4825219 w 8778240"/>
                <a:gd name="connsiteY41" fmla="*/ 85173 h 1491942"/>
                <a:gd name="connsiteX42" fmla="*/ 4937760 w 8778240"/>
                <a:gd name="connsiteY42" fmla="*/ 57037 h 1491942"/>
                <a:gd name="connsiteX43" fmla="*/ 5514535 w 8778240"/>
                <a:gd name="connsiteY43" fmla="*/ 42970 h 1491942"/>
                <a:gd name="connsiteX44" fmla="*/ 5613009 w 8778240"/>
                <a:gd name="connsiteY44" fmla="*/ 57037 h 1491942"/>
                <a:gd name="connsiteX45" fmla="*/ 5739619 w 8778240"/>
                <a:gd name="connsiteY45" fmla="*/ 71105 h 1491942"/>
                <a:gd name="connsiteX46" fmla="*/ 5795889 w 8778240"/>
                <a:gd name="connsiteY46" fmla="*/ 85173 h 1491942"/>
                <a:gd name="connsiteX47" fmla="*/ 5838092 w 8778240"/>
                <a:gd name="connsiteY47" fmla="*/ 99240 h 1491942"/>
                <a:gd name="connsiteX48" fmla="*/ 5922499 w 8778240"/>
                <a:gd name="connsiteY48" fmla="*/ 113308 h 1491942"/>
                <a:gd name="connsiteX49" fmla="*/ 6006905 w 8778240"/>
                <a:gd name="connsiteY49" fmla="*/ 169579 h 1491942"/>
                <a:gd name="connsiteX50" fmla="*/ 6105379 w 8778240"/>
                <a:gd name="connsiteY50" fmla="*/ 211782 h 1491942"/>
                <a:gd name="connsiteX51" fmla="*/ 6147582 w 8778240"/>
                <a:gd name="connsiteY51" fmla="*/ 253985 h 1491942"/>
                <a:gd name="connsiteX52" fmla="*/ 6330462 w 8778240"/>
                <a:gd name="connsiteY52" fmla="*/ 324324 h 1491942"/>
                <a:gd name="connsiteX53" fmla="*/ 6443003 w 8778240"/>
                <a:gd name="connsiteY53" fmla="*/ 394662 h 1491942"/>
                <a:gd name="connsiteX54" fmla="*/ 6485206 w 8778240"/>
                <a:gd name="connsiteY54" fmla="*/ 422797 h 1491942"/>
                <a:gd name="connsiteX55" fmla="*/ 6527409 w 8778240"/>
                <a:gd name="connsiteY55" fmla="*/ 436865 h 1491942"/>
                <a:gd name="connsiteX56" fmla="*/ 6625883 w 8778240"/>
                <a:gd name="connsiteY56" fmla="*/ 479068 h 1491942"/>
                <a:gd name="connsiteX57" fmla="*/ 7005711 w 8778240"/>
                <a:gd name="connsiteY57" fmla="*/ 493136 h 1491942"/>
                <a:gd name="connsiteX58" fmla="*/ 7216726 w 8778240"/>
                <a:gd name="connsiteY58" fmla="*/ 465000 h 1491942"/>
                <a:gd name="connsiteX59" fmla="*/ 7301132 w 8778240"/>
                <a:gd name="connsiteY59" fmla="*/ 408730 h 1491942"/>
                <a:gd name="connsiteX60" fmla="*/ 7329268 w 8778240"/>
                <a:gd name="connsiteY60" fmla="*/ 380594 h 1491942"/>
                <a:gd name="connsiteX61" fmla="*/ 7371471 w 8778240"/>
                <a:gd name="connsiteY61" fmla="*/ 366527 h 1491942"/>
                <a:gd name="connsiteX62" fmla="*/ 7962314 w 8778240"/>
                <a:gd name="connsiteY62" fmla="*/ 352459 h 1491942"/>
                <a:gd name="connsiteX63" fmla="*/ 8215532 w 8778240"/>
                <a:gd name="connsiteY63" fmla="*/ 380594 h 1491942"/>
                <a:gd name="connsiteX64" fmla="*/ 8342142 w 8778240"/>
                <a:gd name="connsiteY64" fmla="*/ 394662 h 1491942"/>
                <a:gd name="connsiteX65" fmla="*/ 8412480 w 8778240"/>
                <a:gd name="connsiteY65" fmla="*/ 408730 h 1491942"/>
                <a:gd name="connsiteX66" fmla="*/ 8525022 w 8778240"/>
                <a:gd name="connsiteY66" fmla="*/ 436865 h 1491942"/>
                <a:gd name="connsiteX67" fmla="*/ 8623495 w 8778240"/>
                <a:gd name="connsiteY67" fmla="*/ 450933 h 1491942"/>
                <a:gd name="connsiteX68" fmla="*/ 8707902 w 8778240"/>
                <a:gd name="connsiteY68" fmla="*/ 479068 h 1491942"/>
                <a:gd name="connsiteX69" fmla="*/ 8764172 w 8778240"/>
                <a:gd name="connsiteY69" fmla="*/ 493136 h 1491942"/>
                <a:gd name="connsiteX70" fmla="*/ 8778240 w 8778240"/>
                <a:gd name="connsiteY70" fmla="*/ 507204 h 149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778240" h="1491942">
                  <a:moveTo>
                    <a:pt x="0" y="1491942"/>
                  </a:moveTo>
                  <a:cubicBezTo>
                    <a:pt x="4689" y="1430982"/>
                    <a:pt x="-2296" y="1367972"/>
                    <a:pt x="14068" y="1309062"/>
                  </a:cubicBezTo>
                  <a:cubicBezTo>
                    <a:pt x="22104" y="1280132"/>
                    <a:pt x="49108" y="1259955"/>
                    <a:pt x="70339" y="1238724"/>
                  </a:cubicBezTo>
                  <a:cubicBezTo>
                    <a:pt x="137163" y="1171900"/>
                    <a:pt x="138384" y="1182081"/>
                    <a:pt x="196948" y="1140250"/>
                  </a:cubicBezTo>
                  <a:cubicBezTo>
                    <a:pt x="216027" y="1126622"/>
                    <a:pt x="232723" y="1109434"/>
                    <a:pt x="253219" y="1098047"/>
                  </a:cubicBezTo>
                  <a:cubicBezTo>
                    <a:pt x="275293" y="1085783"/>
                    <a:pt x="300971" y="1081204"/>
                    <a:pt x="323557" y="1069911"/>
                  </a:cubicBezTo>
                  <a:cubicBezTo>
                    <a:pt x="452390" y="1005494"/>
                    <a:pt x="238157" y="1084377"/>
                    <a:pt x="450166" y="999573"/>
                  </a:cubicBezTo>
                  <a:cubicBezTo>
                    <a:pt x="468117" y="992392"/>
                    <a:pt x="488334" y="992294"/>
                    <a:pt x="506437" y="985505"/>
                  </a:cubicBezTo>
                  <a:cubicBezTo>
                    <a:pt x="526073" y="978142"/>
                    <a:pt x="543072" y="964733"/>
                    <a:pt x="562708" y="957370"/>
                  </a:cubicBezTo>
                  <a:cubicBezTo>
                    <a:pt x="580811" y="950581"/>
                    <a:pt x="600389" y="948614"/>
                    <a:pt x="618979" y="943302"/>
                  </a:cubicBezTo>
                  <a:cubicBezTo>
                    <a:pt x="665813" y="929921"/>
                    <a:pt x="664673" y="923963"/>
                    <a:pt x="717452" y="915167"/>
                  </a:cubicBezTo>
                  <a:cubicBezTo>
                    <a:pt x="754744" y="908952"/>
                    <a:pt x="792702" y="907314"/>
                    <a:pt x="829994" y="901099"/>
                  </a:cubicBezTo>
                  <a:cubicBezTo>
                    <a:pt x="897578" y="889835"/>
                    <a:pt x="882003" y="880183"/>
                    <a:pt x="956603" y="872964"/>
                  </a:cubicBezTo>
                  <a:cubicBezTo>
                    <a:pt x="1078315" y="861185"/>
                    <a:pt x="1200128" y="848162"/>
                    <a:pt x="1322363" y="844828"/>
                  </a:cubicBezTo>
                  <a:cubicBezTo>
                    <a:pt x="1716140" y="834088"/>
                    <a:pt x="2110154" y="835449"/>
                    <a:pt x="2504049" y="830760"/>
                  </a:cubicBezTo>
                  <a:cubicBezTo>
                    <a:pt x="2522806" y="816692"/>
                    <a:pt x="2539349" y="799042"/>
                    <a:pt x="2560320" y="788557"/>
                  </a:cubicBezTo>
                  <a:cubicBezTo>
                    <a:pt x="2577613" y="779911"/>
                    <a:pt x="2598001" y="779801"/>
                    <a:pt x="2616591" y="774490"/>
                  </a:cubicBezTo>
                  <a:cubicBezTo>
                    <a:pt x="2630849" y="770416"/>
                    <a:pt x="2645243" y="766445"/>
                    <a:pt x="2658794" y="760422"/>
                  </a:cubicBezTo>
                  <a:cubicBezTo>
                    <a:pt x="2687539" y="747646"/>
                    <a:pt x="2715585" y="733282"/>
                    <a:pt x="2743200" y="718219"/>
                  </a:cubicBezTo>
                  <a:cubicBezTo>
                    <a:pt x="2767204" y="705126"/>
                    <a:pt x="2788553" y="687121"/>
                    <a:pt x="2813539" y="676016"/>
                  </a:cubicBezTo>
                  <a:cubicBezTo>
                    <a:pt x="2831091" y="668215"/>
                    <a:pt x="2927422" y="650817"/>
                    <a:pt x="2940148" y="647880"/>
                  </a:cubicBezTo>
                  <a:cubicBezTo>
                    <a:pt x="2977826" y="639185"/>
                    <a:pt x="3016005" y="631973"/>
                    <a:pt x="3052689" y="619745"/>
                  </a:cubicBezTo>
                  <a:cubicBezTo>
                    <a:pt x="3066757" y="615056"/>
                    <a:pt x="3080351" y="608585"/>
                    <a:pt x="3094892" y="605677"/>
                  </a:cubicBezTo>
                  <a:cubicBezTo>
                    <a:pt x="3127406" y="599174"/>
                    <a:pt x="3160541" y="596299"/>
                    <a:pt x="3193366" y="591610"/>
                  </a:cubicBezTo>
                  <a:lnTo>
                    <a:pt x="3277772" y="563474"/>
                  </a:lnTo>
                  <a:lnTo>
                    <a:pt x="3319975" y="549407"/>
                  </a:lnTo>
                  <a:cubicBezTo>
                    <a:pt x="3334043" y="535339"/>
                    <a:pt x="3345990" y="518768"/>
                    <a:pt x="3362179" y="507204"/>
                  </a:cubicBezTo>
                  <a:cubicBezTo>
                    <a:pt x="3379244" y="495015"/>
                    <a:pt x="3399286" y="487585"/>
                    <a:pt x="3418449" y="479068"/>
                  </a:cubicBezTo>
                  <a:cubicBezTo>
                    <a:pt x="3454401" y="463089"/>
                    <a:pt x="3537557" y="431706"/>
                    <a:pt x="3573194" y="422797"/>
                  </a:cubicBezTo>
                  <a:lnTo>
                    <a:pt x="3685735" y="394662"/>
                  </a:lnTo>
                  <a:cubicBezTo>
                    <a:pt x="3757020" y="347140"/>
                    <a:pt x="3704173" y="377024"/>
                    <a:pt x="3812345" y="338391"/>
                  </a:cubicBezTo>
                  <a:cubicBezTo>
                    <a:pt x="3850075" y="324916"/>
                    <a:pt x="3885468" y="303355"/>
                    <a:pt x="3924886" y="296188"/>
                  </a:cubicBezTo>
                  <a:cubicBezTo>
                    <a:pt x="3989641" y="284414"/>
                    <a:pt x="4056185" y="286809"/>
                    <a:pt x="4121834" y="282120"/>
                  </a:cubicBezTo>
                  <a:cubicBezTo>
                    <a:pt x="4145280" y="277431"/>
                    <a:pt x="4168831" y="273240"/>
                    <a:pt x="4192172" y="268053"/>
                  </a:cubicBezTo>
                  <a:cubicBezTo>
                    <a:pt x="4211046" y="263859"/>
                    <a:pt x="4229421" y="257444"/>
                    <a:pt x="4248443" y="253985"/>
                  </a:cubicBezTo>
                  <a:cubicBezTo>
                    <a:pt x="4281066" y="248053"/>
                    <a:pt x="4314264" y="245679"/>
                    <a:pt x="4346917" y="239917"/>
                  </a:cubicBezTo>
                  <a:cubicBezTo>
                    <a:pt x="4394010" y="231606"/>
                    <a:pt x="4487594" y="211782"/>
                    <a:pt x="4487594" y="211782"/>
                  </a:cubicBezTo>
                  <a:cubicBezTo>
                    <a:pt x="4501662" y="202404"/>
                    <a:pt x="4514257" y="190307"/>
                    <a:pt x="4529797" y="183647"/>
                  </a:cubicBezTo>
                  <a:cubicBezTo>
                    <a:pt x="4547568" y="176031"/>
                    <a:pt x="4567589" y="175265"/>
                    <a:pt x="4586068" y="169579"/>
                  </a:cubicBezTo>
                  <a:cubicBezTo>
                    <a:pt x="4628587" y="156496"/>
                    <a:pt x="4669519" y="138166"/>
                    <a:pt x="4712677" y="127376"/>
                  </a:cubicBezTo>
                  <a:cubicBezTo>
                    <a:pt x="4731434" y="122687"/>
                    <a:pt x="4750845" y="120097"/>
                    <a:pt x="4768948" y="113308"/>
                  </a:cubicBezTo>
                  <a:cubicBezTo>
                    <a:pt x="4788584" y="105945"/>
                    <a:pt x="4805944" y="93434"/>
                    <a:pt x="4825219" y="85173"/>
                  </a:cubicBezTo>
                  <a:cubicBezTo>
                    <a:pt x="4863071" y="68951"/>
                    <a:pt x="4896472" y="65295"/>
                    <a:pt x="4937760" y="57037"/>
                  </a:cubicBezTo>
                  <a:cubicBezTo>
                    <a:pt x="5147062" y="-47612"/>
                    <a:pt x="4991360" y="19190"/>
                    <a:pt x="5514535" y="42970"/>
                  </a:cubicBezTo>
                  <a:cubicBezTo>
                    <a:pt x="5547659" y="44476"/>
                    <a:pt x="5580107" y="52924"/>
                    <a:pt x="5613009" y="57037"/>
                  </a:cubicBezTo>
                  <a:cubicBezTo>
                    <a:pt x="5655144" y="62304"/>
                    <a:pt x="5697416" y="66416"/>
                    <a:pt x="5739619" y="71105"/>
                  </a:cubicBezTo>
                  <a:cubicBezTo>
                    <a:pt x="5758376" y="75794"/>
                    <a:pt x="5777299" y="79862"/>
                    <a:pt x="5795889" y="85173"/>
                  </a:cubicBezTo>
                  <a:cubicBezTo>
                    <a:pt x="5810147" y="89247"/>
                    <a:pt x="5823617" y="96023"/>
                    <a:pt x="5838092" y="99240"/>
                  </a:cubicBezTo>
                  <a:cubicBezTo>
                    <a:pt x="5865937" y="105428"/>
                    <a:pt x="5894363" y="108619"/>
                    <a:pt x="5922499" y="113308"/>
                  </a:cubicBezTo>
                  <a:cubicBezTo>
                    <a:pt x="5950634" y="132065"/>
                    <a:pt x="5974826" y="158886"/>
                    <a:pt x="6006905" y="169579"/>
                  </a:cubicBezTo>
                  <a:cubicBezTo>
                    <a:pt x="6069003" y="190279"/>
                    <a:pt x="6035845" y="177016"/>
                    <a:pt x="6105379" y="211782"/>
                  </a:cubicBezTo>
                  <a:cubicBezTo>
                    <a:pt x="6119447" y="225850"/>
                    <a:pt x="6130798" y="243304"/>
                    <a:pt x="6147582" y="253985"/>
                  </a:cubicBezTo>
                  <a:cubicBezTo>
                    <a:pt x="6239657" y="312579"/>
                    <a:pt x="6242855" y="306802"/>
                    <a:pt x="6330462" y="324324"/>
                  </a:cubicBezTo>
                  <a:cubicBezTo>
                    <a:pt x="6438049" y="405015"/>
                    <a:pt x="6334868" y="332871"/>
                    <a:pt x="6443003" y="394662"/>
                  </a:cubicBezTo>
                  <a:cubicBezTo>
                    <a:pt x="6457683" y="403050"/>
                    <a:pt x="6470084" y="415236"/>
                    <a:pt x="6485206" y="422797"/>
                  </a:cubicBezTo>
                  <a:cubicBezTo>
                    <a:pt x="6498469" y="429429"/>
                    <a:pt x="6514146" y="430233"/>
                    <a:pt x="6527409" y="436865"/>
                  </a:cubicBezTo>
                  <a:cubicBezTo>
                    <a:pt x="6580938" y="463630"/>
                    <a:pt x="6558654" y="474731"/>
                    <a:pt x="6625883" y="479068"/>
                  </a:cubicBezTo>
                  <a:cubicBezTo>
                    <a:pt x="6752316" y="487225"/>
                    <a:pt x="6879102" y="488447"/>
                    <a:pt x="7005711" y="493136"/>
                  </a:cubicBezTo>
                  <a:cubicBezTo>
                    <a:pt x="7017691" y="492138"/>
                    <a:pt x="7166022" y="493169"/>
                    <a:pt x="7216726" y="465000"/>
                  </a:cubicBezTo>
                  <a:cubicBezTo>
                    <a:pt x="7246285" y="448578"/>
                    <a:pt x="7272997" y="427487"/>
                    <a:pt x="7301132" y="408730"/>
                  </a:cubicBezTo>
                  <a:cubicBezTo>
                    <a:pt x="7312168" y="401373"/>
                    <a:pt x="7317895" y="387418"/>
                    <a:pt x="7329268" y="380594"/>
                  </a:cubicBezTo>
                  <a:cubicBezTo>
                    <a:pt x="7341983" y="372965"/>
                    <a:pt x="7357403" y="371216"/>
                    <a:pt x="7371471" y="366527"/>
                  </a:cubicBezTo>
                  <a:cubicBezTo>
                    <a:pt x="7531689" y="206303"/>
                    <a:pt x="7394654" y="329752"/>
                    <a:pt x="7962314" y="352459"/>
                  </a:cubicBezTo>
                  <a:cubicBezTo>
                    <a:pt x="8021624" y="354831"/>
                    <a:pt x="8151681" y="373082"/>
                    <a:pt x="8215532" y="380594"/>
                  </a:cubicBezTo>
                  <a:cubicBezTo>
                    <a:pt x="8257704" y="385555"/>
                    <a:pt x="8300106" y="388657"/>
                    <a:pt x="8342142" y="394662"/>
                  </a:cubicBezTo>
                  <a:cubicBezTo>
                    <a:pt x="8365812" y="398044"/>
                    <a:pt x="8389182" y="403354"/>
                    <a:pt x="8412480" y="408730"/>
                  </a:cubicBezTo>
                  <a:cubicBezTo>
                    <a:pt x="8450158" y="417425"/>
                    <a:pt x="8486742" y="431396"/>
                    <a:pt x="8525022" y="436865"/>
                  </a:cubicBezTo>
                  <a:lnTo>
                    <a:pt x="8623495" y="450933"/>
                  </a:lnTo>
                  <a:cubicBezTo>
                    <a:pt x="8651631" y="460311"/>
                    <a:pt x="8679130" y="471875"/>
                    <a:pt x="8707902" y="479068"/>
                  </a:cubicBezTo>
                  <a:cubicBezTo>
                    <a:pt x="8726659" y="483757"/>
                    <a:pt x="8746221" y="485955"/>
                    <a:pt x="8764172" y="493136"/>
                  </a:cubicBezTo>
                  <a:cubicBezTo>
                    <a:pt x="8770329" y="495599"/>
                    <a:pt x="8773551" y="502515"/>
                    <a:pt x="8778240" y="507204"/>
                  </a:cubicBez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1"/>
            </a:p>
          </p:txBody>
        </p:sp>
        <p:sp>
          <p:nvSpPr>
            <p:cNvPr id="2053" name="Freeform: Shape 2052">
              <a:extLst>
                <a:ext uri="{FF2B5EF4-FFF2-40B4-BE49-F238E27FC236}">
                  <a16:creationId xmlns:a16="http://schemas.microsoft.com/office/drawing/2014/main" id="{5B134906-F274-41AC-9E5C-84A9DFF8FD84}"/>
                </a:ext>
              </a:extLst>
            </p:cNvPr>
            <p:cNvSpPr/>
            <p:nvPr/>
          </p:nvSpPr>
          <p:spPr>
            <a:xfrm>
              <a:off x="1767965" y="3862401"/>
              <a:ext cx="6676879" cy="1008368"/>
            </a:xfrm>
            <a:custGeom>
              <a:avLst/>
              <a:gdLst>
                <a:gd name="connsiteX0" fmla="*/ 0 w 8778240"/>
                <a:gd name="connsiteY0" fmla="*/ 1491942 h 1491942"/>
                <a:gd name="connsiteX1" fmla="*/ 14068 w 8778240"/>
                <a:gd name="connsiteY1" fmla="*/ 1309062 h 1491942"/>
                <a:gd name="connsiteX2" fmla="*/ 70339 w 8778240"/>
                <a:gd name="connsiteY2" fmla="*/ 1238724 h 1491942"/>
                <a:gd name="connsiteX3" fmla="*/ 196948 w 8778240"/>
                <a:gd name="connsiteY3" fmla="*/ 1140250 h 1491942"/>
                <a:gd name="connsiteX4" fmla="*/ 253219 w 8778240"/>
                <a:gd name="connsiteY4" fmla="*/ 1098047 h 1491942"/>
                <a:gd name="connsiteX5" fmla="*/ 323557 w 8778240"/>
                <a:gd name="connsiteY5" fmla="*/ 1069911 h 1491942"/>
                <a:gd name="connsiteX6" fmla="*/ 450166 w 8778240"/>
                <a:gd name="connsiteY6" fmla="*/ 999573 h 1491942"/>
                <a:gd name="connsiteX7" fmla="*/ 506437 w 8778240"/>
                <a:gd name="connsiteY7" fmla="*/ 985505 h 1491942"/>
                <a:gd name="connsiteX8" fmla="*/ 562708 w 8778240"/>
                <a:gd name="connsiteY8" fmla="*/ 957370 h 1491942"/>
                <a:gd name="connsiteX9" fmla="*/ 618979 w 8778240"/>
                <a:gd name="connsiteY9" fmla="*/ 943302 h 1491942"/>
                <a:gd name="connsiteX10" fmla="*/ 717452 w 8778240"/>
                <a:gd name="connsiteY10" fmla="*/ 915167 h 1491942"/>
                <a:gd name="connsiteX11" fmla="*/ 829994 w 8778240"/>
                <a:gd name="connsiteY11" fmla="*/ 901099 h 1491942"/>
                <a:gd name="connsiteX12" fmla="*/ 956603 w 8778240"/>
                <a:gd name="connsiteY12" fmla="*/ 872964 h 1491942"/>
                <a:gd name="connsiteX13" fmla="*/ 1322363 w 8778240"/>
                <a:gd name="connsiteY13" fmla="*/ 844828 h 1491942"/>
                <a:gd name="connsiteX14" fmla="*/ 2504049 w 8778240"/>
                <a:gd name="connsiteY14" fmla="*/ 830760 h 1491942"/>
                <a:gd name="connsiteX15" fmla="*/ 2560320 w 8778240"/>
                <a:gd name="connsiteY15" fmla="*/ 788557 h 1491942"/>
                <a:gd name="connsiteX16" fmla="*/ 2616591 w 8778240"/>
                <a:gd name="connsiteY16" fmla="*/ 774490 h 1491942"/>
                <a:gd name="connsiteX17" fmla="*/ 2658794 w 8778240"/>
                <a:gd name="connsiteY17" fmla="*/ 760422 h 1491942"/>
                <a:gd name="connsiteX18" fmla="*/ 2743200 w 8778240"/>
                <a:gd name="connsiteY18" fmla="*/ 718219 h 1491942"/>
                <a:gd name="connsiteX19" fmla="*/ 2813539 w 8778240"/>
                <a:gd name="connsiteY19" fmla="*/ 676016 h 1491942"/>
                <a:gd name="connsiteX20" fmla="*/ 2940148 w 8778240"/>
                <a:gd name="connsiteY20" fmla="*/ 647880 h 1491942"/>
                <a:gd name="connsiteX21" fmla="*/ 3052689 w 8778240"/>
                <a:gd name="connsiteY21" fmla="*/ 619745 h 1491942"/>
                <a:gd name="connsiteX22" fmla="*/ 3094892 w 8778240"/>
                <a:gd name="connsiteY22" fmla="*/ 605677 h 1491942"/>
                <a:gd name="connsiteX23" fmla="*/ 3193366 w 8778240"/>
                <a:gd name="connsiteY23" fmla="*/ 591610 h 1491942"/>
                <a:gd name="connsiteX24" fmla="*/ 3277772 w 8778240"/>
                <a:gd name="connsiteY24" fmla="*/ 563474 h 1491942"/>
                <a:gd name="connsiteX25" fmla="*/ 3319975 w 8778240"/>
                <a:gd name="connsiteY25" fmla="*/ 549407 h 1491942"/>
                <a:gd name="connsiteX26" fmla="*/ 3362179 w 8778240"/>
                <a:gd name="connsiteY26" fmla="*/ 507204 h 1491942"/>
                <a:gd name="connsiteX27" fmla="*/ 3418449 w 8778240"/>
                <a:gd name="connsiteY27" fmla="*/ 479068 h 1491942"/>
                <a:gd name="connsiteX28" fmla="*/ 3573194 w 8778240"/>
                <a:gd name="connsiteY28" fmla="*/ 422797 h 1491942"/>
                <a:gd name="connsiteX29" fmla="*/ 3685735 w 8778240"/>
                <a:gd name="connsiteY29" fmla="*/ 394662 h 1491942"/>
                <a:gd name="connsiteX30" fmla="*/ 3812345 w 8778240"/>
                <a:gd name="connsiteY30" fmla="*/ 338391 h 1491942"/>
                <a:gd name="connsiteX31" fmla="*/ 3924886 w 8778240"/>
                <a:gd name="connsiteY31" fmla="*/ 296188 h 1491942"/>
                <a:gd name="connsiteX32" fmla="*/ 4121834 w 8778240"/>
                <a:gd name="connsiteY32" fmla="*/ 282120 h 1491942"/>
                <a:gd name="connsiteX33" fmla="*/ 4192172 w 8778240"/>
                <a:gd name="connsiteY33" fmla="*/ 268053 h 1491942"/>
                <a:gd name="connsiteX34" fmla="*/ 4248443 w 8778240"/>
                <a:gd name="connsiteY34" fmla="*/ 253985 h 1491942"/>
                <a:gd name="connsiteX35" fmla="*/ 4346917 w 8778240"/>
                <a:gd name="connsiteY35" fmla="*/ 239917 h 1491942"/>
                <a:gd name="connsiteX36" fmla="*/ 4487594 w 8778240"/>
                <a:gd name="connsiteY36" fmla="*/ 211782 h 1491942"/>
                <a:gd name="connsiteX37" fmla="*/ 4529797 w 8778240"/>
                <a:gd name="connsiteY37" fmla="*/ 183647 h 1491942"/>
                <a:gd name="connsiteX38" fmla="*/ 4586068 w 8778240"/>
                <a:gd name="connsiteY38" fmla="*/ 169579 h 1491942"/>
                <a:gd name="connsiteX39" fmla="*/ 4712677 w 8778240"/>
                <a:gd name="connsiteY39" fmla="*/ 127376 h 1491942"/>
                <a:gd name="connsiteX40" fmla="*/ 4768948 w 8778240"/>
                <a:gd name="connsiteY40" fmla="*/ 113308 h 1491942"/>
                <a:gd name="connsiteX41" fmla="*/ 4825219 w 8778240"/>
                <a:gd name="connsiteY41" fmla="*/ 85173 h 1491942"/>
                <a:gd name="connsiteX42" fmla="*/ 4937760 w 8778240"/>
                <a:gd name="connsiteY42" fmla="*/ 57037 h 1491942"/>
                <a:gd name="connsiteX43" fmla="*/ 5514535 w 8778240"/>
                <a:gd name="connsiteY43" fmla="*/ 42970 h 1491942"/>
                <a:gd name="connsiteX44" fmla="*/ 5613009 w 8778240"/>
                <a:gd name="connsiteY44" fmla="*/ 57037 h 1491942"/>
                <a:gd name="connsiteX45" fmla="*/ 5739619 w 8778240"/>
                <a:gd name="connsiteY45" fmla="*/ 71105 h 1491942"/>
                <a:gd name="connsiteX46" fmla="*/ 5795889 w 8778240"/>
                <a:gd name="connsiteY46" fmla="*/ 85173 h 1491942"/>
                <a:gd name="connsiteX47" fmla="*/ 5838092 w 8778240"/>
                <a:gd name="connsiteY47" fmla="*/ 99240 h 1491942"/>
                <a:gd name="connsiteX48" fmla="*/ 5922499 w 8778240"/>
                <a:gd name="connsiteY48" fmla="*/ 113308 h 1491942"/>
                <a:gd name="connsiteX49" fmla="*/ 6006905 w 8778240"/>
                <a:gd name="connsiteY49" fmla="*/ 169579 h 1491942"/>
                <a:gd name="connsiteX50" fmla="*/ 6105379 w 8778240"/>
                <a:gd name="connsiteY50" fmla="*/ 211782 h 1491942"/>
                <a:gd name="connsiteX51" fmla="*/ 6147582 w 8778240"/>
                <a:gd name="connsiteY51" fmla="*/ 253985 h 1491942"/>
                <a:gd name="connsiteX52" fmla="*/ 6330462 w 8778240"/>
                <a:gd name="connsiteY52" fmla="*/ 324324 h 1491942"/>
                <a:gd name="connsiteX53" fmla="*/ 6443003 w 8778240"/>
                <a:gd name="connsiteY53" fmla="*/ 394662 h 1491942"/>
                <a:gd name="connsiteX54" fmla="*/ 6485206 w 8778240"/>
                <a:gd name="connsiteY54" fmla="*/ 422797 h 1491942"/>
                <a:gd name="connsiteX55" fmla="*/ 6527409 w 8778240"/>
                <a:gd name="connsiteY55" fmla="*/ 436865 h 1491942"/>
                <a:gd name="connsiteX56" fmla="*/ 6625883 w 8778240"/>
                <a:gd name="connsiteY56" fmla="*/ 479068 h 1491942"/>
                <a:gd name="connsiteX57" fmla="*/ 7005711 w 8778240"/>
                <a:gd name="connsiteY57" fmla="*/ 493136 h 1491942"/>
                <a:gd name="connsiteX58" fmla="*/ 7216726 w 8778240"/>
                <a:gd name="connsiteY58" fmla="*/ 465000 h 1491942"/>
                <a:gd name="connsiteX59" fmla="*/ 7301132 w 8778240"/>
                <a:gd name="connsiteY59" fmla="*/ 408730 h 1491942"/>
                <a:gd name="connsiteX60" fmla="*/ 7329268 w 8778240"/>
                <a:gd name="connsiteY60" fmla="*/ 380594 h 1491942"/>
                <a:gd name="connsiteX61" fmla="*/ 7371471 w 8778240"/>
                <a:gd name="connsiteY61" fmla="*/ 366527 h 1491942"/>
                <a:gd name="connsiteX62" fmla="*/ 7962314 w 8778240"/>
                <a:gd name="connsiteY62" fmla="*/ 352459 h 1491942"/>
                <a:gd name="connsiteX63" fmla="*/ 8215532 w 8778240"/>
                <a:gd name="connsiteY63" fmla="*/ 380594 h 1491942"/>
                <a:gd name="connsiteX64" fmla="*/ 8342142 w 8778240"/>
                <a:gd name="connsiteY64" fmla="*/ 394662 h 1491942"/>
                <a:gd name="connsiteX65" fmla="*/ 8412480 w 8778240"/>
                <a:gd name="connsiteY65" fmla="*/ 408730 h 1491942"/>
                <a:gd name="connsiteX66" fmla="*/ 8525022 w 8778240"/>
                <a:gd name="connsiteY66" fmla="*/ 436865 h 1491942"/>
                <a:gd name="connsiteX67" fmla="*/ 8623495 w 8778240"/>
                <a:gd name="connsiteY67" fmla="*/ 450933 h 1491942"/>
                <a:gd name="connsiteX68" fmla="*/ 8707902 w 8778240"/>
                <a:gd name="connsiteY68" fmla="*/ 479068 h 1491942"/>
                <a:gd name="connsiteX69" fmla="*/ 8764172 w 8778240"/>
                <a:gd name="connsiteY69" fmla="*/ 493136 h 1491942"/>
                <a:gd name="connsiteX70" fmla="*/ 8778240 w 8778240"/>
                <a:gd name="connsiteY70" fmla="*/ 507204 h 149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778240" h="1491942">
                  <a:moveTo>
                    <a:pt x="0" y="1491942"/>
                  </a:moveTo>
                  <a:cubicBezTo>
                    <a:pt x="4689" y="1430982"/>
                    <a:pt x="-2296" y="1367972"/>
                    <a:pt x="14068" y="1309062"/>
                  </a:cubicBezTo>
                  <a:cubicBezTo>
                    <a:pt x="22104" y="1280132"/>
                    <a:pt x="49108" y="1259955"/>
                    <a:pt x="70339" y="1238724"/>
                  </a:cubicBezTo>
                  <a:cubicBezTo>
                    <a:pt x="137163" y="1171900"/>
                    <a:pt x="138384" y="1182081"/>
                    <a:pt x="196948" y="1140250"/>
                  </a:cubicBezTo>
                  <a:cubicBezTo>
                    <a:pt x="216027" y="1126622"/>
                    <a:pt x="232723" y="1109434"/>
                    <a:pt x="253219" y="1098047"/>
                  </a:cubicBezTo>
                  <a:cubicBezTo>
                    <a:pt x="275293" y="1085783"/>
                    <a:pt x="300971" y="1081204"/>
                    <a:pt x="323557" y="1069911"/>
                  </a:cubicBezTo>
                  <a:cubicBezTo>
                    <a:pt x="452390" y="1005494"/>
                    <a:pt x="238157" y="1084377"/>
                    <a:pt x="450166" y="999573"/>
                  </a:cubicBezTo>
                  <a:cubicBezTo>
                    <a:pt x="468117" y="992392"/>
                    <a:pt x="488334" y="992294"/>
                    <a:pt x="506437" y="985505"/>
                  </a:cubicBezTo>
                  <a:cubicBezTo>
                    <a:pt x="526073" y="978142"/>
                    <a:pt x="543072" y="964733"/>
                    <a:pt x="562708" y="957370"/>
                  </a:cubicBezTo>
                  <a:cubicBezTo>
                    <a:pt x="580811" y="950581"/>
                    <a:pt x="600389" y="948614"/>
                    <a:pt x="618979" y="943302"/>
                  </a:cubicBezTo>
                  <a:cubicBezTo>
                    <a:pt x="665813" y="929921"/>
                    <a:pt x="664673" y="923963"/>
                    <a:pt x="717452" y="915167"/>
                  </a:cubicBezTo>
                  <a:cubicBezTo>
                    <a:pt x="754744" y="908952"/>
                    <a:pt x="792702" y="907314"/>
                    <a:pt x="829994" y="901099"/>
                  </a:cubicBezTo>
                  <a:cubicBezTo>
                    <a:pt x="897578" y="889835"/>
                    <a:pt x="882003" y="880183"/>
                    <a:pt x="956603" y="872964"/>
                  </a:cubicBezTo>
                  <a:cubicBezTo>
                    <a:pt x="1078315" y="861185"/>
                    <a:pt x="1200128" y="848162"/>
                    <a:pt x="1322363" y="844828"/>
                  </a:cubicBezTo>
                  <a:cubicBezTo>
                    <a:pt x="1716140" y="834088"/>
                    <a:pt x="2110154" y="835449"/>
                    <a:pt x="2504049" y="830760"/>
                  </a:cubicBezTo>
                  <a:cubicBezTo>
                    <a:pt x="2522806" y="816692"/>
                    <a:pt x="2539349" y="799042"/>
                    <a:pt x="2560320" y="788557"/>
                  </a:cubicBezTo>
                  <a:cubicBezTo>
                    <a:pt x="2577613" y="779911"/>
                    <a:pt x="2598001" y="779801"/>
                    <a:pt x="2616591" y="774490"/>
                  </a:cubicBezTo>
                  <a:cubicBezTo>
                    <a:pt x="2630849" y="770416"/>
                    <a:pt x="2645243" y="766445"/>
                    <a:pt x="2658794" y="760422"/>
                  </a:cubicBezTo>
                  <a:cubicBezTo>
                    <a:pt x="2687539" y="747646"/>
                    <a:pt x="2715585" y="733282"/>
                    <a:pt x="2743200" y="718219"/>
                  </a:cubicBezTo>
                  <a:cubicBezTo>
                    <a:pt x="2767204" y="705126"/>
                    <a:pt x="2788553" y="687121"/>
                    <a:pt x="2813539" y="676016"/>
                  </a:cubicBezTo>
                  <a:cubicBezTo>
                    <a:pt x="2831091" y="668215"/>
                    <a:pt x="2927422" y="650817"/>
                    <a:pt x="2940148" y="647880"/>
                  </a:cubicBezTo>
                  <a:cubicBezTo>
                    <a:pt x="2977826" y="639185"/>
                    <a:pt x="3016005" y="631973"/>
                    <a:pt x="3052689" y="619745"/>
                  </a:cubicBezTo>
                  <a:cubicBezTo>
                    <a:pt x="3066757" y="615056"/>
                    <a:pt x="3080351" y="608585"/>
                    <a:pt x="3094892" y="605677"/>
                  </a:cubicBezTo>
                  <a:cubicBezTo>
                    <a:pt x="3127406" y="599174"/>
                    <a:pt x="3160541" y="596299"/>
                    <a:pt x="3193366" y="591610"/>
                  </a:cubicBezTo>
                  <a:lnTo>
                    <a:pt x="3277772" y="563474"/>
                  </a:lnTo>
                  <a:lnTo>
                    <a:pt x="3319975" y="549407"/>
                  </a:lnTo>
                  <a:cubicBezTo>
                    <a:pt x="3334043" y="535339"/>
                    <a:pt x="3345990" y="518768"/>
                    <a:pt x="3362179" y="507204"/>
                  </a:cubicBezTo>
                  <a:cubicBezTo>
                    <a:pt x="3379244" y="495015"/>
                    <a:pt x="3399286" y="487585"/>
                    <a:pt x="3418449" y="479068"/>
                  </a:cubicBezTo>
                  <a:cubicBezTo>
                    <a:pt x="3454401" y="463089"/>
                    <a:pt x="3537557" y="431706"/>
                    <a:pt x="3573194" y="422797"/>
                  </a:cubicBezTo>
                  <a:lnTo>
                    <a:pt x="3685735" y="394662"/>
                  </a:lnTo>
                  <a:cubicBezTo>
                    <a:pt x="3757020" y="347140"/>
                    <a:pt x="3704173" y="377024"/>
                    <a:pt x="3812345" y="338391"/>
                  </a:cubicBezTo>
                  <a:cubicBezTo>
                    <a:pt x="3850075" y="324916"/>
                    <a:pt x="3885468" y="303355"/>
                    <a:pt x="3924886" y="296188"/>
                  </a:cubicBezTo>
                  <a:cubicBezTo>
                    <a:pt x="3989641" y="284414"/>
                    <a:pt x="4056185" y="286809"/>
                    <a:pt x="4121834" y="282120"/>
                  </a:cubicBezTo>
                  <a:cubicBezTo>
                    <a:pt x="4145280" y="277431"/>
                    <a:pt x="4168831" y="273240"/>
                    <a:pt x="4192172" y="268053"/>
                  </a:cubicBezTo>
                  <a:cubicBezTo>
                    <a:pt x="4211046" y="263859"/>
                    <a:pt x="4229421" y="257444"/>
                    <a:pt x="4248443" y="253985"/>
                  </a:cubicBezTo>
                  <a:cubicBezTo>
                    <a:pt x="4281066" y="248053"/>
                    <a:pt x="4314264" y="245679"/>
                    <a:pt x="4346917" y="239917"/>
                  </a:cubicBezTo>
                  <a:cubicBezTo>
                    <a:pt x="4394010" y="231606"/>
                    <a:pt x="4487594" y="211782"/>
                    <a:pt x="4487594" y="211782"/>
                  </a:cubicBezTo>
                  <a:cubicBezTo>
                    <a:pt x="4501662" y="202404"/>
                    <a:pt x="4514257" y="190307"/>
                    <a:pt x="4529797" y="183647"/>
                  </a:cubicBezTo>
                  <a:cubicBezTo>
                    <a:pt x="4547568" y="176031"/>
                    <a:pt x="4567589" y="175265"/>
                    <a:pt x="4586068" y="169579"/>
                  </a:cubicBezTo>
                  <a:cubicBezTo>
                    <a:pt x="4628587" y="156496"/>
                    <a:pt x="4669519" y="138166"/>
                    <a:pt x="4712677" y="127376"/>
                  </a:cubicBezTo>
                  <a:cubicBezTo>
                    <a:pt x="4731434" y="122687"/>
                    <a:pt x="4750845" y="120097"/>
                    <a:pt x="4768948" y="113308"/>
                  </a:cubicBezTo>
                  <a:cubicBezTo>
                    <a:pt x="4788584" y="105945"/>
                    <a:pt x="4805944" y="93434"/>
                    <a:pt x="4825219" y="85173"/>
                  </a:cubicBezTo>
                  <a:cubicBezTo>
                    <a:pt x="4863071" y="68951"/>
                    <a:pt x="4896472" y="65295"/>
                    <a:pt x="4937760" y="57037"/>
                  </a:cubicBezTo>
                  <a:cubicBezTo>
                    <a:pt x="5147062" y="-47612"/>
                    <a:pt x="4991360" y="19190"/>
                    <a:pt x="5514535" y="42970"/>
                  </a:cubicBezTo>
                  <a:cubicBezTo>
                    <a:pt x="5547659" y="44476"/>
                    <a:pt x="5580107" y="52924"/>
                    <a:pt x="5613009" y="57037"/>
                  </a:cubicBezTo>
                  <a:cubicBezTo>
                    <a:pt x="5655144" y="62304"/>
                    <a:pt x="5697416" y="66416"/>
                    <a:pt x="5739619" y="71105"/>
                  </a:cubicBezTo>
                  <a:cubicBezTo>
                    <a:pt x="5758376" y="75794"/>
                    <a:pt x="5777299" y="79862"/>
                    <a:pt x="5795889" y="85173"/>
                  </a:cubicBezTo>
                  <a:cubicBezTo>
                    <a:pt x="5810147" y="89247"/>
                    <a:pt x="5823617" y="96023"/>
                    <a:pt x="5838092" y="99240"/>
                  </a:cubicBezTo>
                  <a:cubicBezTo>
                    <a:pt x="5865937" y="105428"/>
                    <a:pt x="5894363" y="108619"/>
                    <a:pt x="5922499" y="113308"/>
                  </a:cubicBezTo>
                  <a:cubicBezTo>
                    <a:pt x="5950634" y="132065"/>
                    <a:pt x="5974826" y="158886"/>
                    <a:pt x="6006905" y="169579"/>
                  </a:cubicBezTo>
                  <a:cubicBezTo>
                    <a:pt x="6069003" y="190279"/>
                    <a:pt x="6035845" y="177016"/>
                    <a:pt x="6105379" y="211782"/>
                  </a:cubicBezTo>
                  <a:cubicBezTo>
                    <a:pt x="6119447" y="225850"/>
                    <a:pt x="6130798" y="243304"/>
                    <a:pt x="6147582" y="253985"/>
                  </a:cubicBezTo>
                  <a:cubicBezTo>
                    <a:pt x="6239657" y="312579"/>
                    <a:pt x="6242855" y="306802"/>
                    <a:pt x="6330462" y="324324"/>
                  </a:cubicBezTo>
                  <a:cubicBezTo>
                    <a:pt x="6438049" y="405015"/>
                    <a:pt x="6334868" y="332871"/>
                    <a:pt x="6443003" y="394662"/>
                  </a:cubicBezTo>
                  <a:cubicBezTo>
                    <a:pt x="6457683" y="403050"/>
                    <a:pt x="6470084" y="415236"/>
                    <a:pt x="6485206" y="422797"/>
                  </a:cubicBezTo>
                  <a:cubicBezTo>
                    <a:pt x="6498469" y="429429"/>
                    <a:pt x="6514146" y="430233"/>
                    <a:pt x="6527409" y="436865"/>
                  </a:cubicBezTo>
                  <a:cubicBezTo>
                    <a:pt x="6580938" y="463630"/>
                    <a:pt x="6558654" y="474731"/>
                    <a:pt x="6625883" y="479068"/>
                  </a:cubicBezTo>
                  <a:cubicBezTo>
                    <a:pt x="6752316" y="487225"/>
                    <a:pt x="6879102" y="488447"/>
                    <a:pt x="7005711" y="493136"/>
                  </a:cubicBezTo>
                  <a:cubicBezTo>
                    <a:pt x="7017691" y="492138"/>
                    <a:pt x="7166022" y="493169"/>
                    <a:pt x="7216726" y="465000"/>
                  </a:cubicBezTo>
                  <a:cubicBezTo>
                    <a:pt x="7246285" y="448578"/>
                    <a:pt x="7272997" y="427487"/>
                    <a:pt x="7301132" y="408730"/>
                  </a:cubicBezTo>
                  <a:cubicBezTo>
                    <a:pt x="7312168" y="401373"/>
                    <a:pt x="7317895" y="387418"/>
                    <a:pt x="7329268" y="380594"/>
                  </a:cubicBezTo>
                  <a:cubicBezTo>
                    <a:pt x="7341983" y="372965"/>
                    <a:pt x="7357403" y="371216"/>
                    <a:pt x="7371471" y="366527"/>
                  </a:cubicBezTo>
                  <a:cubicBezTo>
                    <a:pt x="7531689" y="206303"/>
                    <a:pt x="7394654" y="329752"/>
                    <a:pt x="7962314" y="352459"/>
                  </a:cubicBezTo>
                  <a:cubicBezTo>
                    <a:pt x="8021624" y="354831"/>
                    <a:pt x="8151681" y="373082"/>
                    <a:pt x="8215532" y="380594"/>
                  </a:cubicBezTo>
                  <a:cubicBezTo>
                    <a:pt x="8257704" y="385555"/>
                    <a:pt x="8300106" y="388657"/>
                    <a:pt x="8342142" y="394662"/>
                  </a:cubicBezTo>
                  <a:cubicBezTo>
                    <a:pt x="8365812" y="398044"/>
                    <a:pt x="8389182" y="403354"/>
                    <a:pt x="8412480" y="408730"/>
                  </a:cubicBezTo>
                  <a:cubicBezTo>
                    <a:pt x="8450158" y="417425"/>
                    <a:pt x="8486742" y="431396"/>
                    <a:pt x="8525022" y="436865"/>
                  </a:cubicBezTo>
                  <a:lnTo>
                    <a:pt x="8623495" y="450933"/>
                  </a:lnTo>
                  <a:cubicBezTo>
                    <a:pt x="8651631" y="460311"/>
                    <a:pt x="8679130" y="471875"/>
                    <a:pt x="8707902" y="479068"/>
                  </a:cubicBezTo>
                  <a:cubicBezTo>
                    <a:pt x="8726659" y="483757"/>
                    <a:pt x="8746221" y="485955"/>
                    <a:pt x="8764172" y="493136"/>
                  </a:cubicBezTo>
                  <a:cubicBezTo>
                    <a:pt x="8770329" y="495599"/>
                    <a:pt x="8773551" y="502515"/>
                    <a:pt x="8778240" y="507204"/>
                  </a:cubicBez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351"/>
            </a:p>
          </p:txBody>
        </p:sp>
        <p:sp>
          <p:nvSpPr>
            <p:cNvPr id="2049" name="Freeform: Shape 2048">
              <a:extLst>
                <a:ext uri="{FF2B5EF4-FFF2-40B4-BE49-F238E27FC236}">
                  <a16:creationId xmlns:a16="http://schemas.microsoft.com/office/drawing/2014/main" id="{43CC7B04-03B8-4678-817E-C40AF756B99E}"/>
                </a:ext>
              </a:extLst>
            </p:cNvPr>
            <p:cNvSpPr/>
            <p:nvPr/>
          </p:nvSpPr>
          <p:spPr>
            <a:xfrm>
              <a:off x="1755657" y="3040016"/>
              <a:ext cx="6488723" cy="928468"/>
            </a:xfrm>
            <a:custGeom>
              <a:avLst/>
              <a:gdLst>
                <a:gd name="connsiteX0" fmla="*/ 0 w 8651631"/>
                <a:gd name="connsiteY0" fmla="*/ 548640 h 1350498"/>
                <a:gd name="connsiteX1" fmla="*/ 70339 w 8651631"/>
                <a:gd name="connsiteY1" fmla="*/ 450166 h 1350498"/>
                <a:gd name="connsiteX2" fmla="*/ 126609 w 8651631"/>
                <a:gd name="connsiteY2" fmla="*/ 422030 h 1350498"/>
                <a:gd name="connsiteX3" fmla="*/ 225083 w 8651631"/>
                <a:gd name="connsiteY3" fmla="*/ 351692 h 1350498"/>
                <a:gd name="connsiteX4" fmla="*/ 351692 w 8651631"/>
                <a:gd name="connsiteY4" fmla="*/ 253218 h 1350498"/>
                <a:gd name="connsiteX5" fmla="*/ 407963 w 8651631"/>
                <a:gd name="connsiteY5" fmla="*/ 225083 h 1350498"/>
                <a:gd name="connsiteX6" fmla="*/ 520505 w 8651631"/>
                <a:gd name="connsiteY6" fmla="*/ 140677 h 1350498"/>
                <a:gd name="connsiteX7" fmla="*/ 562708 w 8651631"/>
                <a:gd name="connsiteY7" fmla="*/ 98473 h 1350498"/>
                <a:gd name="connsiteX8" fmla="*/ 604911 w 8651631"/>
                <a:gd name="connsiteY8" fmla="*/ 84406 h 1350498"/>
                <a:gd name="connsiteX9" fmla="*/ 703385 w 8651631"/>
                <a:gd name="connsiteY9" fmla="*/ 42203 h 1350498"/>
                <a:gd name="connsiteX10" fmla="*/ 844062 w 8651631"/>
                <a:gd name="connsiteY10" fmla="*/ 0 h 1350498"/>
                <a:gd name="connsiteX11" fmla="*/ 1012874 w 8651631"/>
                <a:gd name="connsiteY11" fmla="*/ 14067 h 1350498"/>
                <a:gd name="connsiteX12" fmla="*/ 1097280 w 8651631"/>
                <a:gd name="connsiteY12" fmla="*/ 56270 h 1350498"/>
                <a:gd name="connsiteX13" fmla="*/ 1167619 w 8651631"/>
                <a:gd name="connsiteY13" fmla="*/ 84406 h 1350498"/>
                <a:gd name="connsiteX14" fmla="*/ 1223889 w 8651631"/>
                <a:gd name="connsiteY14" fmla="*/ 126609 h 1350498"/>
                <a:gd name="connsiteX15" fmla="*/ 1266092 w 8651631"/>
                <a:gd name="connsiteY15" fmla="*/ 140677 h 1350498"/>
                <a:gd name="connsiteX16" fmla="*/ 1350499 w 8651631"/>
                <a:gd name="connsiteY16" fmla="*/ 196947 h 1350498"/>
                <a:gd name="connsiteX17" fmla="*/ 1378634 w 8651631"/>
                <a:gd name="connsiteY17" fmla="*/ 225083 h 1350498"/>
                <a:gd name="connsiteX18" fmla="*/ 1434905 w 8651631"/>
                <a:gd name="connsiteY18" fmla="*/ 253218 h 1350498"/>
                <a:gd name="connsiteX19" fmla="*/ 1533379 w 8651631"/>
                <a:gd name="connsiteY19" fmla="*/ 337624 h 1350498"/>
                <a:gd name="connsiteX20" fmla="*/ 1617785 w 8651631"/>
                <a:gd name="connsiteY20" fmla="*/ 379827 h 1350498"/>
                <a:gd name="connsiteX21" fmla="*/ 1674056 w 8651631"/>
                <a:gd name="connsiteY21" fmla="*/ 407963 h 1350498"/>
                <a:gd name="connsiteX22" fmla="*/ 1716259 w 8651631"/>
                <a:gd name="connsiteY22" fmla="*/ 436098 h 1350498"/>
                <a:gd name="connsiteX23" fmla="*/ 1772529 w 8651631"/>
                <a:gd name="connsiteY23" fmla="*/ 478301 h 1350498"/>
                <a:gd name="connsiteX24" fmla="*/ 1814732 w 8651631"/>
                <a:gd name="connsiteY24" fmla="*/ 492369 h 1350498"/>
                <a:gd name="connsiteX25" fmla="*/ 1885071 w 8651631"/>
                <a:gd name="connsiteY25" fmla="*/ 534572 h 1350498"/>
                <a:gd name="connsiteX26" fmla="*/ 1927274 w 8651631"/>
                <a:gd name="connsiteY26" fmla="*/ 562707 h 1350498"/>
                <a:gd name="connsiteX27" fmla="*/ 1997612 w 8651631"/>
                <a:gd name="connsiteY27" fmla="*/ 590843 h 1350498"/>
                <a:gd name="connsiteX28" fmla="*/ 2039816 w 8651631"/>
                <a:gd name="connsiteY28" fmla="*/ 618978 h 1350498"/>
                <a:gd name="connsiteX29" fmla="*/ 2110154 w 8651631"/>
                <a:gd name="connsiteY29" fmla="*/ 647113 h 1350498"/>
                <a:gd name="connsiteX30" fmla="*/ 2208628 w 8651631"/>
                <a:gd name="connsiteY30" fmla="*/ 689317 h 1350498"/>
                <a:gd name="connsiteX31" fmla="*/ 2293034 w 8651631"/>
                <a:gd name="connsiteY31" fmla="*/ 745587 h 1350498"/>
                <a:gd name="connsiteX32" fmla="*/ 2447779 w 8651631"/>
                <a:gd name="connsiteY32" fmla="*/ 815926 h 1350498"/>
                <a:gd name="connsiteX33" fmla="*/ 2489982 w 8651631"/>
                <a:gd name="connsiteY33" fmla="*/ 858129 h 1350498"/>
                <a:gd name="connsiteX34" fmla="*/ 2546252 w 8651631"/>
                <a:gd name="connsiteY34" fmla="*/ 886264 h 1350498"/>
                <a:gd name="connsiteX35" fmla="*/ 2644726 w 8651631"/>
                <a:gd name="connsiteY35" fmla="*/ 956603 h 1350498"/>
                <a:gd name="connsiteX36" fmla="*/ 2715065 w 8651631"/>
                <a:gd name="connsiteY36" fmla="*/ 1026941 h 1350498"/>
                <a:gd name="connsiteX37" fmla="*/ 2855742 w 8651631"/>
                <a:gd name="connsiteY37" fmla="*/ 1139483 h 1350498"/>
                <a:gd name="connsiteX38" fmla="*/ 2897945 w 8651631"/>
                <a:gd name="connsiteY38" fmla="*/ 1167618 h 1350498"/>
                <a:gd name="connsiteX39" fmla="*/ 2968283 w 8651631"/>
                <a:gd name="connsiteY39" fmla="*/ 1237957 h 1350498"/>
                <a:gd name="connsiteX40" fmla="*/ 3502856 w 8651631"/>
                <a:gd name="connsiteY40" fmla="*/ 1266092 h 1350498"/>
                <a:gd name="connsiteX41" fmla="*/ 3601329 w 8651631"/>
                <a:gd name="connsiteY41" fmla="*/ 1294227 h 1350498"/>
                <a:gd name="connsiteX42" fmla="*/ 3713871 w 8651631"/>
                <a:gd name="connsiteY42" fmla="*/ 1322363 h 1350498"/>
                <a:gd name="connsiteX43" fmla="*/ 4051496 w 8651631"/>
                <a:gd name="connsiteY43" fmla="*/ 1350498 h 1350498"/>
                <a:gd name="connsiteX44" fmla="*/ 4318782 w 8651631"/>
                <a:gd name="connsiteY44" fmla="*/ 1336430 h 1350498"/>
                <a:gd name="connsiteX45" fmla="*/ 4389120 w 8651631"/>
                <a:gd name="connsiteY45" fmla="*/ 1308295 h 1350498"/>
                <a:gd name="connsiteX46" fmla="*/ 4487594 w 8651631"/>
                <a:gd name="connsiteY46" fmla="*/ 1280160 h 1350498"/>
                <a:gd name="connsiteX47" fmla="*/ 4529797 w 8651631"/>
                <a:gd name="connsiteY47" fmla="*/ 1266092 h 1350498"/>
                <a:gd name="connsiteX48" fmla="*/ 4825219 w 8651631"/>
                <a:gd name="connsiteY48" fmla="*/ 1252024 h 1350498"/>
                <a:gd name="connsiteX49" fmla="*/ 5008099 w 8651631"/>
                <a:gd name="connsiteY49" fmla="*/ 1223889 h 1350498"/>
                <a:gd name="connsiteX50" fmla="*/ 5050302 w 8651631"/>
                <a:gd name="connsiteY50" fmla="*/ 1209821 h 1350498"/>
                <a:gd name="connsiteX51" fmla="*/ 5190979 w 8651631"/>
                <a:gd name="connsiteY51" fmla="*/ 1181686 h 1350498"/>
                <a:gd name="connsiteX52" fmla="*/ 5261317 w 8651631"/>
                <a:gd name="connsiteY52" fmla="*/ 1153550 h 1350498"/>
                <a:gd name="connsiteX53" fmla="*/ 5373859 w 8651631"/>
                <a:gd name="connsiteY53" fmla="*/ 1125415 h 1350498"/>
                <a:gd name="connsiteX54" fmla="*/ 5416062 w 8651631"/>
                <a:gd name="connsiteY54" fmla="*/ 1111347 h 1350498"/>
                <a:gd name="connsiteX55" fmla="*/ 5627077 w 8651631"/>
                <a:gd name="connsiteY55" fmla="*/ 1153550 h 1350498"/>
                <a:gd name="connsiteX56" fmla="*/ 5753686 w 8651631"/>
                <a:gd name="connsiteY56" fmla="*/ 1181686 h 1350498"/>
                <a:gd name="connsiteX57" fmla="*/ 5992837 w 8651631"/>
                <a:gd name="connsiteY57" fmla="*/ 1223889 h 1350498"/>
                <a:gd name="connsiteX58" fmla="*/ 6710289 w 8651631"/>
                <a:gd name="connsiteY58" fmla="*/ 1181686 h 1350498"/>
                <a:gd name="connsiteX59" fmla="*/ 7005711 w 8651631"/>
                <a:gd name="connsiteY59" fmla="*/ 1069144 h 1350498"/>
                <a:gd name="connsiteX60" fmla="*/ 7076049 w 8651631"/>
                <a:gd name="connsiteY60" fmla="*/ 1055077 h 1350498"/>
                <a:gd name="connsiteX61" fmla="*/ 7301132 w 8651631"/>
                <a:gd name="connsiteY61" fmla="*/ 956603 h 1350498"/>
                <a:gd name="connsiteX62" fmla="*/ 7413674 w 8651631"/>
                <a:gd name="connsiteY62" fmla="*/ 942535 h 1350498"/>
                <a:gd name="connsiteX63" fmla="*/ 7554351 w 8651631"/>
                <a:gd name="connsiteY63" fmla="*/ 886264 h 1350498"/>
                <a:gd name="connsiteX64" fmla="*/ 7666892 w 8651631"/>
                <a:gd name="connsiteY64" fmla="*/ 858129 h 1350498"/>
                <a:gd name="connsiteX65" fmla="*/ 7765366 w 8651631"/>
                <a:gd name="connsiteY65" fmla="*/ 829993 h 1350498"/>
                <a:gd name="connsiteX66" fmla="*/ 7849772 w 8651631"/>
                <a:gd name="connsiteY66" fmla="*/ 815926 h 1350498"/>
                <a:gd name="connsiteX67" fmla="*/ 7920111 w 8651631"/>
                <a:gd name="connsiteY67" fmla="*/ 801858 h 1350498"/>
                <a:gd name="connsiteX68" fmla="*/ 8032652 w 8651631"/>
                <a:gd name="connsiteY68" fmla="*/ 773723 h 1350498"/>
                <a:gd name="connsiteX69" fmla="*/ 8102991 w 8651631"/>
                <a:gd name="connsiteY69" fmla="*/ 717452 h 1350498"/>
                <a:gd name="connsiteX70" fmla="*/ 8173329 w 8651631"/>
                <a:gd name="connsiteY70" fmla="*/ 647113 h 1350498"/>
                <a:gd name="connsiteX71" fmla="*/ 8201465 w 8651631"/>
                <a:gd name="connsiteY71" fmla="*/ 618978 h 1350498"/>
                <a:gd name="connsiteX72" fmla="*/ 8342142 w 8651631"/>
                <a:gd name="connsiteY72" fmla="*/ 478301 h 1350498"/>
                <a:gd name="connsiteX73" fmla="*/ 8398412 w 8651631"/>
                <a:gd name="connsiteY73" fmla="*/ 436098 h 1350498"/>
                <a:gd name="connsiteX74" fmla="*/ 8426548 w 8651631"/>
                <a:gd name="connsiteY74" fmla="*/ 393895 h 1350498"/>
                <a:gd name="connsiteX75" fmla="*/ 8510954 w 8651631"/>
                <a:gd name="connsiteY75" fmla="*/ 309489 h 1350498"/>
                <a:gd name="connsiteX76" fmla="*/ 8539089 w 8651631"/>
                <a:gd name="connsiteY76" fmla="*/ 281353 h 1350498"/>
                <a:gd name="connsiteX77" fmla="*/ 8609428 w 8651631"/>
                <a:gd name="connsiteY77" fmla="*/ 182880 h 1350498"/>
                <a:gd name="connsiteX78" fmla="*/ 8651631 w 8651631"/>
                <a:gd name="connsiteY78" fmla="*/ 112541 h 1350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651631" h="1350498">
                  <a:moveTo>
                    <a:pt x="0" y="548640"/>
                  </a:moveTo>
                  <a:cubicBezTo>
                    <a:pt x="23446" y="515815"/>
                    <a:pt x="41816" y="478690"/>
                    <a:pt x="70339" y="450166"/>
                  </a:cubicBezTo>
                  <a:cubicBezTo>
                    <a:pt x="85167" y="435337"/>
                    <a:pt x="109545" y="434219"/>
                    <a:pt x="126609" y="422030"/>
                  </a:cubicBezTo>
                  <a:cubicBezTo>
                    <a:pt x="259673" y="326983"/>
                    <a:pt x="70873" y="428796"/>
                    <a:pt x="225083" y="351692"/>
                  </a:cubicBezTo>
                  <a:cubicBezTo>
                    <a:pt x="271396" y="305379"/>
                    <a:pt x="284388" y="286870"/>
                    <a:pt x="351692" y="253218"/>
                  </a:cubicBezTo>
                  <a:cubicBezTo>
                    <a:pt x="370449" y="243840"/>
                    <a:pt x="390514" y="236715"/>
                    <a:pt x="407963" y="225083"/>
                  </a:cubicBezTo>
                  <a:cubicBezTo>
                    <a:pt x="446980" y="199072"/>
                    <a:pt x="487347" y="173835"/>
                    <a:pt x="520505" y="140677"/>
                  </a:cubicBezTo>
                  <a:cubicBezTo>
                    <a:pt x="534573" y="126609"/>
                    <a:pt x="546154" y="109509"/>
                    <a:pt x="562708" y="98473"/>
                  </a:cubicBezTo>
                  <a:cubicBezTo>
                    <a:pt x="575046" y="90248"/>
                    <a:pt x="590843" y="89095"/>
                    <a:pt x="604911" y="84406"/>
                  </a:cubicBezTo>
                  <a:cubicBezTo>
                    <a:pt x="679091" y="34952"/>
                    <a:pt x="612541" y="72484"/>
                    <a:pt x="703385" y="42203"/>
                  </a:cubicBezTo>
                  <a:cubicBezTo>
                    <a:pt x="842196" y="-4067"/>
                    <a:pt x="705146" y="27782"/>
                    <a:pt x="844062" y="0"/>
                  </a:cubicBezTo>
                  <a:cubicBezTo>
                    <a:pt x="900333" y="4689"/>
                    <a:pt x="956904" y="6604"/>
                    <a:pt x="1012874" y="14067"/>
                  </a:cubicBezTo>
                  <a:cubicBezTo>
                    <a:pt x="1061089" y="20496"/>
                    <a:pt x="1054172" y="34716"/>
                    <a:pt x="1097280" y="56270"/>
                  </a:cubicBezTo>
                  <a:cubicBezTo>
                    <a:pt x="1119867" y="67563"/>
                    <a:pt x="1145544" y="72142"/>
                    <a:pt x="1167619" y="84406"/>
                  </a:cubicBezTo>
                  <a:cubicBezTo>
                    <a:pt x="1188114" y="95792"/>
                    <a:pt x="1203532" y="114976"/>
                    <a:pt x="1223889" y="126609"/>
                  </a:cubicBezTo>
                  <a:cubicBezTo>
                    <a:pt x="1236764" y="133966"/>
                    <a:pt x="1253129" y="133476"/>
                    <a:pt x="1266092" y="140677"/>
                  </a:cubicBezTo>
                  <a:cubicBezTo>
                    <a:pt x="1295651" y="157099"/>
                    <a:pt x="1326589" y="173036"/>
                    <a:pt x="1350499" y="196947"/>
                  </a:cubicBezTo>
                  <a:cubicBezTo>
                    <a:pt x="1359877" y="206326"/>
                    <a:pt x="1367598" y="217726"/>
                    <a:pt x="1378634" y="225083"/>
                  </a:cubicBezTo>
                  <a:cubicBezTo>
                    <a:pt x="1396083" y="236716"/>
                    <a:pt x="1417122" y="242104"/>
                    <a:pt x="1434905" y="253218"/>
                  </a:cubicBezTo>
                  <a:cubicBezTo>
                    <a:pt x="1519196" y="305899"/>
                    <a:pt x="1464326" y="280080"/>
                    <a:pt x="1533379" y="337624"/>
                  </a:cubicBezTo>
                  <a:cubicBezTo>
                    <a:pt x="1581091" y="377384"/>
                    <a:pt x="1565532" y="357433"/>
                    <a:pt x="1617785" y="379827"/>
                  </a:cubicBezTo>
                  <a:cubicBezTo>
                    <a:pt x="1637060" y="388088"/>
                    <a:pt x="1655848" y="397558"/>
                    <a:pt x="1674056" y="407963"/>
                  </a:cubicBezTo>
                  <a:cubicBezTo>
                    <a:pt x="1688736" y="416351"/>
                    <a:pt x="1702501" y="426271"/>
                    <a:pt x="1716259" y="436098"/>
                  </a:cubicBezTo>
                  <a:cubicBezTo>
                    <a:pt x="1735338" y="449726"/>
                    <a:pt x="1752172" y="466668"/>
                    <a:pt x="1772529" y="478301"/>
                  </a:cubicBezTo>
                  <a:cubicBezTo>
                    <a:pt x="1785404" y="485658"/>
                    <a:pt x="1801469" y="485737"/>
                    <a:pt x="1814732" y="492369"/>
                  </a:cubicBezTo>
                  <a:cubicBezTo>
                    <a:pt x="1839188" y="504597"/>
                    <a:pt x="1861884" y="520080"/>
                    <a:pt x="1885071" y="534572"/>
                  </a:cubicBezTo>
                  <a:cubicBezTo>
                    <a:pt x="1899408" y="543533"/>
                    <a:pt x="1912152" y="555146"/>
                    <a:pt x="1927274" y="562707"/>
                  </a:cubicBezTo>
                  <a:cubicBezTo>
                    <a:pt x="1949860" y="574000"/>
                    <a:pt x="1975026" y="579550"/>
                    <a:pt x="1997612" y="590843"/>
                  </a:cubicBezTo>
                  <a:cubicBezTo>
                    <a:pt x="2012734" y="598404"/>
                    <a:pt x="2024693" y="611417"/>
                    <a:pt x="2039816" y="618978"/>
                  </a:cubicBezTo>
                  <a:cubicBezTo>
                    <a:pt x="2062402" y="630271"/>
                    <a:pt x="2087568" y="635820"/>
                    <a:pt x="2110154" y="647113"/>
                  </a:cubicBezTo>
                  <a:cubicBezTo>
                    <a:pt x="2207307" y="695690"/>
                    <a:pt x="2091513" y="660038"/>
                    <a:pt x="2208628" y="689317"/>
                  </a:cubicBezTo>
                  <a:cubicBezTo>
                    <a:pt x="2236763" y="708074"/>
                    <a:pt x="2262790" y="730465"/>
                    <a:pt x="2293034" y="745587"/>
                  </a:cubicBezTo>
                  <a:cubicBezTo>
                    <a:pt x="2418839" y="808490"/>
                    <a:pt x="2365786" y="788595"/>
                    <a:pt x="2447779" y="815926"/>
                  </a:cubicBezTo>
                  <a:cubicBezTo>
                    <a:pt x="2461847" y="829994"/>
                    <a:pt x="2473793" y="846565"/>
                    <a:pt x="2489982" y="858129"/>
                  </a:cubicBezTo>
                  <a:cubicBezTo>
                    <a:pt x="2507046" y="870318"/>
                    <a:pt x="2528044" y="875860"/>
                    <a:pt x="2546252" y="886264"/>
                  </a:cubicBezTo>
                  <a:cubicBezTo>
                    <a:pt x="2567432" y="898367"/>
                    <a:pt x="2631137" y="944524"/>
                    <a:pt x="2644726" y="956603"/>
                  </a:cubicBezTo>
                  <a:cubicBezTo>
                    <a:pt x="2669509" y="978632"/>
                    <a:pt x="2690530" y="1004637"/>
                    <a:pt x="2715065" y="1026941"/>
                  </a:cubicBezTo>
                  <a:cubicBezTo>
                    <a:pt x="2753154" y="1061567"/>
                    <a:pt x="2811354" y="1107778"/>
                    <a:pt x="2855742" y="1139483"/>
                  </a:cubicBezTo>
                  <a:cubicBezTo>
                    <a:pt x="2869500" y="1149310"/>
                    <a:pt x="2885221" y="1156485"/>
                    <a:pt x="2897945" y="1167618"/>
                  </a:cubicBezTo>
                  <a:cubicBezTo>
                    <a:pt x="2922899" y="1189453"/>
                    <a:pt x="2936115" y="1229915"/>
                    <a:pt x="2968283" y="1237957"/>
                  </a:cubicBezTo>
                  <a:cubicBezTo>
                    <a:pt x="3179295" y="1290707"/>
                    <a:pt x="3005228" y="1251456"/>
                    <a:pt x="3502856" y="1266092"/>
                  </a:cubicBezTo>
                  <a:cubicBezTo>
                    <a:pt x="3604045" y="1299822"/>
                    <a:pt x="3477680" y="1258899"/>
                    <a:pt x="3601329" y="1294227"/>
                  </a:cubicBezTo>
                  <a:cubicBezTo>
                    <a:pt x="3655285" y="1309643"/>
                    <a:pt x="3646616" y="1315406"/>
                    <a:pt x="3713871" y="1322363"/>
                  </a:cubicBezTo>
                  <a:cubicBezTo>
                    <a:pt x="3826203" y="1333984"/>
                    <a:pt x="4051496" y="1350498"/>
                    <a:pt x="4051496" y="1350498"/>
                  </a:cubicBezTo>
                  <a:cubicBezTo>
                    <a:pt x="4140591" y="1345809"/>
                    <a:pt x="4230252" y="1347496"/>
                    <a:pt x="4318782" y="1336430"/>
                  </a:cubicBezTo>
                  <a:cubicBezTo>
                    <a:pt x="4343839" y="1333298"/>
                    <a:pt x="4365476" y="1317162"/>
                    <a:pt x="4389120" y="1308295"/>
                  </a:cubicBezTo>
                  <a:cubicBezTo>
                    <a:pt x="4443098" y="1288053"/>
                    <a:pt x="4425500" y="1297901"/>
                    <a:pt x="4487594" y="1280160"/>
                  </a:cubicBezTo>
                  <a:cubicBezTo>
                    <a:pt x="4501852" y="1276086"/>
                    <a:pt x="4515020" y="1267323"/>
                    <a:pt x="4529797" y="1266092"/>
                  </a:cubicBezTo>
                  <a:cubicBezTo>
                    <a:pt x="4628042" y="1257905"/>
                    <a:pt x="4726745" y="1256713"/>
                    <a:pt x="4825219" y="1252024"/>
                  </a:cubicBezTo>
                  <a:cubicBezTo>
                    <a:pt x="4966956" y="1216591"/>
                    <a:pt x="4765040" y="1264399"/>
                    <a:pt x="5008099" y="1223889"/>
                  </a:cubicBezTo>
                  <a:cubicBezTo>
                    <a:pt x="5022726" y="1221451"/>
                    <a:pt x="5035826" y="1213038"/>
                    <a:pt x="5050302" y="1209821"/>
                  </a:cubicBezTo>
                  <a:cubicBezTo>
                    <a:pt x="5112622" y="1195972"/>
                    <a:pt x="5134934" y="1200368"/>
                    <a:pt x="5190979" y="1181686"/>
                  </a:cubicBezTo>
                  <a:cubicBezTo>
                    <a:pt x="5214935" y="1173701"/>
                    <a:pt x="5237181" y="1160976"/>
                    <a:pt x="5261317" y="1153550"/>
                  </a:cubicBezTo>
                  <a:cubicBezTo>
                    <a:pt x="5298276" y="1142178"/>
                    <a:pt x="5337175" y="1137643"/>
                    <a:pt x="5373859" y="1125415"/>
                  </a:cubicBezTo>
                  <a:lnTo>
                    <a:pt x="5416062" y="1111347"/>
                  </a:lnTo>
                  <a:lnTo>
                    <a:pt x="5627077" y="1153550"/>
                  </a:lnTo>
                  <a:cubicBezTo>
                    <a:pt x="5669401" y="1162368"/>
                    <a:pt x="5711111" y="1174173"/>
                    <a:pt x="5753686" y="1181686"/>
                  </a:cubicBezTo>
                  <a:cubicBezTo>
                    <a:pt x="6083997" y="1239976"/>
                    <a:pt x="5629352" y="1143113"/>
                    <a:pt x="5992837" y="1223889"/>
                  </a:cubicBezTo>
                  <a:cubicBezTo>
                    <a:pt x="6231988" y="1209821"/>
                    <a:pt x="6471552" y="1201581"/>
                    <a:pt x="6710289" y="1181686"/>
                  </a:cubicBezTo>
                  <a:cubicBezTo>
                    <a:pt x="7041123" y="1154116"/>
                    <a:pt x="6590414" y="1152200"/>
                    <a:pt x="7005711" y="1069144"/>
                  </a:cubicBezTo>
                  <a:lnTo>
                    <a:pt x="7076049" y="1055077"/>
                  </a:lnTo>
                  <a:cubicBezTo>
                    <a:pt x="7128035" y="1029084"/>
                    <a:pt x="7255826" y="962266"/>
                    <a:pt x="7301132" y="956603"/>
                  </a:cubicBezTo>
                  <a:lnTo>
                    <a:pt x="7413674" y="942535"/>
                  </a:lnTo>
                  <a:cubicBezTo>
                    <a:pt x="7471884" y="913431"/>
                    <a:pt x="7484822" y="903646"/>
                    <a:pt x="7554351" y="886264"/>
                  </a:cubicBezTo>
                  <a:cubicBezTo>
                    <a:pt x="7591865" y="876886"/>
                    <a:pt x="7630208" y="870357"/>
                    <a:pt x="7666892" y="858129"/>
                  </a:cubicBezTo>
                  <a:cubicBezTo>
                    <a:pt x="7707112" y="844722"/>
                    <a:pt x="7721211" y="838824"/>
                    <a:pt x="7765366" y="829993"/>
                  </a:cubicBezTo>
                  <a:cubicBezTo>
                    <a:pt x="7793335" y="824399"/>
                    <a:pt x="7821709" y="821028"/>
                    <a:pt x="7849772" y="815926"/>
                  </a:cubicBezTo>
                  <a:cubicBezTo>
                    <a:pt x="7873297" y="811649"/>
                    <a:pt x="7896813" y="807235"/>
                    <a:pt x="7920111" y="801858"/>
                  </a:cubicBezTo>
                  <a:cubicBezTo>
                    <a:pt x="7957789" y="793163"/>
                    <a:pt x="8032652" y="773723"/>
                    <a:pt x="8032652" y="773723"/>
                  </a:cubicBezTo>
                  <a:cubicBezTo>
                    <a:pt x="8142359" y="664016"/>
                    <a:pt x="7961011" y="841685"/>
                    <a:pt x="8102991" y="717452"/>
                  </a:cubicBezTo>
                  <a:cubicBezTo>
                    <a:pt x="8127945" y="695617"/>
                    <a:pt x="8149883" y="670559"/>
                    <a:pt x="8173329" y="647113"/>
                  </a:cubicBezTo>
                  <a:lnTo>
                    <a:pt x="8201465" y="618978"/>
                  </a:lnTo>
                  <a:lnTo>
                    <a:pt x="8342142" y="478301"/>
                  </a:lnTo>
                  <a:cubicBezTo>
                    <a:pt x="8360899" y="464233"/>
                    <a:pt x="8381833" y="452677"/>
                    <a:pt x="8398412" y="436098"/>
                  </a:cubicBezTo>
                  <a:cubicBezTo>
                    <a:pt x="8410367" y="424143"/>
                    <a:pt x="8415315" y="406532"/>
                    <a:pt x="8426548" y="393895"/>
                  </a:cubicBezTo>
                  <a:cubicBezTo>
                    <a:pt x="8452983" y="364156"/>
                    <a:pt x="8482819" y="337624"/>
                    <a:pt x="8510954" y="309489"/>
                  </a:cubicBezTo>
                  <a:cubicBezTo>
                    <a:pt x="8520332" y="300110"/>
                    <a:pt x="8532265" y="292726"/>
                    <a:pt x="8539089" y="281353"/>
                  </a:cubicBezTo>
                  <a:cubicBezTo>
                    <a:pt x="8588116" y="199642"/>
                    <a:pt x="8561958" y="230349"/>
                    <a:pt x="8609428" y="182880"/>
                  </a:cubicBezTo>
                  <a:cubicBezTo>
                    <a:pt x="8640529" y="120677"/>
                    <a:pt x="8622734" y="141438"/>
                    <a:pt x="8651631" y="112541"/>
                  </a:cubicBezTo>
                </a:path>
              </a:pathLst>
            </a:custGeom>
            <a:ln w="38100">
              <a:solidFill>
                <a:srgbClr val="FF0000"/>
              </a:solidFill>
              <a:prstDash val="sysDash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351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656590F-C7BD-45F2-94BC-F29F66454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103702" y="3901882"/>
              <a:ext cx="665880" cy="26640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8CA4848-2964-4F97-A1E7-599AF0F7C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476431" y="3794832"/>
              <a:ext cx="665880" cy="266406"/>
            </a:xfrm>
            <a:prstGeom prst="rect">
              <a:avLst/>
            </a:prstGeom>
          </p:spPr>
        </p:pic>
        <p:sp>
          <p:nvSpPr>
            <p:cNvPr id="52" name="Flowchart: Magnetic Disk 51">
              <a:extLst>
                <a:ext uri="{FF2B5EF4-FFF2-40B4-BE49-F238E27FC236}">
                  <a16:creationId xmlns:a16="http://schemas.microsoft.com/office/drawing/2014/main" id="{2602C21B-2730-4253-860F-A5B1762EA0AE}"/>
                </a:ext>
              </a:extLst>
            </p:cNvPr>
            <p:cNvSpPr/>
            <p:nvPr/>
          </p:nvSpPr>
          <p:spPr>
            <a:xfrm>
              <a:off x="4164021" y="3636138"/>
              <a:ext cx="522772" cy="302878"/>
            </a:xfrm>
            <a:prstGeom prst="flowChartMagneticDisk">
              <a:avLst/>
            </a:prstGeom>
            <a:solidFill>
              <a:srgbClr val="E7A1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Firewall</a:t>
              </a:r>
            </a:p>
          </p:txBody>
        </p:sp>
        <p:sp>
          <p:nvSpPr>
            <p:cNvPr id="59" name="Flowchart: Magnetic Disk 58">
              <a:extLst>
                <a:ext uri="{FF2B5EF4-FFF2-40B4-BE49-F238E27FC236}">
                  <a16:creationId xmlns:a16="http://schemas.microsoft.com/office/drawing/2014/main" id="{B066BAD1-0A68-4CB0-B316-6551408D8C3B}"/>
                </a:ext>
              </a:extLst>
            </p:cNvPr>
            <p:cNvSpPr/>
            <p:nvPr/>
          </p:nvSpPr>
          <p:spPr>
            <a:xfrm>
              <a:off x="4159147" y="3413399"/>
              <a:ext cx="522772" cy="302878"/>
            </a:xfrm>
            <a:prstGeom prst="flowChartMagneticDisk">
              <a:avLst/>
            </a:prstGeom>
            <a:solidFill>
              <a:srgbClr val="E7A14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/>
                <a:t>DPI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942F6F-AA11-4E9A-B4D9-56E168DFEC29}"/>
                </a:ext>
              </a:extLst>
            </p:cNvPr>
            <p:cNvGrpSpPr/>
            <p:nvPr/>
          </p:nvGrpSpPr>
          <p:grpSpPr>
            <a:xfrm>
              <a:off x="851550" y="3302212"/>
              <a:ext cx="647194" cy="225254"/>
              <a:chOff x="1135399" y="4402949"/>
              <a:chExt cx="862925" cy="300339"/>
            </a:xfrm>
          </p:grpSpPr>
          <p:pic>
            <p:nvPicPr>
              <p:cNvPr id="102" name="Picture 101">
                <a:extLst>
                  <a:ext uri="{FF2B5EF4-FFF2-40B4-BE49-F238E27FC236}">
                    <a16:creationId xmlns:a16="http://schemas.microsoft.com/office/drawing/2014/main" id="{5243F7A1-50F8-4F05-B651-B3B72083A4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9423" y="4402949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5D01CDF5-D4E4-4973-BD22-43AA70141A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5399" y="4403671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104" name="Picture 103">
                <a:extLst>
                  <a:ext uri="{FF2B5EF4-FFF2-40B4-BE49-F238E27FC236}">
                    <a16:creationId xmlns:a16="http://schemas.microsoft.com/office/drawing/2014/main" id="{62917688-9124-4302-81D9-519F37F518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8137" y="4402949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142F15E7-8496-4FBB-B966-C6716EF5FE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8407" y="4402949"/>
                <a:ext cx="169917" cy="299617"/>
              </a:xfrm>
              <a:prstGeom prst="rect">
                <a:avLst/>
              </a:prstGeom>
            </p:spPr>
          </p:pic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0707B34A-4587-4731-A0A5-5D46AB22EA84}"/>
                </a:ext>
              </a:extLst>
            </p:cNvPr>
            <p:cNvGrpSpPr/>
            <p:nvPr/>
          </p:nvGrpSpPr>
          <p:grpSpPr>
            <a:xfrm>
              <a:off x="1067322" y="4859055"/>
              <a:ext cx="647194" cy="225254"/>
              <a:chOff x="1135399" y="4402949"/>
              <a:chExt cx="862925" cy="300339"/>
            </a:xfrm>
          </p:grpSpPr>
          <p:pic>
            <p:nvPicPr>
              <p:cNvPr id="107" name="Picture 106">
                <a:extLst>
                  <a:ext uri="{FF2B5EF4-FFF2-40B4-BE49-F238E27FC236}">
                    <a16:creationId xmlns:a16="http://schemas.microsoft.com/office/drawing/2014/main" id="{E977BC85-992B-435D-9FD3-DB0E240B34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9423" y="4402949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108" name="Picture 107">
                <a:extLst>
                  <a:ext uri="{FF2B5EF4-FFF2-40B4-BE49-F238E27FC236}">
                    <a16:creationId xmlns:a16="http://schemas.microsoft.com/office/drawing/2014/main" id="{CF5FA85D-0260-46D6-A4C3-6790751D0A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5399" y="4403671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109" name="Picture 108">
                <a:extLst>
                  <a:ext uri="{FF2B5EF4-FFF2-40B4-BE49-F238E27FC236}">
                    <a16:creationId xmlns:a16="http://schemas.microsoft.com/office/drawing/2014/main" id="{DC8C92F9-94AE-4305-BD8C-253808281E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8137" y="4402949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60FD63AF-A36A-4E77-A62E-5A6AD3D3B4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8407" y="4402949"/>
                <a:ext cx="169917" cy="299617"/>
              </a:xfrm>
              <a:prstGeom prst="rect">
                <a:avLst/>
              </a:prstGeom>
            </p:spPr>
          </p:pic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79D0F1C9-ED96-4340-A1C9-7F01D7AFB331}"/>
                </a:ext>
              </a:extLst>
            </p:cNvPr>
            <p:cNvGrpSpPr/>
            <p:nvPr/>
          </p:nvGrpSpPr>
          <p:grpSpPr>
            <a:xfrm>
              <a:off x="912982" y="4047609"/>
              <a:ext cx="647194" cy="225254"/>
              <a:chOff x="1135399" y="4402949"/>
              <a:chExt cx="862925" cy="300339"/>
            </a:xfrm>
          </p:grpSpPr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5279BFCA-B441-465F-A0A7-59FD1B58F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9423" y="4402949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113" name="Picture 112">
                <a:extLst>
                  <a:ext uri="{FF2B5EF4-FFF2-40B4-BE49-F238E27FC236}">
                    <a16:creationId xmlns:a16="http://schemas.microsoft.com/office/drawing/2014/main" id="{D0212B84-4B13-4F7E-86A4-5165714C59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35399" y="4403671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FC6B5591-0AD9-408E-AE53-5561FF0A77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38137" y="4402949"/>
                <a:ext cx="169917" cy="299617"/>
              </a:xfrm>
              <a:prstGeom prst="rect">
                <a:avLst/>
              </a:prstGeom>
            </p:spPr>
          </p:pic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2BDF39D9-0490-4EBD-9BAD-EFC01DE74A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28407" y="4402949"/>
                <a:ext cx="169917" cy="299617"/>
              </a:xfrm>
              <a:prstGeom prst="rect">
                <a:avLst/>
              </a:prstGeom>
            </p:spPr>
          </p:pic>
        </p:grpSp>
      </p:grpSp>
      <p:sp>
        <p:nvSpPr>
          <p:cNvPr id="22" name="Callout: Up Arrow 21">
            <a:extLst>
              <a:ext uri="{FF2B5EF4-FFF2-40B4-BE49-F238E27FC236}">
                <a16:creationId xmlns:a16="http://schemas.microsoft.com/office/drawing/2014/main" id="{713A4ECF-C374-4254-951B-871A0A68131C}"/>
              </a:ext>
            </a:extLst>
          </p:cNvPr>
          <p:cNvSpPr/>
          <p:nvPr/>
        </p:nvSpPr>
        <p:spPr>
          <a:xfrm>
            <a:off x="684105" y="2816892"/>
            <a:ext cx="11261705" cy="810783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/>
              <a:t>Orchestration &amp; Slicing</a:t>
            </a:r>
          </a:p>
          <a:p>
            <a:pPr algn="ctr"/>
            <a:endParaRPr lang="en-GB" dirty="0"/>
          </a:p>
        </p:txBody>
      </p:sp>
      <p:sp>
        <p:nvSpPr>
          <p:cNvPr id="20" name="Date Placeholder 19">
            <a:extLst>
              <a:ext uri="{FF2B5EF4-FFF2-40B4-BE49-F238E27FC236}">
                <a16:creationId xmlns:a16="http://schemas.microsoft.com/office/drawing/2014/main" id="{A26BF7CA-F014-4F2B-A59E-24675AA3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1DABA57C-3450-4204-8CBE-C5482B00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ABE47C2C-B25D-4CA8-A8E3-C99774485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2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3AEA-DB6D-4A5F-84B8-C19AD8F9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26141"/>
          </a:xfrm>
        </p:spPr>
        <p:txBody>
          <a:bodyPr/>
          <a:lstStyle/>
          <a:p>
            <a:r>
              <a:rPr lang="en-GB" dirty="0"/>
              <a:t>Demo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C0AC5-714A-4DF1-9170-4ACCEAD19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666" y="991185"/>
            <a:ext cx="10681637" cy="4561476"/>
          </a:xfrm>
        </p:spPr>
        <p:txBody>
          <a:bodyPr>
            <a:normAutofit/>
          </a:bodyPr>
          <a:lstStyle/>
          <a:p>
            <a:r>
              <a:rPr lang="en-GB" sz="2000" dirty="0"/>
              <a:t>Service(Video streams) orchestration over dis-aggregated networks</a:t>
            </a:r>
          </a:p>
          <a:p>
            <a:endParaRPr lang="en-GB" sz="2000" dirty="0"/>
          </a:p>
          <a:p>
            <a:r>
              <a:rPr lang="en-GB" sz="2000" dirty="0"/>
              <a:t>Service orchestration using OSM (</a:t>
            </a:r>
            <a:r>
              <a:rPr lang="en-GB" sz="1800" dirty="0"/>
              <a:t>VIM and WIM enablers</a:t>
            </a:r>
            <a:r>
              <a:rPr lang="en-GB" sz="2000" dirty="0"/>
              <a:t>)</a:t>
            </a:r>
          </a:p>
          <a:p>
            <a:pPr lvl="1"/>
            <a:r>
              <a:rPr lang="en-GB" sz="1800" dirty="0"/>
              <a:t>Spawn VNFs (DPI, Firewall &amp; Video function)</a:t>
            </a:r>
          </a:p>
          <a:p>
            <a:pPr lvl="1"/>
            <a:r>
              <a:rPr lang="en-GB" sz="1800" dirty="0"/>
              <a:t>Stitch VNFs with network resources(access</a:t>
            </a:r>
            <a:r>
              <a:rPr lang="en-GB" sz="1800" dirty="0">
                <a:sym typeface="Wingdings" panose="05000000000000000000" pitchFamily="2" charset="2"/>
              </a:rPr>
              <a:t>transportDC)</a:t>
            </a:r>
          </a:p>
          <a:p>
            <a:pPr lvl="1"/>
            <a:endParaRPr lang="en-GB" sz="1800" dirty="0">
              <a:sym typeface="Wingdings" panose="05000000000000000000" pitchFamily="2" charset="2"/>
            </a:endParaRPr>
          </a:p>
          <a:p>
            <a:r>
              <a:rPr lang="en-GB" sz="2000" dirty="0">
                <a:sym typeface="Wingdings" panose="05000000000000000000" pitchFamily="2" charset="2"/>
              </a:rPr>
              <a:t>Slice based service over dis-aggregated networks</a:t>
            </a:r>
          </a:p>
          <a:p>
            <a:endParaRPr lang="en-GB" sz="2000" dirty="0">
              <a:sym typeface="Wingdings" panose="05000000000000000000" pitchFamily="2" charset="2"/>
            </a:endParaRPr>
          </a:p>
          <a:p>
            <a:endParaRPr lang="en-GB" sz="2000" dirty="0">
              <a:sym typeface="Wingdings" panose="05000000000000000000" pitchFamily="2" charset="2"/>
            </a:endParaRPr>
          </a:p>
          <a:p>
            <a:pPr lvl="0"/>
            <a:r>
              <a:rPr lang="en-GB" sz="2000" dirty="0">
                <a:solidFill>
                  <a:srgbClr val="FF0000"/>
                </a:solidFill>
              </a:rPr>
              <a:t>MH1,2,3 &amp;8 optical, E2E path connection time with reduced capex</a:t>
            </a:r>
          </a:p>
          <a:p>
            <a:endParaRPr lang="en-GB" sz="2000" dirty="0">
              <a:sym typeface="Wingdings" panose="05000000000000000000" pitchFamily="2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FEC6E-BF94-4D36-9359-E728491A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02/10/2019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6AF48-0A68-430D-AF99-0C2F605FE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WP5 Status - Metro-Haul Second Year Period Review  (Brussels)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CC6E5-E983-46F0-A188-0DA6F1B2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76E0-00C6-4634-A5F7-D35E042FD6B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3872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15953</TotalTime>
  <Words>1189</Words>
  <Application>Microsoft Office PowerPoint</Application>
  <PresentationFormat>Widescreen</PresentationFormat>
  <Paragraphs>360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Custom Design</vt:lpstr>
      <vt:lpstr>PowerPoint Presentation</vt:lpstr>
      <vt:lpstr>Use Case Features</vt:lpstr>
      <vt:lpstr>Crowdsourced video streaming</vt:lpstr>
      <vt:lpstr>Planned demo scenario</vt:lpstr>
      <vt:lpstr>UC1 Demo elements</vt:lpstr>
      <vt:lpstr>First crowdsource demo @ TIP conference</vt:lpstr>
      <vt:lpstr>First Metrohaul UC1 demo @ TIPSummit18</vt:lpstr>
      <vt:lpstr>PowerPoint Presentation</vt:lpstr>
      <vt:lpstr>Demo highlights</vt:lpstr>
      <vt:lpstr>PowerPoint Presentation</vt:lpstr>
      <vt:lpstr>PowerPoint Presentation</vt:lpstr>
      <vt:lpstr>Demo Architecture</vt:lpstr>
      <vt:lpstr>Hardware Details WP3</vt:lpstr>
      <vt:lpstr>Software Details WP4</vt:lpstr>
      <vt:lpstr>Crowdsource application</vt:lpstr>
      <vt:lpstr>University of Bristol – BT Connection (Dark Fibre)</vt:lpstr>
      <vt:lpstr>PowerPoint Presentation</vt:lpstr>
      <vt:lpstr>Next Steps</vt:lpstr>
      <vt:lpstr>BACKUP SLIDES</vt:lpstr>
      <vt:lpstr>High Level Plan for demo submission</vt:lpstr>
      <vt:lpstr>2.4G vs 5G spectrum utilization at Stadium</vt:lpstr>
      <vt:lpstr>Crowd source app GUI</vt:lpstr>
      <vt:lpstr>Plan B: Demo extension to Live 360’ cameras</vt:lpstr>
    </vt:vector>
  </TitlesOfParts>
  <Company>IT Telecom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Metro-Haul</dc:title>
  <dc:creator>Ramon Casellas</dc:creator>
  <cp:lastModifiedBy>Mayur Channegowda</cp:lastModifiedBy>
  <cp:revision>1039</cp:revision>
  <cp:lastPrinted>1601-01-01T00:00:00Z</cp:lastPrinted>
  <dcterms:created xsi:type="dcterms:W3CDTF">2009-08-28T10:02:54Z</dcterms:created>
  <dcterms:modified xsi:type="dcterms:W3CDTF">2019-10-01T19:52:06Z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Tfs.IsStoryboard">
    <vt:bool>true</vt:bool>
  </property>
</Properties>
</file>