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96" r:id="rId4"/>
  </p:sldMasterIdLst>
  <p:notesMasterIdLst>
    <p:notesMasterId r:id="rId24"/>
  </p:notesMasterIdLst>
  <p:handoutMasterIdLst>
    <p:handoutMasterId r:id="rId25"/>
  </p:handoutMasterIdLst>
  <p:sldIdLst>
    <p:sldId id="256" r:id="rId5"/>
    <p:sldId id="273" r:id="rId6"/>
    <p:sldId id="338" r:id="rId7"/>
    <p:sldId id="352" r:id="rId8"/>
    <p:sldId id="270" r:id="rId9"/>
    <p:sldId id="271" r:id="rId10"/>
    <p:sldId id="355" r:id="rId11"/>
    <p:sldId id="363" r:id="rId12"/>
    <p:sldId id="362" r:id="rId13"/>
    <p:sldId id="360" r:id="rId14"/>
    <p:sldId id="343" r:id="rId15"/>
    <p:sldId id="350" r:id="rId16"/>
    <p:sldId id="364" r:id="rId17"/>
    <p:sldId id="365" r:id="rId18"/>
    <p:sldId id="344" r:id="rId19"/>
    <p:sldId id="361" r:id="rId20"/>
    <p:sldId id="366" r:id="rId21"/>
    <p:sldId id="367" r:id="rId22"/>
    <p:sldId id="331" r:id="rId23"/>
  </p:sldIdLst>
  <p:sldSz cx="12192000" cy="6858000"/>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00"/>
    <a:srgbClr val="008000"/>
    <a:srgbClr val="FF5050"/>
    <a:srgbClr val="FF9B9B"/>
    <a:srgbClr val="FF6699"/>
    <a:srgbClr val="FF7C80"/>
    <a:srgbClr val="004E00"/>
    <a:srgbClr val="B3B56A"/>
    <a:srgbClr val="EBED8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CA6BB6-2704-4D24-B659-6B055D95B186}" v="112" dt="2019-10-01T16:57:27.92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6274" autoAdjust="0"/>
  </p:normalViewPr>
  <p:slideViewPr>
    <p:cSldViewPr snapToGrid="0">
      <p:cViewPr>
        <p:scale>
          <a:sx n="80" d="100"/>
          <a:sy n="80" d="100"/>
        </p:scale>
        <p:origin x="773" y="110"/>
      </p:cViewPr>
      <p:guideLst>
        <p:guide orient="horz" pos="2160"/>
        <p:guide pos="3840"/>
      </p:guideLst>
    </p:cSldViewPr>
  </p:slideViewPr>
  <p:outlineViewPr>
    <p:cViewPr>
      <p:scale>
        <a:sx n="33" d="100"/>
        <a:sy n="33" d="100"/>
      </p:scale>
      <p:origin x="0" y="-54090"/>
    </p:cViewPr>
  </p:outlineViewPr>
  <p:notesTextViewPr>
    <p:cViewPr>
      <p:scale>
        <a:sx n="3" d="2"/>
        <a:sy n="3" d="2"/>
      </p:scale>
      <p:origin x="0" y="0"/>
    </p:cViewPr>
  </p:notesTextViewPr>
  <p:sorterViewPr>
    <p:cViewPr>
      <p:scale>
        <a:sx n="100" d="100"/>
        <a:sy n="100" d="100"/>
      </p:scale>
      <p:origin x="0" y="-5592"/>
    </p:cViewPr>
  </p:sorterViewPr>
  <p:notesViewPr>
    <p:cSldViewPr snapToGrid="0">
      <p:cViewPr varScale="1">
        <p:scale>
          <a:sx n="73" d="100"/>
          <a:sy n="73" d="100"/>
        </p:scale>
        <p:origin x="3282"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137" cy="512304"/>
          </a:xfrm>
          <a:prstGeom prst="rect">
            <a:avLst/>
          </a:prstGeom>
        </p:spPr>
        <p:txBody>
          <a:bodyPr vert="horz" lIns="94760" tIns="47380" rIns="94760" bIns="47380" rtlCol="0"/>
          <a:lstStyle>
            <a:lvl1pPr algn="l">
              <a:defRPr sz="1200">
                <a:latin typeface="Arial" pitchFamily="34" charset="0"/>
                <a:cs typeface="Arial" pitchFamily="34" charset="0"/>
              </a:defRPr>
            </a:lvl1pPr>
          </a:lstStyle>
          <a:p>
            <a:pPr>
              <a:defRPr/>
            </a:pPr>
            <a:endParaRPr lang="es-ES"/>
          </a:p>
        </p:txBody>
      </p:sp>
      <p:sp>
        <p:nvSpPr>
          <p:cNvPr id="3" name="2 Marcador de fecha"/>
          <p:cNvSpPr>
            <a:spLocks noGrp="1"/>
          </p:cNvSpPr>
          <p:nvPr>
            <p:ph type="dt" sz="quarter" idx="1"/>
          </p:nvPr>
        </p:nvSpPr>
        <p:spPr>
          <a:xfrm>
            <a:off x="4020507" y="0"/>
            <a:ext cx="3077137" cy="512304"/>
          </a:xfrm>
          <a:prstGeom prst="rect">
            <a:avLst/>
          </a:prstGeom>
        </p:spPr>
        <p:txBody>
          <a:bodyPr vert="horz" lIns="94760" tIns="47380" rIns="94760" bIns="47380" rtlCol="0"/>
          <a:lstStyle>
            <a:lvl1pPr algn="r">
              <a:defRPr sz="1200">
                <a:latin typeface="Arial" pitchFamily="34" charset="0"/>
                <a:cs typeface="Arial" pitchFamily="34" charset="0"/>
              </a:defRPr>
            </a:lvl1pPr>
          </a:lstStyle>
          <a:p>
            <a:pPr>
              <a:defRPr/>
            </a:pPr>
            <a:fld id="{6F384A07-C4A1-4C9D-A530-5721845CC291}" type="datetimeFigureOut">
              <a:rPr lang="es-ES"/>
              <a:pPr>
                <a:defRPr/>
              </a:pPr>
              <a:t>01/10/2019</a:t>
            </a:fld>
            <a:endParaRPr lang="es-ES"/>
          </a:p>
        </p:txBody>
      </p:sp>
      <p:sp>
        <p:nvSpPr>
          <p:cNvPr id="4" name="3 Marcador de pie de página"/>
          <p:cNvSpPr>
            <a:spLocks noGrp="1"/>
          </p:cNvSpPr>
          <p:nvPr>
            <p:ph type="ftr" sz="quarter" idx="2"/>
          </p:nvPr>
        </p:nvSpPr>
        <p:spPr>
          <a:xfrm>
            <a:off x="0" y="9720674"/>
            <a:ext cx="3077137" cy="512303"/>
          </a:xfrm>
          <a:prstGeom prst="rect">
            <a:avLst/>
          </a:prstGeom>
        </p:spPr>
        <p:txBody>
          <a:bodyPr vert="horz" lIns="94760" tIns="47380" rIns="94760" bIns="47380" rtlCol="0" anchor="b"/>
          <a:lstStyle>
            <a:lvl1pPr algn="l">
              <a:defRPr sz="1200">
                <a:latin typeface="Arial" pitchFamily="34" charset="0"/>
                <a:cs typeface="Arial" pitchFamily="34" charset="0"/>
              </a:defRPr>
            </a:lvl1pPr>
          </a:lstStyle>
          <a:p>
            <a:pPr>
              <a:defRPr/>
            </a:pPr>
            <a:endParaRPr lang="es-ES"/>
          </a:p>
        </p:txBody>
      </p:sp>
      <p:sp>
        <p:nvSpPr>
          <p:cNvPr id="5" name="4 Marcador de número de diapositiva"/>
          <p:cNvSpPr>
            <a:spLocks noGrp="1"/>
          </p:cNvSpPr>
          <p:nvPr>
            <p:ph type="sldNum" sz="quarter" idx="3"/>
          </p:nvPr>
        </p:nvSpPr>
        <p:spPr>
          <a:xfrm>
            <a:off x="4020507" y="9720674"/>
            <a:ext cx="3077137" cy="512303"/>
          </a:xfrm>
          <a:prstGeom prst="rect">
            <a:avLst/>
          </a:prstGeom>
        </p:spPr>
        <p:txBody>
          <a:bodyPr vert="horz" lIns="94760" tIns="47380" rIns="94760" bIns="47380" rtlCol="0" anchor="b"/>
          <a:lstStyle>
            <a:lvl1pPr algn="r">
              <a:defRPr sz="1200">
                <a:latin typeface="Arial" pitchFamily="34" charset="0"/>
                <a:cs typeface="Arial" pitchFamily="34" charset="0"/>
              </a:defRPr>
            </a:lvl1pPr>
          </a:lstStyle>
          <a:p>
            <a:pPr>
              <a:defRPr/>
            </a:pPr>
            <a:fld id="{14043342-2E7B-44D9-9F0C-2353861019E9}" type="slidenum">
              <a:rPr lang="es-ES"/>
              <a:pPr>
                <a:defRPr/>
              </a:pPr>
              <a:t>‹#›</a:t>
            </a:fld>
            <a:endParaRPr lang="es-ES"/>
          </a:p>
        </p:txBody>
      </p:sp>
    </p:spTree>
    <p:extLst>
      <p:ext uri="{BB962C8B-B14F-4D97-AF65-F5344CB8AC3E}">
        <p14:creationId xmlns:p14="http://schemas.microsoft.com/office/powerpoint/2010/main" val="3576245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lvl1pPr>
              <a:defRPr sz="1200">
                <a:latin typeface="Arial" charset="0"/>
                <a:cs typeface="+mn-cs"/>
              </a:defRPr>
            </a:lvl1pPr>
          </a:lstStyle>
          <a:p>
            <a:pPr>
              <a:defRPr/>
            </a:pPr>
            <a:endParaRPr lang="it-IT"/>
          </a:p>
        </p:txBody>
      </p:sp>
      <p:sp>
        <p:nvSpPr>
          <p:cNvPr id="10243" name="Rectangle 3"/>
          <p:cNvSpPr>
            <a:spLocks noGrp="1" noChangeArrowheads="1"/>
          </p:cNvSpPr>
          <p:nvPr>
            <p:ph type="dt" idx="1"/>
          </p:nvPr>
        </p:nvSpPr>
        <p:spPr bwMode="auto">
          <a:xfrm>
            <a:off x="4020507" y="0"/>
            <a:ext cx="3077137" cy="512304"/>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lvl1pPr algn="r">
              <a:defRPr sz="1200">
                <a:latin typeface="Arial" charset="0"/>
                <a:cs typeface="+mn-cs"/>
              </a:defRPr>
            </a:lvl1pPr>
          </a:lstStyle>
          <a:p>
            <a:pPr>
              <a:defRPr/>
            </a:pPr>
            <a:endParaRPr lang="it-IT"/>
          </a:p>
        </p:txBody>
      </p:sp>
      <p:sp>
        <p:nvSpPr>
          <p:cNvPr id="15364"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9600" y="4862792"/>
            <a:ext cx="5680103" cy="4604184"/>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0246" name="Rectangle 6"/>
          <p:cNvSpPr>
            <a:spLocks noGrp="1" noChangeArrowheads="1"/>
          </p:cNvSpPr>
          <p:nvPr>
            <p:ph type="ftr" sz="quarter" idx="4"/>
          </p:nvPr>
        </p:nvSpPr>
        <p:spPr bwMode="auto">
          <a:xfrm>
            <a:off x="0" y="9720674"/>
            <a:ext cx="3077137" cy="512303"/>
          </a:xfrm>
          <a:prstGeom prst="rect">
            <a:avLst/>
          </a:prstGeom>
          <a:noFill/>
          <a:ln w="9525">
            <a:noFill/>
            <a:miter lim="800000"/>
            <a:headEnd/>
            <a:tailEnd/>
          </a:ln>
          <a:effectLst/>
        </p:spPr>
        <p:txBody>
          <a:bodyPr vert="horz" wrap="square" lIns="94760" tIns="47380" rIns="94760" bIns="47380" numCol="1" anchor="b" anchorCtr="0" compatLnSpc="1">
            <a:prstTxWarp prst="textNoShape">
              <a:avLst/>
            </a:prstTxWarp>
          </a:bodyPr>
          <a:lstStyle>
            <a:lvl1pPr>
              <a:defRPr sz="1200">
                <a:latin typeface="Arial" charset="0"/>
                <a:cs typeface="+mn-cs"/>
              </a:defRPr>
            </a:lvl1pPr>
          </a:lstStyle>
          <a:p>
            <a:pPr>
              <a:defRPr/>
            </a:pPr>
            <a:endParaRPr lang="it-IT"/>
          </a:p>
        </p:txBody>
      </p:sp>
      <p:sp>
        <p:nvSpPr>
          <p:cNvPr id="10247" name="Rectangle 7"/>
          <p:cNvSpPr>
            <a:spLocks noGrp="1" noChangeArrowheads="1"/>
          </p:cNvSpPr>
          <p:nvPr>
            <p:ph type="sldNum" sz="quarter" idx="5"/>
          </p:nvPr>
        </p:nvSpPr>
        <p:spPr bwMode="auto">
          <a:xfrm>
            <a:off x="4020507" y="9720674"/>
            <a:ext cx="3077137" cy="512303"/>
          </a:xfrm>
          <a:prstGeom prst="rect">
            <a:avLst/>
          </a:prstGeom>
          <a:noFill/>
          <a:ln w="9525">
            <a:noFill/>
            <a:miter lim="800000"/>
            <a:headEnd/>
            <a:tailEnd/>
          </a:ln>
          <a:effectLst/>
        </p:spPr>
        <p:txBody>
          <a:bodyPr vert="horz" wrap="square" lIns="94760" tIns="47380" rIns="94760" bIns="47380" numCol="1" anchor="b" anchorCtr="0" compatLnSpc="1">
            <a:prstTxWarp prst="textNoShape">
              <a:avLst/>
            </a:prstTxWarp>
          </a:bodyPr>
          <a:lstStyle>
            <a:lvl1pPr algn="r">
              <a:defRPr sz="1200">
                <a:latin typeface="Arial" charset="0"/>
                <a:cs typeface="+mn-cs"/>
              </a:defRPr>
            </a:lvl1pPr>
          </a:lstStyle>
          <a:p>
            <a:pPr>
              <a:defRPr/>
            </a:pPr>
            <a:fld id="{0778A602-2F2B-4BCE-88F0-1367A12655F8}" type="slidenum">
              <a:rPr lang="it-IT"/>
              <a:pPr>
                <a:defRPr/>
              </a:pPr>
              <a:t>‹#›</a:t>
            </a:fld>
            <a:endParaRPr lang="it-IT"/>
          </a:p>
        </p:txBody>
      </p:sp>
    </p:spTree>
    <p:extLst>
      <p:ext uri="{BB962C8B-B14F-4D97-AF65-F5344CB8AC3E}">
        <p14:creationId xmlns:p14="http://schemas.microsoft.com/office/powerpoint/2010/main" val="916933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00026"/>
            <a:ext cx="9144000" cy="924675"/>
          </a:xfrm>
          <a:solidFill>
            <a:schemeClr val="bg1"/>
          </a:solidFill>
          <a:ln>
            <a:solidFill>
              <a:schemeClr val="bg1"/>
            </a:solidFill>
          </a:ln>
        </p:spPr>
        <p:style>
          <a:lnRef idx="1">
            <a:schemeClr val="accent1"/>
          </a:lnRef>
          <a:fillRef idx="2">
            <a:schemeClr val="accent1"/>
          </a:fillRef>
          <a:effectRef idx="1">
            <a:schemeClr val="accent1"/>
          </a:effectRef>
          <a:fontRef idx="none"/>
        </p:style>
        <p:txBody>
          <a:bodyPr vert="horz" lIns="91440" tIns="45720" rIns="91440" bIns="45720" rtlCol="0" anchor="b">
            <a:normAutofit/>
          </a:bodyPr>
          <a:lstStyle>
            <a:lvl1pPr algn="ctr">
              <a:defRPr lang="en-US" sz="4400" dirty="0">
                <a:effectLst>
                  <a:outerShdw blurRad="38100" dist="38100" dir="2700000" algn="tl">
                    <a:srgbClr val="000000">
                      <a:alpha val="43137"/>
                    </a:srgbClr>
                  </a:outerShdw>
                </a:effectLst>
              </a:defRPr>
            </a:lvl1pPr>
          </a:lstStyle>
          <a:p>
            <a:pPr lvl="0" algn="ctr"/>
            <a:r>
              <a:rPr lang="en-US"/>
              <a:t>Click to edit Master title style</a:t>
            </a:r>
            <a:endParaRPr lang="en-US" dirty="0"/>
          </a:p>
        </p:txBody>
      </p:sp>
      <p:sp>
        <p:nvSpPr>
          <p:cNvPr id="3" name="Subtitle 2"/>
          <p:cNvSpPr>
            <a:spLocks noGrp="1"/>
          </p:cNvSpPr>
          <p:nvPr>
            <p:ph type="subTitle" idx="1"/>
          </p:nvPr>
        </p:nvSpPr>
        <p:spPr>
          <a:xfrm>
            <a:off x="1524000" y="2861065"/>
            <a:ext cx="9144000" cy="632148"/>
          </a:xfrm>
          <a:prstGeom prst="rect">
            <a:avLst/>
          </a:prstGeom>
        </p:spPr>
        <p:txBody>
          <a:bodyPr>
            <a:normAutofit/>
          </a:bodyPr>
          <a:lstStyle>
            <a:lvl1pPr>
              <a:defRPr lang="en-US" sz="2400" noProof="0" dirty="0">
                <a:latin typeface="+mj-lt"/>
              </a:defRPr>
            </a:lvl1pPr>
          </a:lstStyle>
          <a:p>
            <a:pPr marL="0" lvl="0" indent="0" algn="ctr">
              <a:spcBef>
                <a:spcPts val="2000"/>
              </a:spcBef>
              <a:buClr>
                <a:schemeClr val="accent2"/>
              </a:buClr>
              <a:buSzPct val="90000"/>
              <a:buFont typeface="Wingdings" panose="05000000000000000000" pitchFamily="2" charset="2"/>
              <a:buNone/>
            </a:pPr>
            <a:r>
              <a:rPr lang="en-US"/>
              <a:t>Click to edit Master subtitle style</a:t>
            </a:r>
            <a:endParaRPr lang="en-US" dirty="0"/>
          </a:p>
        </p:txBody>
      </p:sp>
      <p:sp>
        <p:nvSpPr>
          <p:cNvPr id="4" name="Date Placeholder 3"/>
          <p:cNvSpPr>
            <a:spLocks noGrp="1"/>
          </p:cNvSpPr>
          <p:nvPr>
            <p:ph type="dt" sz="half" idx="10"/>
          </p:nvPr>
        </p:nvSpPr>
        <p:spPr>
          <a:xfrm>
            <a:off x="725185" y="6410890"/>
            <a:ext cx="877584" cy="320767"/>
          </a:xfrm>
        </p:spPr>
        <p:txBody>
          <a:bodyPr/>
          <a:lstStyle/>
          <a:p>
            <a:r>
              <a:rPr lang="en-US"/>
              <a:t>18/09/2018</a:t>
            </a:r>
          </a:p>
        </p:txBody>
      </p:sp>
      <p:sp>
        <p:nvSpPr>
          <p:cNvPr id="5" name="Footer Placeholder 4"/>
          <p:cNvSpPr>
            <a:spLocks noGrp="1"/>
          </p:cNvSpPr>
          <p:nvPr>
            <p:ph type="ftr" sz="quarter" idx="11"/>
          </p:nvPr>
        </p:nvSpPr>
        <p:spPr>
          <a:xfrm>
            <a:off x="1685818" y="6428086"/>
            <a:ext cx="9800690" cy="303572"/>
          </a:xfrm>
        </p:spPr>
        <p:txBody>
          <a:bodyPr/>
          <a:lstStyle/>
          <a:p>
            <a:r>
              <a:rPr lang="en-US"/>
              <a:t>WP4 Status - Metro-Haul First Report Period Review Meeting (Brussels)</a:t>
            </a:r>
            <a:endParaRPr lang="en-US" dirty="0"/>
          </a:p>
        </p:txBody>
      </p:sp>
      <p:sp>
        <p:nvSpPr>
          <p:cNvPr id="6" name="Slide Number Placeholder 5"/>
          <p:cNvSpPr>
            <a:spLocks noGrp="1"/>
          </p:cNvSpPr>
          <p:nvPr>
            <p:ph type="sldNum" sz="quarter" idx="12"/>
          </p:nvPr>
        </p:nvSpPr>
        <p:spPr>
          <a:xfrm>
            <a:off x="11569557" y="6410890"/>
            <a:ext cx="381000" cy="365125"/>
          </a:xfrm>
        </p:spPr>
        <p:txBody>
          <a:bodyPr/>
          <a:lstStyle/>
          <a:p>
            <a:fld id="{9EC776E0-00C6-4634-A5F7-D35E042FD6BB}" type="slidenum">
              <a:rPr lang="en-US" smtClean="0"/>
              <a:pPr/>
              <a:t>‹#›</a:t>
            </a:fld>
            <a:endParaRPr lang="en-US"/>
          </a:p>
        </p:txBody>
      </p:sp>
      <p:sp>
        <p:nvSpPr>
          <p:cNvPr id="7" name="Rectangle 6"/>
          <p:cNvSpPr/>
          <p:nvPr userDrawn="1"/>
        </p:nvSpPr>
        <p:spPr>
          <a:xfrm>
            <a:off x="4149969" y="5369657"/>
            <a:ext cx="7936855" cy="1031051"/>
          </a:xfrm>
          <a:prstGeom prst="rect">
            <a:avLst/>
          </a:prstGeom>
        </p:spPr>
        <p:txBody>
          <a:bodyPr wrap="square">
            <a:spAutoFit/>
          </a:bodyPr>
          <a:lstStyle/>
          <a:p>
            <a:pPr algn="r">
              <a:spcAft>
                <a:spcPts val="0"/>
              </a:spcAft>
            </a:pPr>
            <a:r>
              <a:rPr lang="en-GB" sz="1600" b="0" i="1" dirty="0">
                <a:effectLst/>
                <a:latin typeface="Calibri" panose="020F0502020204030204" pitchFamily="34" charset="0"/>
                <a:ea typeface="Calibri" panose="020F0502020204030204" pitchFamily="34" charset="0"/>
                <a:cs typeface="Times New Roman" panose="02020603050405020304" pitchFamily="18" charset="0"/>
              </a:rPr>
              <a:t>METRO-HAUL: METRO High bandwidth, 5G Application-aware optical network, with edge storage, compute and low Latency</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pP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pPr>
            <a:r>
              <a:rPr lang="en-GB" sz="1600" kern="1200" dirty="0">
                <a:solidFill>
                  <a:schemeClr val="tx1"/>
                </a:solidFill>
                <a:effectLst/>
                <a:latin typeface="+mn-lt"/>
                <a:ea typeface="+mn-ea"/>
                <a:cs typeface="Arial" charset="0"/>
              </a:rPr>
              <a:t>H2020-ICT-2016-2 Metro-Haul Grant</a:t>
            </a:r>
            <a:r>
              <a:rPr lang="en-GB" sz="1600" kern="1200" baseline="0" dirty="0">
                <a:solidFill>
                  <a:schemeClr val="tx1"/>
                </a:solidFill>
                <a:effectLst/>
                <a:latin typeface="+mn-lt"/>
                <a:ea typeface="+mn-ea"/>
                <a:cs typeface="Arial" charset="0"/>
              </a:rPr>
              <a:t> No. </a:t>
            </a:r>
            <a:r>
              <a:rPr lang="en-GB" sz="1600" kern="1200" dirty="0">
                <a:solidFill>
                  <a:schemeClr val="tx1"/>
                </a:solidFill>
                <a:effectLst/>
                <a:latin typeface="+mn-lt"/>
                <a:ea typeface="+mn-ea"/>
                <a:cs typeface="Arial" charset="0"/>
              </a:rPr>
              <a:t>761727</a:t>
            </a:r>
            <a:endParaRPr lang="en-US" sz="1600" b="0" dirty="0">
              <a:effectLst/>
              <a:latin typeface="+mn-lt"/>
              <a:ea typeface="Calibri" panose="020F0502020204030204" pitchFamily="34" charset="0"/>
              <a:cs typeface="Times New Roman" panose="02020603050405020304" pitchFamily="18" charset="0"/>
            </a:endParaRPr>
          </a:p>
        </p:txBody>
      </p:sp>
      <p:pic>
        <p:nvPicPr>
          <p:cNvPr id="8" name="Picture 7"/>
          <p:cNvPicPr>
            <a:picLocks noChangeAspect="1"/>
          </p:cNvPicPr>
          <p:nvPr userDrawn="1"/>
        </p:nvPicPr>
        <p:blipFill>
          <a:blip r:embed="rId2"/>
          <a:stretch>
            <a:fillRect/>
          </a:stretch>
        </p:blipFill>
        <p:spPr>
          <a:xfrm>
            <a:off x="590811" y="5307699"/>
            <a:ext cx="1095007" cy="1053292"/>
          </a:xfrm>
          <a:prstGeom prst="rect">
            <a:avLst/>
          </a:prstGeom>
        </p:spPr>
      </p:pic>
      <p:sp>
        <p:nvSpPr>
          <p:cNvPr id="9" name="TextBox 8"/>
          <p:cNvSpPr txBox="1"/>
          <p:nvPr userDrawn="1"/>
        </p:nvSpPr>
        <p:spPr>
          <a:xfrm>
            <a:off x="1685818" y="5982916"/>
            <a:ext cx="5228947" cy="369332"/>
          </a:xfrm>
          <a:prstGeom prst="rect">
            <a:avLst/>
          </a:prstGeom>
          <a:noFill/>
        </p:spPr>
        <p:txBody>
          <a:bodyPr wrap="square" rtlCol="0">
            <a:spAutoFit/>
          </a:bodyPr>
          <a:lstStyle/>
          <a:p>
            <a:r>
              <a:rPr lang="en-US" b="1" dirty="0">
                <a:latin typeface="+mn-lt"/>
              </a:rPr>
              <a:t>http://metro-haul.eu</a:t>
            </a:r>
          </a:p>
        </p:txBody>
      </p:sp>
    </p:spTree>
    <p:extLst>
      <p:ext uri="{BB962C8B-B14F-4D97-AF65-F5344CB8AC3E}">
        <p14:creationId xmlns:p14="http://schemas.microsoft.com/office/powerpoint/2010/main" val="238623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vert="horz" lIns="91440" tIns="45720" rIns="91440" bIns="45720" rtlCol="0" anchor="b">
            <a:normAutofit/>
          </a:bodyPr>
          <a:lstStyle>
            <a:lvl1pPr>
              <a:defRPr lang="en-US" sz="3200" dirty="0"/>
            </a:lvl1pPr>
          </a:lstStyle>
          <a:p>
            <a:pPr lvl="0" algn="ctr"/>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18/09/2018</a:t>
            </a:r>
          </a:p>
        </p:txBody>
      </p:sp>
      <p:sp>
        <p:nvSpPr>
          <p:cNvPr id="5" name="Footer Placeholder 4"/>
          <p:cNvSpPr>
            <a:spLocks noGrp="1"/>
          </p:cNvSpPr>
          <p:nvPr>
            <p:ph type="ftr" sz="quarter" idx="11"/>
          </p:nvPr>
        </p:nvSpPr>
        <p:spPr/>
        <p:txBody>
          <a:bodyPr/>
          <a:lstStyle/>
          <a:p>
            <a:r>
              <a:rPr lang="en-US"/>
              <a:t>WP4 Status - Metro-Haul First Report Period Review Meeting (Brussels)</a:t>
            </a:r>
            <a:endParaRPr lang="en-US" dirty="0"/>
          </a:p>
        </p:txBody>
      </p:sp>
      <p:sp>
        <p:nvSpPr>
          <p:cNvPr id="6" name="Slide Number Placeholder 5"/>
          <p:cNvSpPr>
            <a:spLocks noGrp="1"/>
          </p:cNvSpPr>
          <p:nvPr>
            <p:ph type="sldNum" sz="quarter" idx="12"/>
          </p:nvPr>
        </p:nvSpPr>
        <p:spPr/>
        <p:txBody>
          <a:bodyPr/>
          <a:lstStyle/>
          <a:p>
            <a:fld id="{9EC776E0-00C6-4634-A5F7-D35E042FD6BB}" type="slidenum">
              <a:rPr lang="en-US" smtClean="0"/>
              <a:pPr/>
              <a:t>‹#›</a:t>
            </a:fld>
            <a:endParaRPr lang="en-US"/>
          </a:p>
        </p:txBody>
      </p:sp>
    </p:spTree>
    <p:extLst>
      <p:ext uri="{BB962C8B-B14F-4D97-AF65-F5344CB8AC3E}">
        <p14:creationId xmlns:p14="http://schemas.microsoft.com/office/powerpoint/2010/main" val="174143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a:t>18/09/2018</a:t>
            </a:r>
            <a:endParaRPr lang="en-US" dirty="0"/>
          </a:p>
        </p:txBody>
      </p:sp>
      <p:sp>
        <p:nvSpPr>
          <p:cNvPr id="6" name="Footer Placeholder 5"/>
          <p:cNvSpPr>
            <a:spLocks noGrp="1"/>
          </p:cNvSpPr>
          <p:nvPr>
            <p:ph type="ftr" sz="quarter" idx="11"/>
          </p:nvPr>
        </p:nvSpPr>
        <p:spPr/>
        <p:txBody>
          <a:bodyPr/>
          <a:lstStyle/>
          <a:p>
            <a:r>
              <a:rPr lang="en-US"/>
              <a:t>WP4 Status - Metro-Haul First Report Period Review Meeting (Brussels)</a:t>
            </a:r>
            <a:endParaRPr lang="en-US" dirty="0"/>
          </a:p>
        </p:txBody>
      </p:sp>
      <p:sp>
        <p:nvSpPr>
          <p:cNvPr id="7" name="Slide Number Placeholder 6"/>
          <p:cNvSpPr>
            <a:spLocks noGrp="1"/>
          </p:cNvSpPr>
          <p:nvPr>
            <p:ph type="sldNum" sz="quarter" idx="12"/>
          </p:nvPr>
        </p:nvSpPr>
        <p:spPr/>
        <p:txBody>
          <a:bodyPr/>
          <a:lstStyle/>
          <a:p>
            <a:fld id="{9EC776E0-00C6-4634-A5F7-D35E042FD6BB}" type="slidenum">
              <a:rPr lang="en-US" smtClean="0"/>
              <a:pPr/>
              <a:t>‹#›</a:t>
            </a:fld>
            <a:endParaRPr lang="en-US"/>
          </a:p>
        </p:txBody>
      </p:sp>
      <p:sp>
        <p:nvSpPr>
          <p:cNvPr id="8" name="Content Placeholder 6"/>
          <p:cNvSpPr>
            <a:spLocks noGrp="1"/>
          </p:cNvSpPr>
          <p:nvPr>
            <p:ph sz="quarter" idx="13"/>
          </p:nvPr>
        </p:nvSpPr>
        <p:spPr>
          <a:xfrm>
            <a:off x="741363" y="769938"/>
            <a:ext cx="5402583" cy="5446712"/>
          </a:xfrm>
          <a:prstGeom prst="rect">
            <a:avLst/>
          </a:prstGeom>
        </p:spPr>
        <p:txBody>
          <a:bodyPr/>
          <a:lstStyle>
            <a:lvl1pPr marL="228600" indent="-288000">
              <a:lnSpc>
                <a:spcPct val="100000"/>
              </a:lnSpc>
              <a:spcBef>
                <a:spcPts val="3000"/>
              </a:spcBef>
              <a:buClr>
                <a:schemeClr val="accent2"/>
              </a:buClr>
              <a:buFont typeface="Wingdings" panose="05000000000000000000" pitchFamily="2" charset="2"/>
              <a:buChar char="v"/>
              <a:defRPr sz="1800"/>
            </a:lvl1pPr>
            <a:lvl2pPr marL="685800" indent="-228600">
              <a:buFont typeface="Wingdings" panose="05000000000000000000" pitchFamily="2" charset="2"/>
              <a:buChar char="q"/>
              <a:defRPr sz="1600"/>
            </a:lvl2pPr>
            <a:lvl3pPr marL="1143000" indent="-228600">
              <a:buFont typeface="Wingdings" panose="05000000000000000000" pitchFamily="2" charset="2"/>
              <a:buChar char="ü"/>
              <a:defRPr sz="14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6236413" y="769938"/>
            <a:ext cx="5607925" cy="5446712"/>
          </a:xfrm>
          <a:prstGeom prst="rect">
            <a:avLst/>
          </a:prstGeom>
        </p:spPr>
        <p:txBody>
          <a:bodyPr/>
          <a:lstStyle>
            <a:lvl1pPr marL="228600" indent="-288000">
              <a:lnSpc>
                <a:spcPct val="100000"/>
              </a:lnSpc>
              <a:spcBef>
                <a:spcPts val="3000"/>
              </a:spcBef>
              <a:buClr>
                <a:schemeClr val="accent2"/>
              </a:buClr>
              <a:buFont typeface="Wingdings" panose="05000000000000000000" pitchFamily="2" charset="2"/>
              <a:buChar char="v"/>
              <a:defRPr sz="1800"/>
            </a:lvl1pPr>
            <a:lvl2pPr marL="685800" indent="-228600">
              <a:buFont typeface="Wingdings" panose="05000000000000000000" pitchFamily="2" charset="2"/>
              <a:buChar char="q"/>
              <a:defRPr sz="1600"/>
            </a:lvl2pPr>
            <a:lvl3pPr marL="1143000" indent="-228600">
              <a:buFont typeface="Wingdings" panose="05000000000000000000" pitchFamily="2" charset="2"/>
              <a:buChar char="ü"/>
              <a:defRPr sz="14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679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18/09/2018</a:t>
            </a:r>
            <a:endParaRPr lang="en-US" dirty="0"/>
          </a:p>
        </p:txBody>
      </p:sp>
      <p:sp>
        <p:nvSpPr>
          <p:cNvPr id="4" name="Footer Placeholder 3"/>
          <p:cNvSpPr>
            <a:spLocks noGrp="1"/>
          </p:cNvSpPr>
          <p:nvPr>
            <p:ph type="ftr" sz="quarter" idx="11"/>
          </p:nvPr>
        </p:nvSpPr>
        <p:spPr/>
        <p:txBody>
          <a:bodyPr/>
          <a:lstStyle/>
          <a:p>
            <a:r>
              <a:rPr lang="en-US"/>
              <a:t>WP4 Status - Metro-Haul First Report Period Review Meeting (Brussels)</a:t>
            </a:r>
            <a:endParaRPr lang="en-US" dirty="0"/>
          </a:p>
        </p:txBody>
      </p:sp>
      <p:sp>
        <p:nvSpPr>
          <p:cNvPr id="5" name="Slide Number Placeholder 4"/>
          <p:cNvSpPr>
            <a:spLocks noGrp="1"/>
          </p:cNvSpPr>
          <p:nvPr>
            <p:ph type="sldNum" sz="quarter" idx="12"/>
          </p:nvPr>
        </p:nvSpPr>
        <p:spPr/>
        <p:txBody>
          <a:bodyPr/>
          <a:lstStyle/>
          <a:p>
            <a:fld id="{9EC776E0-00C6-4634-A5F7-D35E042FD6BB}" type="slidenum">
              <a:rPr lang="en-US" smtClean="0"/>
              <a:pPr/>
              <a:t>‹#›</a:t>
            </a:fld>
            <a:endParaRPr lang="en-US"/>
          </a:p>
        </p:txBody>
      </p:sp>
      <p:sp>
        <p:nvSpPr>
          <p:cNvPr id="7" name="Content Placeholder 6"/>
          <p:cNvSpPr>
            <a:spLocks noGrp="1"/>
          </p:cNvSpPr>
          <p:nvPr>
            <p:ph sz="quarter" idx="13"/>
          </p:nvPr>
        </p:nvSpPr>
        <p:spPr>
          <a:xfrm>
            <a:off x="741363" y="769938"/>
            <a:ext cx="11102975" cy="5446712"/>
          </a:xfrm>
          <a:prstGeom prst="rect">
            <a:avLst/>
          </a:prstGeom>
        </p:spPr>
        <p:txBody>
          <a:bodyPr/>
          <a:lstStyle>
            <a:lvl1pPr marL="228600" indent="-288000">
              <a:lnSpc>
                <a:spcPct val="100000"/>
              </a:lnSpc>
              <a:spcBef>
                <a:spcPts val="3000"/>
              </a:spcBef>
              <a:buClr>
                <a:schemeClr val="accent2"/>
              </a:buClr>
              <a:buFont typeface="Wingdings" panose="05000000000000000000" pitchFamily="2" charset="2"/>
              <a:buChar char="v"/>
              <a:defRPr sz="1800"/>
            </a:lvl1pPr>
            <a:lvl2pPr marL="685800" indent="-228600">
              <a:buFont typeface="Wingdings" panose="05000000000000000000" pitchFamily="2" charset="2"/>
              <a:buChar char="q"/>
              <a:defRPr sz="1600"/>
            </a:lvl2pPr>
            <a:lvl3pPr marL="1143000" indent="-228600">
              <a:buFont typeface="Wingdings" panose="05000000000000000000" pitchFamily="2" charset="2"/>
              <a:buChar char="ü"/>
              <a:defRPr sz="14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418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18/09/2018</a:t>
            </a:r>
          </a:p>
        </p:txBody>
      </p:sp>
      <p:sp>
        <p:nvSpPr>
          <p:cNvPr id="4" name="Footer Placeholder 3"/>
          <p:cNvSpPr>
            <a:spLocks noGrp="1"/>
          </p:cNvSpPr>
          <p:nvPr>
            <p:ph type="ftr" sz="quarter" idx="11"/>
          </p:nvPr>
        </p:nvSpPr>
        <p:spPr/>
        <p:txBody>
          <a:bodyPr/>
          <a:lstStyle/>
          <a:p>
            <a:r>
              <a:rPr lang="en-US"/>
              <a:t>WP4 Status - Metro-Haul First Report Period Review Meeting (Brussels)</a:t>
            </a:r>
            <a:endParaRPr lang="en-US" dirty="0"/>
          </a:p>
        </p:txBody>
      </p:sp>
      <p:sp>
        <p:nvSpPr>
          <p:cNvPr id="5" name="Slide Number Placeholder 4"/>
          <p:cNvSpPr>
            <a:spLocks noGrp="1"/>
          </p:cNvSpPr>
          <p:nvPr>
            <p:ph type="sldNum" sz="quarter" idx="12"/>
          </p:nvPr>
        </p:nvSpPr>
        <p:spPr/>
        <p:txBody>
          <a:bodyPr/>
          <a:lstStyle/>
          <a:p>
            <a:fld id="{9EC776E0-00C6-4634-A5F7-D35E042FD6BB}" type="slidenum">
              <a:rPr lang="en-US" smtClean="0"/>
              <a:pPr/>
              <a:t>‹#›</a:t>
            </a:fld>
            <a:endParaRPr lang="en-US"/>
          </a:p>
        </p:txBody>
      </p:sp>
    </p:spTree>
    <p:extLst>
      <p:ext uri="{BB962C8B-B14F-4D97-AF65-F5344CB8AC3E}">
        <p14:creationId xmlns:p14="http://schemas.microsoft.com/office/powerpoint/2010/main" val="267097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18/09/2018</a:t>
            </a:r>
          </a:p>
        </p:txBody>
      </p:sp>
      <p:sp>
        <p:nvSpPr>
          <p:cNvPr id="5" name="Footer Placeholder 4"/>
          <p:cNvSpPr>
            <a:spLocks noGrp="1"/>
          </p:cNvSpPr>
          <p:nvPr>
            <p:ph type="ftr" sz="quarter" idx="11"/>
          </p:nvPr>
        </p:nvSpPr>
        <p:spPr/>
        <p:txBody>
          <a:bodyPr/>
          <a:lstStyle/>
          <a:p>
            <a:r>
              <a:rPr lang="en-US"/>
              <a:t>WP4 Status - Metro-Haul First Report Period Review Meeting (Brussels)</a:t>
            </a:r>
            <a:endParaRPr lang="en-US" dirty="0"/>
          </a:p>
        </p:txBody>
      </p:sp>
      <p:sp>
        <p:nvSpPr>
          <p:cNvPr id="6" name="Slide Number Placeholder 5"/>
          <p:cNvSpPr>
            <a:spLocks noGrp="1"/>
          </p:cNvSpPr>
          <p:nvPr>
            <p:ph type="sldNum" sz="quarter" idx="12"/>
          </p:nvPr>
        </p:nvSpPr>
        <p:spPr/>
        <p:txBody>
          <a:bodyPr/>
          <a:lstStyle/>
          <a:p>
            <a:fld id="{9EC776E0-00C6-4634-A5F7-D35E042FD6BB}" type="slidenum">
              <a:rPr lang="en-US" smtClean="0"/>
              <a:pPr/>
              <a:t>‹#›</a:t>
            </a:fld>
            <a:endParaRPr lang="en-US"/>
          </a:p>
        </p:txBody>
      </p:sp>
      <p:sp>
        <p:nvSpPr>
          <p:cNvPr id="7" name="Content Placeholder 6"/>
          <p:cNvSpPr>
            <a:spLocks noGrp="1"/>
          </p:cNvSpPr>
          <p:nvPr>
            <p:ph sz="quarter" idx="13"/>
          </p:nvPr>
        </p:nvSpPr>
        <p:spPr>
          <a:xfrm rot="5400000">
            <a:off x="3559822" y="-2058509"/>
            <a:ext cx="5465460" cy="11103835"/>
          </a:xfrm>
          <a:prstGeom prst="rect">
            <a:avLst/>
          </a:prstGeom>
        </p:spPr>
        <p:txBody>
          <a:bodyPr/>
          <a:lstStyle>
            <a:lvl1pPr marL="228600" indent="-288000">
              <a:lnSpc>
                <a:spcPct val="100000"/>
              </a:lnSpc>
              <a:spcBef>
                <a:spcPts val="3000"/>
              </a:spcBef>
              <a:buClr>
                <a:schemeClr val="accent2"/>
              </a:buClr>
              <a:buFont typeface="Wingdings" panose="05000000000000000000" pitchFamily="2" charset="2"/>
              <a:buChar char="v"/>
              <a:defRPr sz="1800"/>
            </a:lvl1pPr>
            <a:lvl2pPr marL="685800" indent="-228600">
              <a:buFont typeface="Wingdings" panose="05000000000000000000" pitchFamily="2" charset="2"/>
              <a:buChar char="q"/>
              <a:defRPr sz="1600"/>
            </a:lvl2pPr>
            <a:lvl3pPr marL="1143000" indent="-228600">
              <a:buFont typeface="Wingdings" panose="05000000000000000000" pitchFamily="2" charset="2"/>
              <a:buChar char="ü"/>
              <a:defRPr sz="14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235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18/09/2018</a:t>
            </a:r>
            <a:endParaRPr lang="en-US" dirty="0"/>
          </a:p>
        </p:txBody>
      </p:sp>
      <p:sp>
        <p:nvSpPr>
          <p:cNvPr id="3" name="Footer Placeholder 2"/>
          <p:cNvSpPr>
            <a:spLocks noGrp="1"/>
          </p:cNvSpPr>
          <p:nvPr>
            <p:ph type="ftr" sz="quarter" idx="11"/>
          </p:nvPr>
        </p:nvSpPr>
        <p:spPr/>
        <p:txBody>
          <a:bodyPr/>
          <a:lstStyle/>
          <a:p>
            <a:r>
              <a:rPr lang="en-US"/>
              <a:t>WP4 Status - Metro-Haul First Report Period Review Meeting (Brussels)</a:t>
            </a:r>
            <a:endParaRPr lang="en-US" dirty="0"/>
          </a:p>
        </p:txBody>
      </p:sp>
      <p:sp>
        <p:nvSpPr>
          <p:cNvPr id="4" name="Slide Number Placeholder 3"/>
          <p:cNvSpPr>
            <a:spLocks noGrp="1"/>
          </p:cNvSpPr>
          <p:nvPr>
            <p:ph type="sldNum" sz="quarter" idx="12"/>
          </p:nvPr>
        </p:nvSpPr>
        <p:spPr/>
        <p:txBody>
          <a:bodyPr/>
          <a:lstStyle/>
          <a:p>
            <a:fld id="{9EC776E0-00C6-4634-A5F7-D35E042FD6BB}" type="slidenum">
              <a:rPr lang="en-US" smtClean="0"/>
              <a:pPr/>
              <a:t>‹#›</a:t>
            </a:fld>
            <a:endParaRPr lang="en-US"/>
          </a:p>
        </p:txBody>
      </p:sp>
    </p:spTree>
    <p:extLst>
      <p:ext uri="{BB962C8B-B14F-4D97-AF65-F5344CB8AC3E}">
        <p14:creationId xmlns:p14="http://schemas.microsoft.com/office/powerpoint/2010/main" val="353512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524000"/>
            <a:ext cx="10363200" cy="444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9858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1093" y="0"/>
            <a:ext cx="10028434" cy="622176"/>
          </a:xfrm>
          <a:prstGeom prst="rect">
            <a:avLst/>
          </a:prstGeom>
        </p:spPr>
        <p:txBody>
          <a:bodyPr vert="horz" lIns="91440" tIns="45720" rIns="91440" bIns="45720" rtlCol="0" anchor="ctr">
            <a:normAutofit/>
          </a:bodyPr>
          <a:lstStyle/>
          <a:p>
            <a:pPr lvl="0" eaLnBrk="0" fontAlgn="base" hangingPunct="0">
              <a:spcAft>
                <a:spcPct val="0"/>
              </a:spcAft>
            </a:pPr>
            <a:r>
              <a:rPr lang="en-US"/>
              <a:t>Click to edit Master title style</a:t>
            </a:r>
            <a:endParaRPr lang="en-US" dirty="0"/>
          </a:p>
        </p:txBody>
      </p:sp>
      <p:sp>
        <p:nvSpPr>
          <p:cNvPr id="4" name="Date Placeholder 3"/>
          <p:cNvSpPr>
            <a:spLocks noGrp="1"/>
          </p:cNvSpPr>
          <p:nvPr>
            <p:ph type="dt" sz="half" idx="2"/>
          </p:nvPr>
        </p:nvSpPr>
        <p:spPr>
          <a:xfrm>
            <a:off x="606490" y="6356350"/>
            <a:ext cx="10271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18/09/2018</a:t>
            </a:r>
            <a:endParaRPr lang="en-US" dirty="0"/>
          </a:p>
        </p:txBody>
      </p:sp>
      <p:sp>
        <p:nvSpPr>
          <p:cNvPr id="5" name="Footer Placeholder 4"/>
          <p:cNvSpPr>
            <a:spLocks noGrp="1"/>
          </p:cNvSpPr>
          <p:nvPr>
            <p:ph type="ftr" sz="quarter" idx="3"/>
          </p:nvPr>
        </p:nvSpPr>
        <p:spPr>
          <a:xfrm>
            <a:off x="1750697" y="6356350"/>
            <a:ext cx="95714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WP4 Status - Metro-Haul First Report Period Review Meeting (Brussels)</a:t>
            </a:r>
            <a:endParaRPr lang="en-US" dirty="0"/>
          </a:p>
        </p:txBody>
      </p:sp>
      <p:sp>
        <p:nvSpPr>
          <p:cNvPr id="6" name="Slide Number Placeholder 5"/>
          <p:cNvSpPr>
            <a:spLocks noGrp="1"/>
          </p:cNvSpPr>
          <p:nvPr>
            <p:ph type="sldNum" sz="quarter" idx="4"/>
          </p:nvPr>
        </p:nvSpPr>
        <p:spPr>
          <a:xfrm>
            <a:off x="11422372" y="6369098"/>
            <a:ext cx="4220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76E0-00C6-4634-A5F7-D35E042FD6BB}" type="slidenum">
              <a:rPr lang="en-US" smtClean="0"/>
              <a:pPr/>
              <a:t>‹#›</a:t>
            </a:fld>
            <a:endParaRPr lang="en-US"/>
          </a:p>
        </p:txBody>
      </p:sp>
      <p:cxnSp>
        <p:nvCxnSpPr>
          <p:cNvPr id="7" name="Straight Connector 6"/>
          <p:cNvCxnSpPr/>
          <p:nvPr userDrawn="1"/>
        </p:nvCxnSpPr>
        <p:spPr>
          <a:xfrm>
            <a:off x="740634" y="612787"/>
            <a:ext cx="1110383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21093" y="6374675"/>
            <a:ext cx="11103835" cy="0"/>
          </a:xfrm>
          <a:prstGeom prst="line">
            <a:avLst/>
          </a:prstGeom>
        </p:spPr>
        <p:style>
          <a:lnRef idx="1">
            <a:schemeClr val="accent2"/>
          </a:lnRef>
          <a:fillRef idx="0">
            <a:schemeClr val="accent2"/>
          </a:fillRef>
          <a:effectRef idx="0">
            <a:schemeClr val="accent2"/>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2621" y="14552"/>
            <a:ext cx="1127986" cy="546453"/>
          </a:xfrm>
          <a:prstGeom prst="rect">
            <a:avLst/>
          </a:prstGeom>
        </p:spPr>
      </p:pic>
    </p:spTree>
    <p:extLst>
      <p:ext uri="{BB962C8B-B14F-4D97-AF65-F5344CB8AC3E}">
        <p14:creationId xmlns:p14="http://schemas.microsoft.com/office/powerpoint/2010/main" val="2524038493"/>
      </p:ext>
    </p:extLst>
  </p:cSld>
  <p:clrMap bg1="lt1" tx1="dk1" bg2="lt2" tx2="dk2" accent1="accent1" accent2="accent2" accent3="accent3" accent4="accent4" accent5="accent5" accent6="accent6" hlink="hlink" folHlink="folHlink"/>
  <p:sldLayoutIdLst>
    <p:sldLayoutId id="2147483997" r:id="rId1"/>
    <p:sldLayoutId id="2147483999" r:id="rId2"/>
    <p:sldLayoutId id="2147484000" r:id="rId3"/>
    <p:sldLayoutId id="2147484009" r:id="rId4"/>
    <p:sldLayoutId id="2147484002" r:id="rId5"/>
    <p:sldLayoutId id="2147484006" r:id="rId6"/>
    <p:sldLayoutId id="2147484003" r:id="rId7"/>
    <p:sldLayoutId id="2147484010" r:id="rId8"/>
  </p:sldLayoutIdLst>
  <p:hf hdr="0"/>
  <p:txStyles>
    <p:titleStyle>
      <a:lvl1pPr algn="l" defTabSz="914400" rtl="0" eaLnBrk="1" latinLnBrk="0" hangingPunct="1">
        <a:lnSpc>
          <a:spcPct val="90000"/>
        </a:lnSpc>
        <a:spcBef>
          <a:spcPct val="0"/>
        </a:spcBef>
        <a:buNone/>
        <a:defRPr lang="en-US" sz="2600" b="1" kern="1200" dirty="0">
          <a:solidFill>
            <a:srgbClr val="3333CC"/>
          </a:solidFill>
          <a:latin typeface="+mj-lt"/>
          <a:ea typeface="+mj-ea"/>
          <a:cs typeface="Calibri"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noProof="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400" kern="1200" noProof="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noProof="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000" kern="1200" noProof="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00" kern="1200" noProof="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Metro-Haul Project Second Review</a:t>
            </a:r>
            <a:br>
              <a:rPr lang="en-US" dirty="0"/>
            </a:br>
            <a:r>
              <a:rPr lang="en-US" dirty="0"/>
              <a:t>WP1</a:t>
            </a:r>
          </a:p>
        </p:txBody>
      </p:sp>
      <p:sp>
        <p:nvSpPr>
          <p:cNvPr id="3" name="Subtitle 2"/>
          <p:cNvSpPr>
            <a:spLocks noGrp="1"/>
          </p:cNvSpPr>
          <p:nvPr>
            <p:ph type="subTitle" idx="1"/>
          </p:nvPr>
        </p:nvSpPr>
        <p:spPr/>
        <p:txBody>
          <a:bodyPr>
            <a:normAutofit fontScale="70000" lnSpcReduction="20000"/>
          </a:bodyPr>
          <a:lstStyle/>
          <a:p>
            <a:pPr marL="0" indent="0" algn="ctr">
              <a:buNone/>
            </a:pPr>
            <a:r>
              <a:rPr lang="en-US" dirty="0"/>
              <a:t>Andrew Lord Andrew.lord@bt.com</a:t>
            </a:r>
          </a:p>
          <a:p>
            <a:pPr marL="0" indent="0" algn="ctr">
              <a:buNone/>
            </a:pPr>
            <a:r>
              <a:rPr lang="en-US" dirty="0"/>
              <a:t>Brussels, October 2</a:t>
            </a:r>
            <a:r>
              <a:rPr lang="en-US" baseline="30000" dirty="0"/>
              <a:t>nd</a:t>
            </a:r>
            <a:r>
              <a:rPr lang="en-US" dirty="0"/>
              <a:t> , 2019</a:t>
            </a:r>
          </a:p>
        </p:txBody>
      </p:sp>
      <p:sp>
        <p:nvSpPr>
          <p:cNvPr id="4" name="Marcador de pie de página 3"/>
          <p:cNvSpPr>
            <a:spLocks noGrp="1"/>
          </p:cNvSpPr>
          <p:nvPr>
            <p:ph type="ftr" sz="quarter" idx="11"/>
          </p:nvPr>
        </p:nvSpPr>
        <p:spPr>
          <a:xfrm>
            <a:off x="1750697" y="6367108"/>
            <a:ext cx="9571424" cy="365125"/>
          </a:xfrm>
        </p:spPr>
        <p:txBody>
          <a:bodyPr/>
          <a:lstStyle/>
          <a:p>
            <a:r>
              <a:rPr lang="en-US" dirty="0"/>
              <a:t>WP1 Status - Metro-Haul Second Report Period Review Meeting (Brussels)</a:t>
            </a:r>
          </a:p>
        </p:txBody>
      </p:sp>
      <p:sp>
        <p:nvSpPr>
          <p:cNvPr id="5" name="Rectangle 4">
            <a:extLst>
              <a:ext uri="{FF2B5EF4-FFF2-40B4-BE49-F238E27FC236}">
                <a16:creationId xmlns:a16="http://schemas.microsoft.com/office/drawing/2014/main" id="{482AC598-0A62-4E7B-914A-59B09D5AEB5B}"/>
              </a:ext>
            </a:extLst>
          </p:cNvPr>
          <p:cNvSpPr/>
          <p:nvPr/>
        </p:nvSpPr>
        <p:spPr>
          <a:xfrm>
            <a:off x="3221687" y="3929577"/>
            <a:ext cx="5748625" cy="369332"/>
          </a:xfrm>
          <a:prstGeom prst="rect">
            <a:avLst/>
          </a:prstGeom>
        </p:spPr>
        <p:txBody>
          <a:bodyPr wrap="none">
            <a:spAutoFit/>
          </a:bodyPr>
          <a:lstStyle/>
          <a:p>
            <a:pPr>
              <a:spcAft>
                <a:spcPts val="0"/>
              </a:spcAft>
            </a:pPr>
            <a:r>
              <a:rPr lang="en-US" dirty="0">
                <a:latin typeface="Calibri" panose="020F0502020204030204" pitchFamily="34" charset="0"/>
                <a:ea typeface="Calibri" panose="020F0502020204030204" pitchFamily="34" charset="0"/>
              </a:rPr>
              <a:t>33 Avenue de Beaulieu - 1160 Brussels - Room BU33 0/54.</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5490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Metro-Haul works</a:t>
            </a:r>
          </a:p>
        </p:txBody>
      </p:sp>
      <p:sp>
        <p:nvSpPr>
          <p:cNvPr id="5" name="Slide Number Placeholder 4"/>
          <p:cNvSpPr>
            <a:spLocks noGrp="1"/>
          </p:cNvSpPr>
          <p:nvPr>
            <p:ph type="sldNum" sz="quarter" idx="12"/>
          </p:nvPr>
        </p:nvSpPr>
        <p:spPr/>
        <p:txBody>
          <a:bodyPr/>
          <a:lstStyle/>
          <a:p>
            <a:fld id="{9EC776E0-00C6-4634-A5F7-D35E042FD6BB}" type="slidenum">
              <a:rPr lang="en-US" smtClean="0"/>
              <a:pPr/>
              <a:t>10</a:t>
            </a:fld>
            <a:endParaRPr lang="en-US"/>
          </a:p>
        </p:txBody>
      </p:sp>
      <p:sp>
        <p:nvSpPr>
          <p:cNvPr id="12" name="Marcador de pie de página 3"/>
          <p:cNvSpPr>
            <a:spLocks noGrp="1"/>
          </p:cNvSpPr>
          <p:nvPr>
            <p:ph type="ftr" sz="quarter" idx="11"/>
          </p:nvPr>
        </p:nvSpPr>
        <p:spPr>
          <a:xfrm>
            <a:off x="1750697" y="6367108"/>
            <a:ext cx="9571424" cy="365125"/>
          </a:xfrm>
        </p:spPr>
        <p:txBody>
          <a:bodyPr/>
          <a:lstStyle/>
          <a:p>
            <a:r>
              <a:rPr lang="en-US" dirty="0"/>
              <a:t>WP1 Status - Metro-Haul Second Report Period Review Meeting (Brussels)</a:t>
            </a:r>
          </a:p>
        </p:txBody>
      </p:sp>
      <p:sp>
        <p:nvSpPr>
          <p:cNvPr id="11" name="Rectangle 10"/>
          <p:cNvSpPr/>
          <p:nvPr/>
        </p:nvSpPr>
        <p:spPr>
          <a:xfrm>
            <a:off x="1439952" y="2022436"/>
            <a:ext cx="1539915" cy="2366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WP2 </a:t>
            </a:r>
          </a:p>
          <a:p>
            <a:pPr algn="ctr"/>
            <a:endParaRPr lang="en-GB" dirty="0"/>
          </a:p>
          <a:p>
            <a:pPr algn="ctr"/>
            <a:r>
              <a:rPr lang="en-GB" dirty="0"/>
              <a:t>Develop Use Cases.</a:t>
            </a:r>
          </a:p>
          <a:p>
            <a:pPr algn="ctr"/>
            <a:endParaRPr lang="en-GB" dirty="0"/>
          </a:p>
          <a:p>
            <a:pPr algn="ctr"/>
            <a:r>
              <a:rPr lang="en-GB" dirty="0"/>
              <a:t>Techno-Economic modelling</a:t>
            </a:r>
          </a:p>
        </p:txBody>
      </p:sp>
      <p:sp>
        <p:nvSpPr>
          <p:cNvPr id="14" name="Rectangle 13"/>
          <p:cNvSpPr/>
          <p:nvPr/>
        </p:nvSpPr>
        <p:spPr>
          <a:xfrm>
            <a:off x="5766451" y="3055165"/>
            <a:ext cx="1539915" cy="156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WP4</a:t>
            </a:r>
          </a:p>
          <a:p>
            <a:pPr algn="ctr"/>
            <a:endParaRPr lang="en-GB" dirty="0"/>
          </a:p>
          <a:p>
            <a:pPr algn="ctr"/>
            <a:r>
              <a:rPr lang="en-GB" dirty="0"/>
              <a:t>Control plane</a:t>
            </a:r>
          </a:p>
          <a:p>
            <a:pPr algn="ctr"/>
            <a:r>
              <a:rPr lang="en-GB" dirty="0"/>
              <a:t>Telemetry, monitoring</a:t>
            </a:r>
          </a:p>
        </p:txBody>
      </p:sp>
      <p:sp>
        <p:nvSpPr>
          <p:cNvPr id="15" name="Rectangle 14"/>
          <p:cNvSpPr/>
          <p:nvPr/>
        </p:nvSpPr>
        <p:spPr>
          <a:xfrm>
            <a:off x="3767190" y="3550022"/>
            <a:ext cx="1539915" cy="1561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WP3</a:t>
            </a:r>
          </a:p>
          <a:p>
            <a:pPr algn="ctr"/>
            <a:endParaRPr lang="en-GB" dirty="0"/>
          </a:p>
          <a:p>
            <a:pPr algn="ctr"/>
            <a:r>
              <a:rPr lang="en-GB" dirty="0"/>
              <a:t>Physical Layer</a:t>
            </a:r>
          </a:p>
        </p:txBody>
      </p:sp>
      <p:sp>
        <p:nvSpPr>
          <p:cNvPr id="16" name="Rectangle 15"/>
          <p:cNvSpPr/>
          <p:nvPr/>
        </p:nvSpPr>
        <p:spPr>
          <a:xfrm>
            <a:off x="7928606" y="2022435"/>
            <a:ext cx="1539915" cy="2366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WP5 </a:t>
            </a:r>
          </a:p>
          <a:p>
            <a:pPr algn="ctr"/>
            <a:endParaRPr lang="en-GB" dirty="0"/>
          </a:p>
          <a:p>
            <a:pPr algn="ctr"/>
            <a:r>
              <a:rPr lang="en-GB" dirty="0"/>
              <a:t>Demos</a:t>
            </a:r>
          </a:p>
        </p:txBody>
      </p:sp>
      <p:sp>
        <p:nvSpPr>
          <p:cNvPr id="13" name="Rectangle 12"/>
          <p:cNvSpPr/>
          <p:nvPr/>
        </p:nvSpPr>
        <p:spPr>
          <a:xfrm>
            <a:off x="2022438" y="5819887"/>
            <a:ext cx="6874136" cy="31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WP6 Dissemination</a:t>
            </a:r>
          </a:p>
        </p:txBody>
      </p:sp>
      <p:sp>
        <p:nvSpPr>
          <p:cNvPr id="18" name="Rectangle 17"/>
          <p:cNvSpPr/>
          <p:nvPr/>
        </p:nvSpPr>
        <p:spPr>
          <a:xfrm>
            <a:off x="2022438" y="1010334"/>
            <a:ext cx="6874136" cy="31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WP1 Project Management</a:t>
            </a:r>
          </a:p>
        </p:txBody>
      </p:sp>
      <p:cxnSp>
        <p:nvCxnSpPr>
          <p:cNvPr id="19" name="Straight Arrow Connector 18"/>
          <p:cNvCxnSpPr>
            <a:stCxn id="11" idx="2"/>
          </p:cNvCxnSpPr>
          <p:nvPr/>
        </p:nvCxnSpPr>
        <p:spPr>
          <a:xfrm flipH="1">
            <a:off x="2209909" y="4389119"/>
            <a:ext cx="1" cy="1414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537147" y="4885758"/>
            <a:ext cx="1" cy="928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2"/>
          </p:cNvCxnSpPr>
          <p:nvPr/>
        </p:nvCxnSpPr>
        <p:spPr>
          <a:xfrm flipH="1">
            <a:off x="6536408" y="4616815"/>
            <a:ext cx="1" cy="1186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2"/>
          </p:cNvCxnSpPr>
          <p:nvPr/>
        </p:nvCxnSpPr>
        <p:spPr>
          <a:xfrm flipH="1">
            <a:off x="8698563" y="4389118"/>
            <a:ext cx="1" cy="1430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979867" y="2783562"/>
            <a:ext cx="4948739" cy="24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07105" y="4012602"/>
            <a:ext cx="4593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49" name="Straight Arrow Connector 2048"/>
          <p:cNvCxnSpPr/>
          <p:nvPr/>
        </p:nvCxnSpPr>
        <p:spPr>
          <a:xfrm flipH="1" flipV="1">
            <a:off x="2979867" y="3754421"/>
            <a:ext cx="787323" cy="10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4" name="Straight Arrow Connector 2053"/>
          <p:cNvCxnSpPr/>
          <p:nvPr/>
        </p:nvCxnSpPr>
        <p:spPr>
          <a:xfrm flipH="1">
            <a:off x="2979867" y="3410178"/>
            <a:ext cx="2755443"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62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Metro-Haul Main Objectives</a:t>
            </a:r>
          </a:p>
        </p:txBody>
      </p:sp>
      <p:sp>
        <p:nvSpPr>
          <p:cNvPr id="3" name="Content Placeholder 2"/>
          <p:cNvSpPr>
            <a:spLocks noGrp="1"/>
          </p:cNvSpPr>
          <p:nvPr>
            <p:ph type="body" sz="quarter" idx="13"/>
          </p:nvPr>
        </p:nvSpPr>
        <p:spPr/>
        <p:txBody>
          <a:bodyPr/>
          <a:lstStyle/>
          <a:p>
            <a:r>
              <a:rPr lang="pt-PT" sz="1600" dirty="0"/>
              <a:t>Architect and design cost-effective, energy-efficient, agile and programmable metro networks</a:t>
            </a:r>
          </a:p>
          <a:p>
            <a:pPr lvl="1"/>
            <a:r>
              <a:rPr lang="pt-PT" dirty="0"/>
              <a:t>Scalable for 5G access and future requirements</a:t>
            </a:r>
          </a:p>
          <a:p>
            <a:pPr lvl="1"/>
            <a:r>
              <a:rPr lang="pt-PT" dirty="0"/>
              <a:t>Design of all-optical metro nodes (including full compute and storage capabilities)</a:t>
            </a:r>
          </a:p>
          <a:p>
            <a:pPr lvl="1"/>
            <a:r>
              <a:rPr lang="pt-PT" dirty="0"/>
              <a:t>Interface with both 5G access and multi-Tbit/s elastic core networks.</a:t>
            </a:r>
            <a:endParaRPr lang="en-US" dirty="0"/>
          </a:p>
          <a:p>
            <a:r>
              <a:rPr lang="en-US" sz="1600" dirty="0"/>
              <a:t>Challenges:</a:t>
            </a:r>
          </a:p>
          <a:p>
            <a:pPr lvl="1"/>
            <a:r>
              <a:rPr lang="en-US" dirty="0"/>
              <a:t>Optical challenge, cost effective and agile, involving both the optical architecture and also innovative new optical component technologies -&gt; disaggregated white boxes </a:t>
            </a:r>
            <a:endParaRPr lang="en-GB" dirty="0"/>
          </a:p>
          <a:p>
            <a:pPr lvl="1"/>
            <a:r>
              <a:rPr lang="en-US" dirty="0"/>
              <a:t>Network management challenge.  SDN/NFV control framework supporting 5G operational and both end-user and vertical oriented services, including slicing. </a:t>
            </a:r>
          </a:p>
          <a:p>
            <a:pPr lvl="1"/>
            <a:r>
              <a:rPr lang="en-US" dirty="0"/>
              <a:t>Monitoring challenge. Implementation &amp; AI-based tools for interpreting vast amounts of data </a:t>
            </a:r>
          </a:p>
          <a:p>
            <a:r>
              <a:rPr lang="pt-PT" sz="1600" dirty="0"/>
              <a:t>Use Cases </a:t>
            </a:r>
          </a:p>
          <a:p>
            <a:pPr lvl="1"/>
            <a:r>
              <a:rPr lang="en-US" dirty="0"/>
              <a:t>Video Security for Smart Cities - Intelligent video security based on automatic object/person identification and tracking.</a:t>
            </a:r>
            <a:endParaRPr lang="en-US" sz="1200" dirty="0"/>
          </a:p>
          <a:p>
            <a:pPr lvl="1"/>
            <a:r>
              <a:rPr lang="en-US" dirty="0"/>
              <a:t>Crowdsourced Video Streaming  - Simultaneous sourcing of video from different individuals in an event with a large crowd.</a:t>
            </a:r>
          </a:p>
          <a:p>
            <a:pPr lvl="1"/>
            <a:r>
              <a:rPr lang="en-US" dirty="0"/>
              <a:t>Additional demonstrations will be showcased at relevant events</a:t>
            </a:r>
          </a:p>
          <a:p>
            <a:pPr lvl="1"/>
            <a:endParaRPr lang="pt-PT" dirty="0"/>
          </a:p>
        </p:txBody>
      </p:sp>
      <p:sp>
        <p:nvSpPr>
          <p:cNvPr id="4" name="Marcador de pie de página 3"/>
          <p:cNvSpPr>
            <a:spLocks noGrp="1"/>
          </p:cNvSpPr>
          <p:nvPr>
            <p:ph type="ftr" sz="quarter" idx="11"/>
          </p:nvPr>
        </p:nvSpPr>
        <p:spPr>
          <a:xfrm>
            <a:off x="1750697" y="6367108"/>
            <a:ext cx="9571424" cy="365125"/>
          </a:xfrm>
        </p:spPr>
        <p:txBody>
          <a:bodyPr/>
          <a:lstStyle/>
          <a:p>
            <a:r>
              <a:rPr lang="en-US" dirty="0"/>
              <a:t>WP1 Status - Metro-Haul Second Report Period Review Meeting (Brussels)</a:t>
            </a:r>
          </a:p>
        </p:txBody>
      </p:sp>
    </p:spTree>
    <p:extLst>
      <p:ext uri="{BB962C8B-B14F-4D97-AF65-F5344CB8AC3E}">
        <p14:creationId xmlns:p14="http://schemas.microsoft.com/office/powerpoint/2010/main" val="359254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Metro-Haul KPIs derived from 5G PPP KPIs</a:t>
            </a:r>
          </a:p>
        </p:txBody>
      </p:sp>
      <p:sp>
        <p:nvSpPr>
          <p:cNvPr id="3" name="Date Placeholder 2"/>
          <p:cNvSpPr>
            <a:spLocks noGrp="1"/>
          </p:cNvSpPr>
          <p:nvPr>
            <p:ph type="dt" sz="half" idx="10"/>
          </p:nvPr>
        </p:nvSpPr>
        <p:spPr/>
        <p:txBody>
          <a:bodyPr/>
          <a:lstStyle/>
          <a:p>
            <a:fld id="{44319FFD-D948-4006-ABF0-B0A0C343B5F6}" type="datetime1">
              <a:rPr lang="en-US" smtClean="0"/>
              <a:t>10/1/2019</a:t>
            </a:fld>
            <a:endParaRPr lang="en-US" dirty="0"/>
          </a:p>
        </p:txBody>
      </p:sp>
      <p:sp>
        <p:nvSpPr>
          <p:cNvPr id="5" name="Slide Number Placeholder 4"/>
          <p:cNvSpPr>
            <a:spLocks noGrp="1"/>
          </p:cNvSpPr>
          <p:nvPr>
            <p:ph type="sldNum" sz="quarter" idx="12"/>
          </p:nvPr>
        </p:nvSpPr>
        <p:spPr/>
        <p:txBody>
          <a:bodyPr/>
          <a:lstStyle/>
          <a:p>
            <a:fld id="{9EC776E0-00C6-4634-A5F7-D35E042FD6BB}" type="slidenum">
              <a:rPr lang="en-US" smtClean="0"/>
              <a:pPr/>
              <a:t>12</a:t>
            </a:fld>
            <a:endParaRPr lang="en-US"/>
          </a:p>
        </p:txBody>
      </p:sp>
      <p:sp>
        <p:nvSpPr>
          <p:cNvPr id="7" name="Marcador de pie de página 3"/>
          <p:cNvSpPr>
            <a:spLocks noGrp="1"/>
          </p:cNvSpPr>
          <p:nvPr>
            <p:ph type="ftr" sz="quarter" idx="11"/>
          </p:nvPr>
        </p:nvSpPr>
        <p:spPr>
          <a:xfrm>
            <a:off x="1750697" y="6367108"/>
            <a:ext cx="9571424" cy="365125"/>
          </a:xfrm>
        </p:spPr>
        <p:txBody>
          <a:bodyPr/>
          <a:lstStyle/>
          <a:p>
            <a:r>
              <a:rPr lang="en-US" dirty="0"/>
              <a:t>WP1 Status - Metro-Haul Second Report Period Review Meeting (Brussels)</a:t>
            </a:r>
          </a:p>
        </p:txBody>
      </p:sp>
      <p:sp>
        <p:nvSpPr>
          <p:cNvPr id="4" name="TextBox 3">
            <a:extLst>
              <a:ext uri="{FF2B5EF4-FFF2-40B4-BE49-F238E27FC236}">
                <a16:creationId xmlns:a16="http://schemas.microsoft.com/office/drawing/2014/main" id="{FF93A601-B4E5-4A53-994B-7223C98F1B5B}"/>
              </a:ext>
            </a:extLst>
          </p:cNvPr>
          <p:cNvSpPr txBox="1"/>
          <p:nvPr/>
        </p:nvSpPr>
        <p:spPr>
          <a:xfrm>
            <a:off x="1264874" y="4926904"/>
            <a:ext cx="8731321" cy="707886"/>
          </a:xfrm>
          <a:prstGeom prst="rect">
            <a:avLst/>
          </a:prstGeom>
          <a:noFill/>
        </p:spPr>
        <p:txBody>
          <a:bodyPr wrap="square" rtlCol="0">
            <a:spAutoFit/>
          </a:bodyPr>
          <a:lstStyle/>
          <a:p>
            <a:r>
              <a:rPr lang="en-GB" sz="2000" dirty="0"/>
              <a:t>D2.3 outlines Metro-Haul plans to address all of these including which work Packages are responsible – see WP2 presentation next</a:t>
            </a:r>
          </a:p>
        </p:txBody>
      </p:sp>
      <p:graphicFrame>
        <p:nvGraphicFramePr>
          <p:cNvPr id="10" name="Table 9">
            <a:extLst>
              <a:ext uri="{FF2B5EF4-FFF2-40B4-BE49-F238E27FC236}">
                <a16:creationId xmlns:a16="http://schemas.microsoft.com/office/drawing/2014/main" id="{EA1E5C27-CCD4-42A5-9341-3BE8FA038841}"/>
              </a:ext>
            </a:extLst>
          </p:cNvPr>
          <p:cNvGraphicFramePr>
            <a:graphicFrameLocks noGrp="1"/>
          </p:cNvGraphicFramePr>
          <p:nvPr>
            <p:extLst>
              <p:ext uri="{D42A27DB-BD31-4B8C-83A1-F6EECF244321}">
                <p14:modId xmlns:p14="http://schemas.microsoft.com/office/powerpoint/2010/main" val="3905102034"/>
              </p:ext>
            </p:extLst>
          </p:nvPr>
        </p:nvGraphicFramePr>
        <p:xfrm>
          <a:off x="1503695" y="1226024"/>
          <a:ext cx="8597275" cy="2968563"/>
        </p:xfrm>
        <a:graphic>
          <a:graphicData uri="http://schemas.openxmlformats.org/drawingml/2006/table">
            <a:tbl>
              <a:tblPr firstRow="1" firstCol="1" bandRow="1">
                <a:tableStyleId>{5C22544A-7EE6-4342-B048-85BDC9FD1C3A}</a:tableStyleId>
              </a:tblPr>
              <a:tblGrid>
                <a:gridCol w="602320">
                  <a:extLst>
                    <a:ext uri="{9D8B030D-6E8A-4147-A177-3AD203B41FA5}">
                      <a16:colId xmlns:a16="http://schemas.microsoft.com/office/drawing/2014/main" val="1472856165"/>
                    </a:ext>
                  </a:extLst>
                </a:gridCol>
                <a:gridCol w="7994955">
                  <a:extLst>
                    <a:ext uri="{9D8B030D-6E8A-4147-A177-3AD203B41FA5}">
                      <a16:colId xmlns:a16="http://schemas.microsoft.com/office/drawing/2014/main" val="2051292554"/>
                    </a:ext>
                  </a:extLst>
                </a:gridCol>
              </a:tblGrid>
              <a:tr h="262264">
                <a:tc>
                  <a:txBody>
                    <a:bodyPr/>
                    <a:lstStyle/>
                    <a:p>
                      <a:pPr algn="l">
                        <a:lnSpc>
                          <a:spcPct val="107000"/>
                        </a:lnSpc>
                        <a:spcAft>
                          <a:spcPts val="0"/>
                        </a:spcAft>
                      </a:pPr>
                      <a:r>
                        <a:rPr lang="en-US" sz="1800" dirty="0">
                          <a:solidFill>
                            <a:schemeClr val="tx1"/>
                          </a:solidFill>
                          <a:effectLst/>
                        </a:rPr>
                        <a:t> </a:t>
                      </a:r>
                      <a:endParaRPr lang="en-GB" sz="18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US" sz="2000" dirty="0">
                          <a:solidFill>
                            <a:schemeClr val="tx1"/>
                          </a:solidFill>
                          <a:effectLst/>
                        </a:rPr>
                        <a:t>5G-PPP Performance KPIs</a:t>
                      </a:r>
                      <a:endPar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4983400"/>
                  </a:ext>
                </a:extLst>
              </a:tr>
              <a:tr h="536670">
                <a:tc>
                  <a:txBody>
                    <a:bodyPr/>
                    <a:lstStyle/>
                    <a:p>
                      <a:pPr algn="ctr">
                        <a:lnSpc>
                          <a:spcPct val="107000"/>
                        </a:lnSpc>
                        <a:spcAft>
                          <a:spcPts val="0"/>
                        </a:spcAft>
                      </a:pPr>
                      <a:r>
                        <a:rPr lang="en-US" sz="2000" dirty="0">
                          <a:solidFill>
                            <a:schemeClr val="tx1"/>
                          </a:solidFill>
                          <a:effectLst/>
                        </a:rPr>
                        <a:t>P1</a:t>
                      </a:r>
                      <a:endPar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GB" sz="1800" dirty="0">
                          <a:solidFill>
                            <a:schemeClr val="tx1"/>
                          </a:solidFill>
                          <a:effectLst/>
                        </a:rPr>
                        <a:t>Providing 1000 times higher wireless area capacity and more varied service capabilities compared to 2010. </a:t>
                      </a:r>
                      <a:endParaRPr lang="en-GB" sz="18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00415"/>
                  </a:ext>
                </a:extLst>
              </a:tr>
              <a:tr h="262264">
                <a:tc>
                  <a:txBody>
                    <a:bodyPr/>
                    <a:lstStyle/>
                    <a:p>
                      <a:pPr algn="ctr">
                        <a:lnSpc>
                          <a:spcPct val="107000"/>
                        </a:lnSpc>
                        <a:spcAft>
                          <a:spcPts val="0"/>
                        </a:spcAft>
                      </a:pPr>
                      <a:r>
                        <a:rPr lang="en-US" sz="2000" dirty="0">
                          <a:solidFill>
                            <a:schemeClr val="tx1"/>
                          </a:solidFill>
                          <a:effectLst/>
                        </a:rPr>
                        <a:t>P2</a:t>
                      </a:r>
                      <a:endPar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GB" sz="1800" dirty="0">
                          <a:solidFill>
                            <a:schemeClr val="tx1"/>
                          </a:solidFill>
                          <a:effectLst/>
                        </a:rPr>
                        <a:t>Saving up to 90% of energy per service provided. </a:t>
                      </a:r>
                      <a:endParaRPr lang="en-GB" sz="18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4602540"/>
                  </a:ext>
                </a:extLst>
              </a:tr>
              <a:tr h="262264">
                <a:tc>
                  <a:txBody>
                    <a:bodyPr/>
                    <a:lstStyle/>
                    <a:p>
                      <a:pPr algn="ctr">
                        <a:lnSpc>
                          <a:spcPct val="107000"/>
                        </a:lnSpc>
                        <a:spcAft>
                          <a:spcPts val="0"/>
                        </a:spcAft>
                      </a:pPr>
                      <a:r>
                        <a:rPr lang="en-US" sz="2000" dirty="0">
                          <a:solidFill>
                            <a:schemeClr val="tx1"/>
                          </a:solidFill>
                          <a:effectLst/>
                        </a:rPr>
                        <a:t>P3</a:t>
                      </a:r>
                      <a:endPar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GB" sz="1800" dirty="0">
                          <a:solidFill>
                            <a:schemeClr val="tx1"/>
                          </a:solidFill>
                          <a:effectLst/>
                        </a:rPr>
                        <a:t>Reducing the average service creation time cycle from 90 hours to 90 minutes.</a:t>
                      </a:r>
                      <a:endParaRPr lang="en-GB" sz="18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1313306"/>
                  </a:ext>
                </a:extLst>
              </a:tr>
              <a:tr h="536670">
                <a:tc>
                  <a:txBody>
                    <a:bodyPr/>
                    <a:lstStyle/>
                    <a:p>
                      <a:pPr algn="ctr">
                        <a:lnSpc>
                          <a:spcPct val="107000"/>
                        </a:lnSpc>
                        <a:spcAft>
                          <a:spcPts val="0"/>
                        </a:spcAft>
                      </a:pPr>
                      <a:r>
                        <a:rPr lang="en-US" sz="2000" dirty="0">
                          <a:solidFill>
                            <a:schemeClr val="tx1"/>
                          </a:solidFill>
                          <a:effectLst/>
                        </a:rPr>
                        <a:t>P4</a:t>
                      </a:r>
                      <a:endPar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GB" sz="1800" dirty="0">
                          <a:solidFill>
                            <a:schemeClr val="tx1"/>
                          </a:solidFill>
                          <a:effectLst/>
                        </a:rPr>
                        <a:t>Creating a secure, reliable and dependable Internet with a “zero perceived” downtime for services provision.</a:t>
                      </a:r>
                      <a:endParaRPr lang="en-GB" sz="18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3877632"/>
                  </a:ext>
                </a:extLst>
              </a:tr>
              <a:tr h="536670">
                <a:tc>
                  <a:txBody>
                    <a:bodyPr/>
                    <a:lstStyle/>
                    <a:p>
                      <a:pPr algn="ctr">
                        <a:lnSpc>
                          <a:spcPct val="107000"/>
                        </a:lnSpc>
                        <a:spcAft>
                          <a:spcPts val="0"/>
                        </a:spcAft>
                      </a:pPr>
                      <a:r>
                        <a:rPr lang="en-US" sz="2000" dirty="0">
                          <a:solidFill>
                            <a:schemeClr val="tx1"/>
                          </a:solidFill>
                          <a:effectLst/>
                        </a:rPr>
                        <a:t>P5</a:t>
                      </a:r>
                      <a:endPar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GB" sz="1800" dirty="0">
                          <a:solidFill>
                            <a:schemeClr val="tx1"/>
                          </a:solidFill>
                          <a:effectLst/>
                        </a:rPr>
                        <a:t>Facilitating very dense deployments of wireless communication links to connect over 7 trillion wireless devices serving over 7 billion people.</a:t>
                      </a:r>
                      <a:endParaRPr lang="en-GB" sz="18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781952"/>
                  </a:ext>
                </a:extLst>
              </a:tr>
              <a:tr h="262264">
                <a:tc>
                  <a:txBody>
                    <a:bodyPr/>
                    <a:lstStyle/>
                    <a:p>
                      <a:pPr algn="ctr">
                        <a:lnSpc>
                          <a:spcPct val="107000"/>
                        </a:lnSpc>
                        <a:spcAft>
                          <a:spcPts val="0"/>
                        </a:spcAft>
                      </a:pPr>
                      <a:r>
                        <a:rPr lang="en-US" sz="2000" dirty="0">
                          <a:solidFill>
                            <a:schemeClr val="tx1"/>
                          </a:solidFill>
                          <a:effectLst/>
                        </a:rPr>
                        <a:t>P6</a:t>
                      </a:r>
                      <a:endPar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GB" sz="1800" dirty="0">
                          <a:solidFill>
                            <a:schemeClr val="tx1"/>
                          </a:solidFill>
                          <a:effectLst/>
                        </a:rPr>
                        <a:t>Enabling advanced user-controlled privacy.</a:t>
                      </a:r>
                      <a:endParaRPr lang="en-GB" sz="18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2174319"/>
                  </a:ext>
                </a:extLst>
              </a:tr>
            </a:tbl>
          </a:graphicData>
        </a:graphic>
      </p:graphicFrame>
    </p:spTree>
    <p:extLst>
      <p:ext uri="{BB962C8B-B14F-4D97-AF65-F5344CB8AC3E}">
        <p14:creationId xmlns:p14="http://schemas.microsoft.com/office/powerpoint/2010/main" val="52485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A766-D48D-4ED8-A4F7-3B893770D996}"/>
              </a:ext>
            </a:extLst>
          </p:cNvPr>
          <p:cNvSpPr>
            <a:spLocks noGrp="1"/>
          </p:cNvSpPr>
          <p:nvPr>
            <p:ph type="title"/>
          </p:nvPr>
        </p:nvSpPr>
        <p:spPr/>
        <p:txBody>
          <a:bodyPr/>
          <a:lstStyle/>
          <a:p>
            <a:r>
              <a:rPr lang="en-GB" dirty="0"/>
              <a:t>Metro-Haul Achievements (1)</a:t>
            </a:r>
          </a:p>
        </p:txBody>
      </p:sp>
      <p:sp>
        <p:nvSpPr>
          <p:cNvPr id="3" name="Date Placeholder 2">
            <a:extLst>
              <a:ext uri="{FF2B5EF4-FFF2-40B4-BE49-F238E27FC236}">
                <a16:creationId xmlns:a16="http://schemas.microsoft.com/office/drawing/2014/main" id="{94DE02F1-22E1-4FC6-9070-E0E783967D2A}"/>
              </a:ext>
            </a:extLst>
          </p:cNvPr>
          <p:cNvSpPr>
            <a:spLocks noGrp="1"/>
          </p:cNvSpPr>
          <p:nvPr>
            <p:ph type="dt" sz="half" idx="10"/>
          </p:nvPr>
        </p:nvSpPr>
        <p:spPr/>
        <p:txBody>
          <a:bodyPr/>
          <a:lstStyle/>
          <a:p>
            <a:r>
              <a:rPr lang="en-US"/>
              <a:t>18/09/2018</a:t>
            </a:r>
            <a:endParaRPr lang="en-US" dirty="0"/>
          </a:p>
        </p:txBody>
      </p:sp>
      <p:sp>
        <p:nvSpPr>
          <p:cNvPr id="4" name="Footer Placeholder 3">
            <a:extLst>
              <a:ext uri="{FF2B5EF4-FFF2-40B4-BE49-F238E27FC236}">
                <a16:creationId xmlns:a16="http://schemas.microsoft.com/office/drawing/2014/main" id="{87DAA6A1-F4DC-4330-B7DD-125ABD87DCAA}"/>
              </a:ext>
            </a:extLst>
          </p:cNvPr>
          <p:cNvSpPr>
            <a:spLocks noGrp="1"/>
          </p:cNvSpPr>
          <p:nvPr>
            <p:ph type="ftr" sz="quarter" idx="11"/>
          </p:nvPr>
        </p:nvSpPr>
        <p:spPr/>
        <p:txBody>
          <a:bodyPr/>
          <a:lstStyle/>
          <a:p>
            <a:r>
              <a:rPr lang="en-US"/>
              <a:t>WP4 Status - Metro-Haul First Report Period Review Meeting (Brussels)</a:t>
            </a:r>
            <a:endParaRPr lang="en-US" dirty="0"/>
          </a:p>
        </p:txBody>
      </p:sp>
      <p:sp>
        <p:nvSpPr>
          <p:cNvPr id="5" name="Slide Number Placeholder 4">
            <a:extLst>
              <a:ext uri="{FF2B5EF4-FFF2-40B4-BE49-F238E27FC236}">
                <a16:creationId xmlns:a16="http://schemas.microsoft.com/office/drawing/2014/main" id="{CD4588DC-102C-45C0-87EA-D9DD6271F03F}"/>
              </a:ext>
            </a:extLst>
          </p:cNvPr>
          <p:cNvSpPr>
            <a:spLocks noGrp="1"/>
          </p:cNvSpPr>
          <p:nvPr>
            <p:ph type="sldNum" sz="quarter" idx="12"/>
          </p:nvPr>
        </p:nvSpPr>
        <p:spPr/>
        <p:txBody>
          <a:bodyPr/>
          <a:lstStyle/>
          <a:p>
            <a:fld id="{9EC776E0-00C6-4634-A5F7-D35E042FD6BB}" type="slidenum">
              <a:rPr lang="en-US" smtClean="0"/>
              <a:pPr/>
              <a:t>13</a:t>
            </a:fld>
            <a:endParaRPr lang="en-US"/>
          </a:p>
        </p:txBody>
      </p:sp>
      <p:sp>
        <p:nvSpPr>
          <p:cNvPr id="6" name="Content Placeholder 5">
            <a:extLst>
              <a:ext uri="{FF2B5EF4-FFF2-40B4-BE49-F238E27FC236}">
                <a16:creationId xmlns:a16="http://schemas.microsoft.com/office/drawing/2014/main" id="{1A66BC3D-AC03-40F4-BDDF-F8380474D4DE}"/>
              </a:ext>
            </a:extLst>
          </p:cNvPr>
          <p:cNvSpPr>
            <a:spLocks noGrp="1"/>
          </p:cNvSpPr>
          <p:nvPr>
            <p:ph sz="quarter" idx="13"/>
          </p:nvPr>
        </p:nvSpPr>
        <p:spPr/>
        <p:txBody>
          <a:bodyPr/>
          <a:lstStyle/>
          <a:p>
            <a:r>
              <a:rPr lang="en-GB" dirty="0"/>
              <a:t>WP2</a:t>
            </a:r>
          </a:p>
          <a:p>
            <a:pPr lvl="1"/>
            <a:r>
              <a:rPr lang="en-GB" dirty="0"/>
              <a:t>Edge-to-edge fully disaggregated Metro-Haul architecture finalised assimilating physical and control plane aspects</a:t>
            </a:r>
          </a:p>
          <a:p>
            <a:pPr lvl="1"/>
            <a:r>
              <a:rPr lang="en-GB" dirty="0"/>
              <a:t>All foundations (tools and methodologies) in place to enable full Metro-Haul evaluation </a:t>
            </a:r>
          </a:p>
          <a:p>
            <a:pPr lvl="1"/>
            <a:r>
              <a:rPr lang="en-GB" dirty="0"/>
              <a:t>Techno-economic analysis with well-defined use-cases assessing the physical layer solutions already showing benefits</a:t>
            </a:r>
          </a:p>
          <a:p>
            <a:r>
              <a:rPr lang="en-GB" dirty="0"/>
              <a:t>WP3</a:t>
            </a:r>
          </a:p>
          <a:p>
            <a:pPr lvl="1"/>
            <a:r>
              <a:rPr lang="en-GB" dirty="0"/>
              <a:t>Cross-partner prototype development with integrated hardware and software (e.g. transceivers, ROADM, optical </a:t>
            </a:r>
            <a:r>
              <a:rPr lang="en-GB" dirty="0" err="1"/>
              <a:t>whitebox</a:t>
            </a:r>
            <a:r>
              <a:rPr lang="en-GB" dirty="0"/>
              <a:t>)</a:t>
            </a:r>
          </a:p>
          <a:p>
            <a:pPr lvl="1"/>
            <a:r>
              <a:rPr lang="en-GB" dirty="0"/>
              <a:t>Validated three types of complete transmission solutions (ranging from full </a:t>
            </a:r>
            <a:r>
              <a:rPr lang="en-GB" dirty="0" err="1"/>
              <a:t>filterless</a:t>
            </a:r>
            <a:r>
              <a:rPr lang="en-GB" dirty="0"/>
              <a:t> to full wavelength-switched)</a:t>
            </a:r>
          </a:p>
          <a:p>
            <a:r>
              <a:rPr lang="en-GB" dirty="0"/>
              <a:t>WP4</a:t>
            </a:r>
          </a:p>
          <a:p>
            <a:pPr lvl="1"/>
            <a:r>
              <a:rPr lang="en-GB" dirty="0"/>
              <a:t>Implemented and validated the Control Plane for Metro-Haul exploiting service and traffic monitoring and machine learning.</a:t>
            </a:r>
          </a:p>
          <a:p>
            <a:pPr lvl="1"/>
            <a:r>
              <a:rPr lang="en-GB" dirty="0"/>
              <a:t>Deploying 5G services over a multilayer infrastructure encompassing computing, storage and disaggregated network resources</a:t>
            </a:r>
          </a:p>
          <a:p>
            <a:pPr lvl="1"/>
            <a:r>
              <a:rPr lang="en-GB" dirty="0"/>
              <a:t>Resource allocation algorithms for VNF placement and traffic prediction / optimisation.</a:t>
            </a:r>
          </a:p>
          <a:p>
            <a:pPr lvl="1"/>
            <a:r>
              <a:rPr lang="en-GB" dirty="0"/>
              <a:t>Open source contributions</a:t>
            </a:r>
          </a:p>
          <a:p>
            <a:pPr lvl="1"/>
            <a:endParaRPr lang="en-GB" dirty="0"/>
          </a:p>
        </p:txBody>
      </p:sp>
    </p:spTree>
    <p:extLst>
      <p:ext uri="{BB962C8B-B14F-4D97-AF65-F5344CB8AC3E}">
        <p14:creationId xmlns:p14="http://schemas.microsoft.com/office/powerpoint/2010/main" val="459159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A766-D48D-4ED8-A4F7-3B893770D996}"/>
              </a:ext>
            </a:extLst>
          </p:cNvPr>
          <p:cNvSpPr>
            <a:spLocks noGrp="1"/>
          </p:cNvSpPr>
          <p:nvPr>
            <p:ph type="title"/>
          </p:nvPr>
        </p:nvSpPr>
        <p:spPr/>
        <p:txBody>
          <a:bodyPr/>
          <a:lstStyle/>
          <a:p>
            <a:r>
              <a:rPr lang="en-GB" dirty="0"/>
              <a:t>Metro-Haul Achievements (2)</a:t>
            </a:r>
          </a:p>
        </p:txBody>
      </p:sp>
      <p:sp>
        <p:nvSpPr>
          <p:cNvPr id="3" name="Date Placeholder 2">
            <a:extLst>
              <a:ext uri="{FF2B5EF4-FFF2-40B4-BE49-F238E27FC236}">
                <a16:creationId xmlns:a16="http://schemas.microsoft.com/office/drawing/2014/main" id="{94DE02F1-22E1-4FC6-9070-E0E783967D2A}"/>
              </a:ext>
            </a:extLst>
          </p:cNvPr>
          <p:cNvSpPr>
            <a:spLocks noGrp="1"/>
          </p:cNvSpPr>
          <p:nvPr>
            <p:ph type="dt" sz="half" idx="10"/>
          </p:nvPr>
        </p:nvSpPr>
        <p:spPr/>
        <p:txBody>
          <a:bodyPr/>
          <a:lstStyle/>
          <a:p>
            <a:r>
              <a:rPr lang="en-US"/>
              <a:t>18/09/2018</a:t>
            </a:r>
            <a:endParaRPr lang="en-US" dirty="0"/>
          </a:p>
        </p:txBody>
      </p:sp>
      <p:sp>
        <p:nvSpPr>
          <p:cNvPr id="4" name="Footer Placeholder 3">
            <a:extLst>
              <a:ext uri="{FF2B5EF4-FFF2-40B4-BE49-F238E27FC236}">
                <a16:creationId xmlns:a16="http://schemas.microsoft.com/office/drawing/2014/main" id="{87DAA6A1-F4DC-4330-B7DD-125ABD87DCAA}"/>
              </a:ext>
            </a:extLst>
          </p:cNvPr>
          <p:cNvSpPr>
            <a:spLocks noGrp="1"/>
          </p:cNvSpPr>
          <p:nvPr>
            <p:ph type="ftr" sz="quarter" idx="11"/>
          </p:nvPr>
        </p:nvSpPr>
        <p:spPr/>
        <p:txBody>
          <a:bodyPr/>
          <a:lstStyle/>
          <a:p>
            <a:r>
              <a:rPr lang="en-US"/>
              <a:t>WP4 Status - Metro-Haul First Report Period Review Meeting (Brussels)</a:t>
            </a:r>
            <a:endParaRPr lang="en-US" dirty="0"/>
          </a:p>
        </p:txBody>
      </p:sp>
      <p:sp>
        <p:nvSpPr>
          <p:cNvPr id="5" name="Slide Number Placeholder 4">
            <a:extLst>
              <a:ext uri="{FF2B5EF4-FFF2-40B4-BE49-F238E27FC236}">
                <a16:creationId xmlns:a16="http://schemas.microsoft.com/office/drawing/2014/main" id="{CD4588DC-102C-45C0-87EA-D9DD6271F03F}"/>
              </a:ext>
            </a:extLst>
          </p:cNvPr>
          <p:cNvSpPr>
            <a:spLocks noGrp="1"/>
          </p:cNvSpPr>
          <p:nvPr>
            <p:ph type="sldNum" sz="quarter" idx="12"/>
          </p:nvPr>
        </p:nvSpPr>
        <p:spPr/>
        <p:txBody>
          <a:bodyPr/>
          <a:lstStyle/>
          <a:p>
            <a:fld id="{9EC776E0-00C6-4634-A5F7-D35E042FD6BB}" type="slidenum">
              <a:rPr lang="en-US" smtClean="0"/>
              <a:pPr/>
              <a:t>14</a:t>
            </a:fld>
            <a:endParaRPr lang="en-US"/>
          </a:p>
        </p:txBody>
      </p:sp>
      <p:sp>
        <p:nvSpPr>
          <p:cNvPr id="6" name="Content Placeholder 5">
            <a:extLst>
              <a:ext uri="{FF2B5EF4-FFF2-40B4-BE49-F238E27FC236}">
                <a16:creationId xmlns:a16="http://schemas.microsoft.com/office/drawing/2014/main" id="{1A66BC3D-AC03-40F4-BDDF-F8380474D4DE}"/>
              </a:ext>
            </a:extLst>
          </p:cNvPr>
          <p:cNvSpPr>
            <a:spLocks noGrp="1"/>
          </p:cNvSpPr>
          <p:nvPr>
            <p:ph sz="quarter" idx="13"/>
          </p:nvPr>
        </p:nvSpPr>
        <p:spPr/>
        <p:txBody>
          <a:bodyPr/>
          <a:lstStyle/>
          <a:p>
            <a:r>
              <a:rPr lang="en-GB" sz="2000" dirty="0"/>
              <a:t>WP5</a:t>
            </a:r>
          </a:p>
          <a:p>
            <a:pPr lvl="1"/>
            <a:r>
              <a:rPr lang="en-GB" sz="1800" dirty="0"/>
              <a:t>Two main demonstrators are fully designed</a:t>
            </a:r>
          </a:p>
          <a:p>
            <a:pPr lvl="1"/>
            <a:r>
              <a:rPr lang="en-GB" sz="1800" dirty="0"/>
              <a:t>Inter-partner test-bed facilities completed</a:t>
            </a:r>
          </a:p>
          <a:p>
            <a:pPr lvl="1"/>
            <a:r>
              <a:rPr lang="en-GB" sz="1800" dirty="0"/>
              <a:t>Metro-Haul EUCNC in June (both Metro-Haul and with 5G-Picture) with integrated software components</a:t>
            </a:r>
          </a:p>
          <a:p>
            <a:r>
              <a:rPr lang="en-GB" sz="2000" dirty="0"/>
              <a:t>WP6</a:t>
            </a:r>
          </a:p>
          <a:p>
            <a:pPr lvl="1"/>
            <a:r>
              <a:rPr lang="en-GB" sz="1800" dirty="0"/>
              <a:t>Very extensive, high-impact dissemination in tier-one journals and conferences</a:t>
            </a:r>
          </a:p>
          <a:p>
            <a:pPr lvl="1"/>
            <a:r>
              <a:rPr lang="en-GB" sz="1800" dirty="0"/>
              <a:t>Many contributions to standardisation in multiple standards bodies</a:t>
            </a:r>
          </a:p>
          <a:p>
            <a:pPr lvl="1"/>
            <a:r>
              <a:rPr lang="en-GB" sz="1800" dirty="0"/>
              <a:t>Established and widely-followed presence across social media platforms</a:t>
            </a:r>
          </a:p>
          <a:p>
            <a:pPr lvl="1"/>
            <a:r>
              <a:rPr lang="en-GB" sz="1800" dirty="0"/>
              <a:t>Compelling innovation report with open source software and patent filings</a:t>
            </a:r>
          </a:p>
          <a:p>
            <a:r>
              <a:rPr lang="en-GB" sz="2000" dirty="0"/>
              <a:t>Informing internal discussions within the major EU operators</a:t>
            </a:r>
          </a:p>
          <a:p>
            <a:pPr lvl="1"/>
            <a:r>
              <a:rPr lang="en-GB" sz="1800" dirty="0"/>
              <a:t>Other Innovation Actions to be presented following this talk</a:t>
            </a:r>
          </a:p>
          <a:p>
            <a:pPr lvl="1"/>
            <a:endParaRPr lang="en-GB" sz="1800" dirty="0"/>
          </a:p>
          <a:p>
            <a:pPr lvl="1"/>
            <a:endParaRPr lang="en-GB" sz="1800" dirty="0"/>
          </a:p>
        </p:txBody>
      </p:sp>
    </p:spTree>
    <p:extLst>
      <p:ext uri="{BB962C8B-B14F-4D97-AF65-F5344CB8AC3E}">
        <p14:creationId xmlns:p14="http://schemas.microsoft.com/office/powerpoint/2010/main" val="376816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Honest second year assessment</a:t>
            </a:r>
          </a:p>
        </p:txBody>
      </p:sp>
      <p:sp>
        <p:nvSpPr>
          <p:cNvPr id="3" name="Date Placeholder 2"/>
          <p:cNvSpPr>
            <a:spLocks noGrp="1"/>
          </p:cNvSpPr>
          <p:nvPr>
            <p:ph type="dt" sz="half" idx="10"/>
          </p:nvPr>
        </p:nvSpPr>
        <p:spPr/>
        <p:txBody>
          <a:bodyPr/>
          <a:lstStyle/>
          <a:p>
            <a:fld id="{44319FFD-D948-4006-ABF0-B0A0C343B5F6}" type="datetime1">
              <a:rPr lang="en-US" smtClean="0"/>
              <a:pPr/>
              <a:t>10/1/2019</a:t>
            </a:fld>
            <a:endParaRPr lang="en-US" dirty="0"/>
          </a:p>
        </p:txBody>
      </p:sp>
      <p:sp>
        <p:nvSpPr>
          <p:cNvPr id="5" name="Slide Number Placeholder 4"/>
          <p:cNvSpPr>
            <a:spLocks noGrp="1"/>
          </p:cNvSpPr>
          <p:nvPr>
            <p:ph type="sldNum" sz="quarter" idx="12"/>
          </p:nvPr>
        </p:nvSpPr>
        <p:spPr/>
        <p:txBody>
          <a:bodyPr/>
          <a:lstStyle/>
          <a:p>
            <a:fld id="{9EC776E0-00C6-4634-A5F7-D35E042FD6BB}" type="slidenum">
              <a:rPr lang="en-US" smtClean="0"/>
              <a:pPr/>
              <a:t>15</a:t>
            </a:fld>
            <a:endParaRPr lang="en-US"/>
          </a:p>
        </p:txBody>
      </p:sp>
      <p:sp>
        <p:nvSpPr>
          <p:cNvPr id="6" name="Content Placeholder 5"/>
          <p:cNvSpPr>
            <a:spLocks noGrp="1"/>
          </p:cNvSpPr>
          <p:nvPr>
            <p:ph sz="quarter" idx="13"/>
          </p:nvPr>
        </p:nvSpPr>
        <p:spPr/>
        <p:txBody>
          <a:bodyPr/>
          <a:lstStyle/>
          <a:p>
            <a:r>
              <a:rPr lang="en-US" sz="1600" dirty="0"/>
              <a:t>All WPs addressing their aspects of the key problem</a:t>
            </a:r>
          </a:p>
          <a:p>
            <a:pPr lvl="1"/>
            <a:r>
              <a:rPr lang="en-US" sz="1400" dirty="0"/>
              <a:t>All WPs performing strongly</a:t>
            </a:r>
          </a:p>
          <a:p>
            <a:r>
              <a:rPr lang="en-US" sz="1600" dirty="0"/>
              <a:t>Progress</a:t>
            </a:r>
          </a:p>
          <a:p>
            <a:pPr lvl="1"/>
            <a:r>
              <a:rPr lang="en-US" sz="1400" dirty="0"/>
              <a:t>Project management aspects all running smoothly. Healthy collaboration within the project. </a:t>
            </a:r>
            <a:r>
              <a:rPr lang="en-US" sz="1400" i="1" dirty="0">
                <a:solidFill>
                  <a:srgbClr val="FF0000"/>
                </a:solidFill>
              </a:rPr>
              <a:t>One area of improvement would be hitting milestone and deliverable targets more closely – work usually completed on time but write-ups sometimes delayed due to huge dissemination activities / large conference participation</a:t>
            </a:r>
          </a:p>
          <a:p>
            <a:pPr lvl="1"/>
            <a:r>
              <a:rPr lang="en-US" sz="1400" dirty="0"/>
              <a:t>None of the end-project demonstrations / objectives are at risk. In fact lateness of deliverables is to ensure they WILL enable the final results</a:t>
            </a:r>
          </a:p>
          <a:p>
            <a:pPr lvl="1"/>
            <a:r>
              <a:rPr lang="en-US" sz="1400" dirty="0"/>
              <a:t>WP2 techno-economic modelling has made huge strides and </a:t>
            </a:r>
            <a:r>
              <a:rPr lang="en-US" sz="1400" i="1" dirty="0">
                <a:solidFill>
                  <a:srgbClr val="FF0000"/>
                </a:solidFill>
              </a:rPr>
              <a:t>already started to quantify Metro-Haul benefits</a:t>
            </a:r>
          </a:p>
          <a:p>
            <a:pPr lvl="1"/>
            <a:r>
              <a:rPr lang="en-US" sz="1400" dirty="0"/>
              <a:t>WP3 and WP4 made huge progress towards developing the physical, control and monitoring technologies</a:t>
            </a:r>
          </a:p>
          <a:p>
            <a:r>
              <a:rPr lang="en-US" sz="1600" dirty="0"/>
              <a:t>Already a lot of emphasis on major trials / preparation for them (WP5)</a:t>
            </a:r>
          </a:p>
          <a:p>
            <a:pPr lvl="1"/>
            <a:r>
              <a:rPr lang="en-US" sz="1400" i="1" dirty="0">
                <a:solidFill>
                  <a:srgbClr val="FF0000"/>
                </a:solidFill>
              </a:rPr>
              <a:t>Demos needed an additional focus at the start of year two – to include more Metro-Haul technology</a:t>
            </a:r>
          </a:p>
          <a:p>
            <a:r>
              <a:rPr lang="en-US" sz="1600" dirty="0"/>
              <a:t>Dissemination incredible</a:t>
            </a:r>
          </a:p>
          <a:p>
            <a:pPr lvl="1"/>
            <a:r>
              <a:rPr lang="en-US" sz="1400" dirty="0"/>
              <a:t>Continuing to over-perform with almost 100 dissemination activities in Year 2, and good progress on “stretch goals”</a:t>
            </a:r>
          </a:p>
          <a:p>
            <a:pPr lvl="1"/>
            <a:r>
              <a:rPr lang="en-US" sz="1400" dirty="0"/>
              <a:t>Open Access is still lacking for some disseminations, but massive improvement over Year 1</a:t>
            </a:r>
          </a:p>
        </p:txBody>
      </p:sp>
      <p:sp>
        <p:nvSpPr>
          <p:cNvPr id="7" name="TextBox 6"/>
          <p:cNvSpPr txBox="1"/>
          <p:nvPr/>
        </p:nvSpPr>
        <p:spPr>
          <a:xfrm>
            <a:off x="702861" y="5402964"/>
            <a:ext cx="10930559" cy="584775"/>
          </a:xfrm>
          <a:prstGeom prst="rect">
            <a:avLst/>
          </a:prstGeom>
          <a:noFill/>
        </p:spPr>
        <p:txBody>
          <a:bodyPr wrap="square" rtlCol="0">
            <a:spAutoFit/>
          </a:bodyPr>
          <a:lstStyle/>
          <a:p>
            <a:r>
              <a:rPr lang="en-GB" sz="1600" b="1" dirty="0"/>
              <a:t>Metro-Haul as a whole is delivering strongly in all areas. Final year will deliver the planned demos and completed techno-economic studies. Metro-Haul technologies are strongly placed to assist future 5G roll-out</a:t>
            </a:r>
          </a:p>
        </p:txBody>
      </p:sp>
      <p:sp>
        <p:nvSpPr>
          <p:cNvPr id="8" name="Marcador de pie de página 3"/>
          <p:cNvSpPr>
            <a:spLocks noGrp="1"/>
          </p:cNvSpPr>
          <p:nvPr>
            <p:ph type="ftr" sz="quarter" idx="11"/>
          </p:nvPr>
        </p:nvSpPr>
        <p:spPr>
          <a:xfrm>
            <a:off x="1750697" y="6367108"/>
            <a:ext cx="9571424" cy="365125"/>
          </a:xfrm>
        </p:spPr>
        <p:txBody>
          <a:bodyPr/>
          <a:lstStyle/>
          <a:p>
            <a:r>
              <a:rPr lang="en-US" dirty="0"/>
              <a:t>WP1 Status - Metro-Haul Second Report Period Review Meeting (Brussels)</a:t>
            </a:r>
          </a:p>
        </p:txBody>
      </p:sp>
    </p:spTree>
    <p:extLst>
      <p:ext uri="{BB962C8B-B14F-4D97-AF65-F5344CB8AC3E}">
        <p14:creationId xmlns:p14="http://schemas.microsoft.com/office/powerpoint/2010/main" val="260712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34B8-F8F9-4BF0-825F-048A52120C23}"/>
              </a:ext>
            </a:extLst>
          </p:cNvPr>
          <p:cNvSpPr>
            <a:spLocks noGrp="1"/>
          </p:cNvSpPr>
          <p:nvPr>
            <p:ph type="title"/>
          </p:nvPr>
        </p:nvSpPr>
        <p:spPr/>
        <p:txBody>
          <a:bodyPr/>
          <a:lstStyle/>
          <a:p>
            <a:r>
              <a:rPr lang="en-GB" dirty="0"/>
              <a:t>2</a:t>
            </a:r>
            <a:r>
              <a:rPr lang="en-GB" baseline="30000" dirty="0"/>
              <a:t>nd</a:t>
            </a:r>
            <a:r>
              <a:rPr lang="en-GB" dirty="0"/>
              <a:t> year and Total Metro-Haul Spend</a:t>
            </a:r>
          </a:p>
        </p:txBody>
      </p:sp>
      <p:sp>
        <p:nvSpPr>
          <p:cNvPr id="4" name="Footer Placeholder 3">
            <a:extLst>
              <a:ext uri="{FF2B5EF4-FFF2-40B4-BE49-F238E27FC236}">
                <a16:creationId xmlns:a16="http://schemas.microsoft.com/office/drawing/2014/main" id="{588A6545-D141-4CF2-8C94-7E626DB52207}"/>
              </a:ext>
            </a:extLst>
          </p:cNvPr>
          <p:cNvSpPr>
            <a:spLocks noGrp="1"/>
          </p:cNvSpPr>
          <p:nvPr>
            <p:ph type="ftr" sz="quarter" idx="11"/>
          </p:nvPr>
        </p:nvSpPr>
        <p:spPr/>
        <p:txBody>
          <a:bodyPr/>
          <a:lstStyle/>
          <a:p>
            <a:r>
              <a:rPr lang="en-US" dirty="0"/>
              <a:t>WP4 Status - Metro-Haul Second Report Period Review Meeting (Brussels)</a:t>
            </a:r>
          </a:p>
        </p:txBody>
      </p:sp>
      <p:sp>
        <p:nvSpPr>
          <p:cNvPr id="5" name="Slide Number Placeholder 4">
            <a:extLst>
              <a:ext uri="{FF2B5EF4-FFF2-40B4-BE49-F238E27FC236}">
                <a16:creationId xmlns:a16="http://schemas.microsoft.com/office/drawing/2014/main" id="{42B71828-1A39-4FC9-AFBF-9F01AEF32E69}"/>
              </a:ext>
            </a:extLst>
          </p:cNvPr>
          <p:cNvSpPr>
            <a:spLocks noGrp="1"/>
          </p:cNvSpPr>
          <p:nvPr>
            <p:ph type="sldNum" sz="quarter" idx="12"/>
          </p:nvPr>
        </p:nvSpPr>
        <p:spPr/>
        <p:txBody>
          <a:bodyPr/>
          <a:lstStyle/>
          <a:p>
            <a:fld id="{9EC776E0-00C6-4634-A5F7-D35E042FD6BB}" type="slidenum">
              <a:rPr lang="en-US" smtClean="0"/>
              <a:pPr/>
              <a:t>16</a:t>
            </a:fld>
            <a:endParaRPr lang="en-US"/>
          </a:p>
        </p:txBody>
      </p:sp>
      <p:pic>
        <p:nvPicPr>
          <p:cNvPr id="1026" name="Picture 1" descr="image002">
            <a:extLst>
              <a:ext uri="{FF2B5EF4-FFF2-40B4-BE49-F238E27FC236}">
                <a16:creationId xmlns:a16="http://schemas.microsoft.com/office/drawing/2014/main" id="{329086D4-81E3-4192-8971-67AC50B13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 y="690563"/>
            <a:ext cx="6917957" cy="304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B77325C-5378-4300-AF05-4681FCE4AE11}"/>
              </a:ext>
            </a:extLst>
          </p:cNvPr>
          <p:cNvSpPr txBox="1"/>
          <p:nvPr/>
        </p:nvSpPr>
        <p:spPr>
          <a:xfrm>
            <a:off x="7383135" y="1498178"/>
            <a:ext cx="4572000" cy="954107"/>
          </a:xfrm>
          <a:prstGeom prst="rect">
            <a:avLst/>
          </a:prstGeom>
          <a:solidFill>
            <a:schemeClr val="bg1"/>
          </a:solidFill>
        </p:spPr>
        <p:txBody>
          <a:bodyPr wrap="square" rtlCol="0">
            <a:spAutoFit/>
          </a:bodyPr>
          <a:lstStyle/>
          <a:p>
            <a:r>
              <a:rPr lang="en-GB" sz="1400" dirty="0"/>
              <a:t>Most overspend is catch-up from Y1</a:t>
            </a:r>
          </a:p>
          <a:p>
            <a:r>
              <a:rPr lang="en-GB" sz="1400" dirty="0"/>
              <a:t>Some is increased use of student resource</a:t>
            </a:r>
          </a:p>
          <a:p>
            <a:r>
              <a:rPr lang="en-GB" sz="1400" dirty="0"/>
              <a:t>Individual statements available for all outlier partners</a:t>
            </a:r>
          </a:p>
          <a:p>
            <a:r>
              <a:rPr lang="en-GB" sz="1400" dirty="0"/>
              <a:t>No concern for end of project spend</a:t>
            </a:r>
          </a:p>
        </p:txBody>
      </p:sp>
      <p:pic>
        <p:nvPicPr>
          <p:cNvPr id="6" name="Picture 5">
            <a:extLst>
              <a:ext uri="{FF2B5EF4-FFF2-40B4-BE49-F238E27FC236}">
                <a16:creationId xmlns:a16="http://schemas.microsoft.com/office/drawing/2014/main" id="{6FD89B31-8F2D-4A60-8DBC-970E2FCC7481}"/>
              </a:ext>
            </a:extLst>
          </p:cNvPr>
          <p:cNvPicPr>
            <a:picLocks noChangeAspect="1"/>
          </p:cNvPicPr>
          <p:nvPr/>
        </p:nvPicPr>
        <p:blipFill>
          <a:blip r:embed="rId3"/>
          <a:stretch>
            <a:fillRect/>
          </a:stretch>
        </p:blipFill>
        <p:spPr>
          <a:xfrm>
            <a:off x="5473626" y="3328288"/>
            <a:ext cx="6718374" cy="2944623"/>
          </a:xfrm>
          <a:prstGeom prst="rect">
            <a:avLst/>
          </a:prstGeom>
        </p:spPr>
      </p:pic>
      <p:sp>
        <p:nvSpPr>
          <p:cNvPr id="7" name="TextBox 6">
            <a:extLst>
              <a:ext uri="{FF2B5EF4-FFF2-40B4-BE49-F238E27FC236}">
                <a16:creationId xmlns:a16="http://schemas.microsoft.com/office/drawing/2014/main" id="{2E926328-354E-4EF2-9270-566091D77EC5}"/>
              </a:ext>
            </a:extLst>
          </p:cNvPr>
          <p:cNvSpPr txBox="1"/>
          <p:nvPr/>
        </p:nvSpPr>
        <p:spPr>
          <a:xfrm>
            <a:off x="2886075" y="856649"/>
            <a:ext cx="2076450" cy="369332"/>
          </a:xfrm>
          <a:prstGeom prst="rect">
            <a:avLst/>
          </a:prstGeom>
          <a:noFill/>
        </p:spPr>
        <p:txBody>
          <a:bodyPr wrap="square" rtlCol="0">
            <a:spAutoFit/>
          </a:bodyPr>
          <a:lstStyle/>
          <a:p>
            <a:r>
              <a:rPr lang="en-GB" dirty="0"/>
              <a:t>2</a:t>
            </a:r>
            <a:r>
              <a:rPr lang="en-GB" baseline="30000" dirty="0"/>
              <a:t>nd</a:t>
            </a:r>
            <a:r>
              <a:rPr lang="en-GB" dirty="0"/>
              <a:t> year</a:t>
            </a:r>
          </a:p>
        </p:txBody>
      </p:sp>
      <p:sp>
        <p:nvSpPr>
          <p:cNvPr id="9" name="TextBox 8">
            <a:extLst>
              <a:ext uri="{FF2B5EF4-FFF2-40B4-BE49-F238E27FC236}">
                <a16:creationId xmlns:a16="http://schemas.microsoft.com/office/drawing/2014/main" id="{586628D1-7D27-4E6D-888D-E788A44EE90F}"/>
              </a:ext>
            </a:extLst>
          </p:cNvPr>
          <p:cNvSpPr txBox="1"/>
          <p:nvPr/>
        </p:nvSpPr>
        <p:spPr>
          <a:xfrm>
            <a:off x="8520112" y="3548021"/>
            <a:ext cx="2076450" cy="369332"/>
          </a:xfrm>
          <a:prstGeom prst="rect">
            <a:avLst/>
          </a:prstGeom>
          <a:noFill/>
        </p:spPr>
        <p:txBody>
          <a:bodyPr wrap="square" rtlCol="0">
            <a:spAutoFit/>
          </a:bodyPr>
          <a:lstStyle/>
          <a:p>
            <a:r>
              <a:rPr lang="en-GB" dirty="0"/>
              <a:t>Total so far</a:t>
            </a:r>
          </a:p>
        </p:txBody>
      </p:sp>
    </p:spTree>
    <p:extLst>
      <p:ext uri="{BB962C8B-B14F-4D97-AF65-F5344CB8AC3E}">
        <p14:creationId xmlns:p14="http://schemas.microsoft.com/office/powerpoint/2010/main" val="1614554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69008-8C6E-41E3-A030-85C2EEB55912}"/>
              </a:ext>
            </a:extLst>
          </p:cNvPr>
          <p:cNvSpPr>
            <a:spLocks noGrp="1"/>
          </p:cNvSpPr>
          <p:nvPr>
            <p:ph type="title"/>
          </p:nvPr>
        </p:nvSpPr>
        <p:spPr/>
        <p:txBody>
          <a:bodyPr/>
          <a:lstStyle/>
          <a:p>
            <a:r>
              <a:rPr lang="en-GB" dirty="0"/>
              <a:t>Actions following 1</a:t>
            </a:r>
            <a:r>
              <a:rPr lang="en-GB" baseline="30000" dirty="0"/>
              <a:t>st</a:t>
            </a:r>
            <a:r>
              <a:rPr lang="en-GB" dirty="0"/>
              <a:t> year review</a:t>
            </a:r>
          </a:p>
        </p:txBody>
      </p:sp>
      <p:sp>
        <p:nvSpPr>
          <p:cNvPr id="3" name="Date Placeholder 2">
            <a:extLst>
              <a:ext uri="{FF2B5EF4-FFF2-40B4-BE49-F238E27FC236}">
                <a16:creationId xmlns:a16="http://schemas.microsoft.com/office/drawing/2014/main" id="{73E21A70-77C1-47C9-B611-918FE1C89EF2}"/>
              </a:ext>
            </a:extLst>
          </p:cNvPr>
          <p:cNvSpPr>
            <a:spLocks noGrp="1"/>
          </p:cNvSpPr>
          <p:nvPr>
            <p:ph type="dt" sz="half" idx="10"/>
          </p:nvPr>
        </p:nvSpPr>
        <p:spPr/>
        <p:txBody>
          <a:bodyPr/>
          <a:lstStyle/>
          <a:p>
            <a:r>
              <a:rPr lang="en-US"/>
              <a:t>18/09/2018</a:t>
            </a:r>
            <a:endParaRPr lang="en-US" dirty="0"/>
          </a:p>
        </p:txBody>
      </p:sp>
      <p:sp>
        <p:nvSpPr>
          <p:cNvPr id="4" name="Footer Placeholder 3">
            <a:extLst>
              <a:ext uri="{FF2B5EF4-FFF2-40B4-BE49-F238E27FC236}">
                <a16:creationId xmlns:a16="http://schemas.microsoft.com/office/drawing/2014/main" id="{F76E9238-F0D2-4179-BE46-A19DBCC65E72}"/>
              </a:ext>
            </a:extLst>
          </p:cNvPr>
          <p:cNvSpPr>
            <a:spLocks noGrp="1"/>
          </p:cNvSpPr>
          <p:nvPr>
            <p:ph type="ftr" sz="quarter" idx="11"/>
          </p:nvPr>
        </p:nvSpPr>
        <p:spPr/>
        <p:txBody>
          <a:bodyPr/>
          <a:lstStyle/>
          <a:p>
            <a:r>
              <a:rPr lang="en-US"/>
              <a:t>WP4 Status - Metro-Haul First Report Period Review Meeting (Brussels)</a:t>
            </a:r>
            <a:endParaRPr lang="en-US" dirty="0"/>
          </a:p>
        </p:txBody>
      </p:sp>
      <p:sp>
        <p:nvSpPr>
          <p:cNvPr id="5" name="Slide Number Placeholder 4">
            <a:extLst>
              <a:ext uri="{FF2B5EF4-FFF2-40B4-BE49-F238E27FC236}">
                <a16:creationId xmlns:a16="http://schemas.microsoft.com/office/drawing/2014/main" id="{C5879F2E-4582-4D31-82CF-6B573AEE8BDE}"/>
              </a:ext>
            </a:extLst>
          </p:cNvPr>
          <p:cNvSpPr>
            <a:spLocks noGrp="1"/>
          </p:cNvSpPr>
          <p:nvPr>
            <p:ph type="sldNum" sz="quarter" idx="12"/>
          </p:nvPr>
        </p:nvSpPr>
        <p:spPr/>
        <p:txBody>
          <a:bodyPr/>
          <a:lstStyle/>
          <a:p>
            <a:fld id="{9EC776E0-00C6-4634-A5F7-D35E042FD6BB}" type="slidenum">
              <a:rPr lang="en-US" smtClean="0"/>
              <a:pPr/>
              <a:t>17</a:t>
            </a:fld>
            <a:endParaRPr lang="en-US"/>
          </a:p>
        </p:txBody>
      </p:sp>
      <p:graphicFrame>
        <p:nvGraphicFramePr>
          <p:cNvPr id="7" name="Content Placeholder 6">
            <a:extLst>
              <a:ext uri="{FF2B5EF4-FFF2-40B4-BE49-F238E27FC236}">
                <a16:creationId xmlns:a16="http://schemas.microsoft.com/office/drawing/2014/main" id="{86D66631-16C9-48FB-8647-3DAB3EAA6310}"/>
              </a:ext>
            </a:extLst>
          </p:cNvPr>
          <p:cNvGraphicFramePr>
            <a:graphicFrameLocks noGrp="1"/>
          </p:cNvGraphicFramePr>
          <p:nvPr>
            <p:ph sz="quarter" idx="13"/>
            <p:extLst>
              <p:ext uri="{D42A27DB-BD31-4B8C-83A1-F6EECF244321}">
                <p14:modId xmlns:p14="http://schemas.microsoft.com/office/powerpoint/2010/main" val="3362435449"/>
              </p:ext>
            </p:extLst>
          </p:nvPr>
        </p:nvGraphicFramePr>
        <p:xfrm>
          <a:off x="314325" y="769938"/>
          <a:ext cx="11410950" cy="5785660"/>
        </p:xfrm>
        <a:graphic>
          <a:graphicData uri="http://schemas.openxmlformats.org/drawingml/2006/table">
            <a:tbl>
              <a:tblPr firstRow="1" firstCol="1" bandRow="1">
                <a:tableStyleId>{5C22544A-7EE6-4342-B048-85BDC9FD1C3A}</a:tableStyleId>
              </a:tblPr>
              <a:tblGrid>
                <a:gridCol w="5905500">
                  <a:extLst>
                    <a:ext uri="{9D8B030D-6E8A-4147-A177-3AD203B41FA5}">
                      <a16:colId xmlns:a16="http://schemas.microsoft.com/office/drawing/2014/main" val="3310143953"/>
                    </a:ext>
                  </a:extLst>
                </a:gridCol>
                <a:gridCol w="5505450">
                  <a:extLst>
                    <a:ext uri="{9D8B030D-6E8A-4147-A177-3AD203B41FA5}">
                      <a16:colId xmlns:a16="http://schemas.microsoft.com/office/drawing/2014/main" val="838928261"/>
                    </a:ext>
                  </a:extLst>
                </a:gridCol>
              </a:tblGrid>
              <a:tr h="401637">
                <a:tc>
                  <a:txBody>
                    <a:bodyPr/>
                    <a:lstStyle/>
                    <a:p>
                      <a:pPr algn="just">
                        <a:lnSpc>
                          <a:spcPct val="107000"/>
                        </a:lnSpc>
                        <a:spcAft>
                          <a:spcPts val="0"/>
                        </a:spcAft>
                      </a:pPr>
                      <a:r>
                        <a:rPr lang="en-GB" sz="1400" dirty="0">
                          <a:effectLst/>
                        </a:rPr>
                        <a:t>D1.5 should be revised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tc>
                  <a:txBody>
                    <a:bodyPr/>
                    <a:lstStyle/>
                    <a:p>
                      <a:pPr algn="just">
                        <a:lnSpc>
                          <a:spcPct val="107000"/>
                        </a:lnSpc>
                        <a:spcAft>
                          <a:spcPts val="0"/>
                        </a:spcAft>
                      </a:pPr>
                      <a:r>
                        <a:rPr lang="en-GB" sz="1400" dirty="0">
                          <a:effectLst/>
                        </a:rPr>
                        <a:t>All aspects addressed for D1.5 and the deliverable was approved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extLst>
                  <a:ext uri="{0D108BD9-81ED-4DB2-BD59-A6C34878D82A}">
                    <a16:rowId xmlns:a16="http://schemas.microsoft.com/office/drawing/2014/main" val="3935878652"/>
                  </a:ext>
                </a:extLst>
              </a:tr>
              <a:tr h="405283">
                <a:tc>
                  <a:txBody>
                    <a:bodyPr/>
                    <a:lstStyle/>
                    <a:p>
                      <a:pPr algn="just">
                        <a:lnSpc>
                          <a:spcPct val="107000"/>
                        </a:lnSpc>
                        <a:spcAft>
                          <a:spcPts val="0"/>
                        </a:spcAft>
                      </a:pPr>
                      <a:r>
                        <a:rPr lang="en-GB" sz="1400" dirty="0">
                          <a:effectLst/>
                        </a:rPr>
                        <a:t>D7.1 should be re-opened in Y2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tc>
                  <a:txBody>
                    <a:bodyPr/>
                    <a:lstStyle/>
                    <a:p>
                      <a:pPr algn="just">
                        <a:lnSpc>
                          <a:spcPct val="107000"/>
                        </a:lnSpc>
                        <a:spcAft>
                          <a:spcPts val="0"/>
                        </a:spcAft>
                      </a:pPr>
                      <a:r>
                        <a:rPr lang="en-GB" sz="1400">
                          <a:effectLst/>
                        </a:rPr>
                        <a:t>D7.1 has been re-issued after examining the other use case.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extLst>
                  <a:ext uri="{0D108BD9-81ED-4DB2-BD59-A6C34878D82A}">
                    <a16:rowId xmlns:a16="http://schemas.microsoft.com/office/drawing/2014/main" val="3259463669"/>
                  </a:ext>
                </a:extLst>
              </a:tr>
              <a:tr h="405283">
                <a:tc>
                  <a:txBody>
                    <a:bodyPr/>
                    <a:lstStyle/>
                    <a:p>
                      <a:pPr algn="just">
                        <a:lnSpc>
                          <a:spcPct val="107000"/>
                        </a:lnSpc>
                        <a:spcAft>
                          <a:spcPts val="0"/>
                        </a:spcAft>
                      </a:pPr>
                      <a:r>
                        <a:rPr lang="en-GB" sz="1400" dirty="0">
                          <a:effectLst/>
                        </a:rPr>
                        <a:t>Reviewers recommend scheduling an additional review meeting after M24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tc>
                  <a:txBody>
                    <a:bodyPr/>
                    <a:lstStyle/>
                    <a:p>
                      <a:pPr algn="just">
                        <a:lnSpc>
                          <a:spcPct val="107000"/>
                        </a:lnSpc>
                        <a:spcAft>
                          <a:spcPts val="0"/>
                        </a:spcAft>
                      </a:pPr>
                      <a:r>
                        <a:rPr lang="en-GB" sz="1400" dirty="0">
                          <a:effectLst/>
                        </a:rPr>
                        <a:t>Today!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extLst>
                  <a:ext uri="{0D108BD9-81ED-4DB2-BD59-A6C34878D82A}">
                    <a16:rowId xmlns:a16="http://schemas.microsoft.com/office/drawing/2014/main" val="4165773978"/>
                  </a:ext>
                </a:extLst>
              </a:tr>
              <a:tr h="732484">
                <a:tc>
                  <a:txBody>
                    <a:bodyPr/>
                    <a:lstStyle/>
                    <a:p>
                      <a:pPr algn="just">
                        <a:lnSpc>
                          <a:spcPct val="107000"/>
                        </a:lnSpc>
                        <a:spcAft>
                          <a:spcPts val="0"/>
                        </a:spcAft>
                      </a:pPr>
                      <a:r>
                        <a:rPr lang="en-GB" sz="1400" dirty="0">
                          <a:effectLst/>
                        </a:rPr>
                        <a:t>A clear indication should be given in future deliverables in terms of which technologies are being developed by the consortium, which were brought by partners and are being enhanced as part of the work and which are solutions existing already or being developed by other parties.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tc>
                  <a:txBody>
                    <a:bodyPr/>
                    <a:lstStyle/>
                    <a:p>
                      <a:pPr algn="just">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See Innovation Management Report</a:t>
                      </a:r>
                    </a:p>
                  </a:txBody>
                  <a:tcPr marL="31265" marR="31265" marT="0" marB="0"/>
                </a:tc>
                <a:extLst>
                  <a:ext uri="{0D108BD9-81ED-4DB2-BD59-A6C34878D82A}">
                    <a16:rowId xmlns:a16="http://schemas.microsoft.com/office/drawing/2014/main" val="525455295"/>
                  </a:ext>
                </a:extLst>
              </a:tr>
              <a:tr h="638175">
                <a:tc>
                  <a:txBody>
                    <a:bodyPr/>
                    <a:lstStyle/>
                    <a:p>
                      <a:pPr algn="just">
                        <a:lnSpc>
                          <a:spcPct val="107000"/>
                        </a:lnSpc>
                        <a:spcAft>
                          <a:spcPts val="0"/>
                        </a:spcAft>
                      </a:pPr>
                      <a:r>
                        <a:rPr lang="en-GB" sz="1400">
                          <a:effectLst/>
                        </a:rPr>
                        <a:t>In all future deliverables the Executive Summary should be short (one page) and comprehensive highlighting the main findings and conclusions of each section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tc>
                  <a:txBody>
                    <a:bodyPr/>
                    <a:lstStyle/>
                    <a:p>
                      <a:pPr algn="just">
                        <a:lnSpc>
                          <a:spcPct val="107000"/>
                        </a:lnSpc>
                        <a:spcAft>
                          <a:spcPts val="0"/>
                        </a:spcAft>
                      </a:pPr>
                      <a:r>
                        <a:rPr lang="en-GB" sz="1400" dirty="0">
                          <a:effectLst/>
                        </a:rPr>
                        <a:t>We have worked hard to improve this year’s deliverables and in particular for our longer deliverables: D2.3, D3.2, D4.2 and D6.2 all have one page exec summaries.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extLst>
                  <a:ext uri="{0D108BD9-81ED-4DB2-BD59-A6C34878D82A}">
                    <a16:rowId xmlns:a16="http://schemas.microsoft.com/office/drawing/2014/main" val="743666831"/>
                  </a:ext>
                </a:extLst>
              </a:tr>
              <a:tr h="457200">
                <a:tc>
                  <a:txBody>
                    <a:bodyPr/>
                    <a:lstStyle/>
                    <a:p>
                      <a:pPr algn="just">
                        <a:lnSpc>
                          <a:spcPct val="107000"/>
                        </a:lnSpc>
                        <a:spcAft>
                          <a:spcPts val="0"/>
                        </a:spcAft>
                      </a:pPr>
                      <a:r>
                        <a:rPr lang="en-GB" sz="1400">
                          <a:effectLst/>
                        </a:rPr>
                        <a:t>All the required information should be up-to-date in the Web tool.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tc>
                  <a:txBody>
                    <a:bodyPr/>
                    <a:lstStyle/>
                    <a:p>
                      <a:pPr algn="just">
                        <a:lnSpc>
                          <a:spcPct val="107000"/>
                        </a:lnSpc>
                        <a:spcAft>
                          <a:spcPts val="0"/>
                        </a:spcAft>
                      </a:pPr>
                      <a:r>
                        <a:rPr lang="en-GB" sz="1400">
                          <a:effectLst/>
                        </a:rPr>
                        <a:t>The web tool has been updated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extLst>
                  <a:ext uri="{0D108BD9-81ED-4DB2-BD59-A6C34878D82A}">
                    <a16:rowId xmlns:a16="http://schemas.microsoft.com/office/drawing/2014/main" val="1733402992"/>
                  </a:ext>
                </a:extLst>
              </a:tr>
              <a:tr h="733425">
                <a:tc>
                  <a:txBody>
                    <a:bodyPr/>
                    <a:lstStyle/>
                    <a:p>
                      <a:pPr algn="just">
                        <a:lnSpc>
                          <a:spcPct val="107000"/>
                        </a:lnSpc>
                        <a:spcAft>
                          <a:spcPts val="0"/>
                        </a:spcAft>
                      </a:pPr>
                      <a:r>
                        <a:rPr lang="en-GB" sz="1400">
                          <a:effectLst/>
                        </a:rPr>
                        <a:t>The gender balance varies drastically between partners. Please provide information what measures were implemented to increase the balance.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tc>
                  <a:txBody>
                    <a:bodyPr/>
                    <a:lstStyle/>
                    <a:p>
                      <a:pPr algn="just">
                        <a:lnSpc>
                          <a:spcPct val="107000"/>
                        </a:lnSpc>
                        <a:spcAft>
                          <a:spcPts val="0"/>
                        </a:spcAft>
                      </a:pPr>
                      <a:r>
                        <a:rPr lang="en-GB" sz="1400" dirty="0">
                          <a:effectLst/>
                        </a:rPr>
                        <a:t>Discussion held and encouragement to all partners to do better.</a:t>
                      </a:r>
                    </a:p>
                    <a:p>
                      <a:pPr algn="just">
                        <a:lnSpc>
                          <a:spcPct val="107000"/>
                        </a:lnSpc>
                        <a:spcAft>
                          <a:spcPts val="0"/>
                        </a:spcAft>
                      </a:pPr>
                      <a:r>
                        <a:rPr lang="en-GB" sz="1400" dirty="0">
                          <a:effectLst/>
                        </a:rPr>
                        <a:t>Much improved gender balance at the plenary meeting earlier this year (students). </a:t>
                      </a:r>
                    </a:p>
                    <a:p>
                      <a:pPr algn="just">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e.g. Female summer students liaison between Bristol Uni and BT</a:t>
                      </a:r>
                    </a:p>
                  </a:txBody>
                  <a:tcPr marL="31265" marR="31265" marT="0" marB="0"/>
                </a:tc>
                <a:extLst>
                  <a:ext uri="{0D108BD9-81ED-4DB2-BD59-A6C34878D82A}">
                    <a16:rowId xmlns:a16="http://schemas.microsoft.com/office/drawing/2014/main" val="3970843921"/>
                  </a:ext>
                </a:extLst>
              </a:tr>
              <a:tr h="732404">
                <a:tc>
                  <a:txBody>
                    <a:bodyPr/>
                    <a:lstStyle/>
                    <a:p>
                      <a:pPr algn="just">
                        <a:lnSpc>
                          <a:spcPct val="107000"/>
                        </a:lnSpc>
                        <a:spcAft>
                          <a:spcPts val="0"/>
                        </a:spcAft>
                      </a:pPr>
                      <a:r>
                        <a:rPr lang="en-GB" sz="1400">
                          <a:effectLst/>
                        </a:rPr>
                        <a:t>In terms of IPR, it would be beneficial to list the patentable results as well as efforts towards the IPR generation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tc>
                  <a:txBody>
                    <a:bodyPr/>
                    <a:lstStyle/>
                    <a:p>
                      <a:pPr algn="just">
                        <a:lnSpc>
                          <a:spcPct val="107000"/>
                        </a:lnSpc>
                        <a:spcAft>
                          <a:spcPts val="0"/>
                        </a:spcAft>
                      </a:pPr>
                      <a:r>
                        <a:rPr lang="en-GB" sz="1400" dirty="0">
                          <a:effectLst/>
                        </a:rPr>
                        <a:t>See strong response in Innovation Management Report and talk following this one</a:t>
                      </a:r>
                    </a:p>
                    <a:p>
                      <a:pPr algn="just">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extLst>
                  <a:ext uri="{0D108BD9-81ED-4DB2-BD59-A6C34878D82A}">
                    <a16:rowId xmlns:a16="http://schemas.microsoft.com/office/drawing/2014/main" val="2465680443"/>
                  </a:ext>
                </a:extLst>
              </a:tr>
              <a:tr h="650624">
                <a:tc>
                  <a:txBody>
                    <a:bodyPr/>
                    <a:lstStyle/>
                    <a:p>
                      <a:pPr algn="just">
                        <a:lnSpc>
                          <a:spcPct val="107000"/>
                        </a:lnSpc>
                        <a:spcAft>
                          <a:spcPts val="0"/>
                        </a:spcAft>
                      </a:pPr>
                      <a:r>
                        <a:rPr lang="en-GB" sz="1400">
                          <a:effectLst/>
                        </a:rPr>
                        <a:t>The scope of current R&amp;D activities especially in WP3 is very wide, the technological choices should be stabilized to make sure that the project objectives will be achieved.</a:t>
                      </a:r>
                    </a:p>
                    <a:p>
                      <a:pPr algn="just">
                        <a:lnSpc>
                          <a:spcPct val="107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tc>
                  <a:txBody>
                    <a:bodyPr/>
                    <a:lstStyle/>
                    <a:p>
                      <a:pPr algn="just">
                        <a:lnSpc>
                          <a:spcPct val="107000"/>
                        </a:lnSpc>
                        <a:spcAft>
                          <a:spcPts val="0"/>
                        </a:spcAft>
                      </a:pPr>
                      <a:r>
                        <a:rPr lang="en-GB" sz="1400" dirty="0">
                          <a:effectLst/>
                        </a:rPr>
                        <a:t>WP3 presentation will highlight options that have not been pursued.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65" marR="31265" marT="0" marB="0"/>
                </a:tc>
                <a:extLst>
                  <a:ext uri="{0D108BD9-81ED-4DB2-BD59-A6C34878D82A}">
                    <a16:rowId xmlns:a16="http://schemas.microsoft.com/office/drawing/2014/main" val="3217565718"/>
                  </a:ext>
                </a:extLst>
              </a:tr>
            </a:tbl>
          </a:graphicData>
        </a:graphic>
      </p:graphicFrame>
    </p:spTree>
    <p:extLst>
      <p:ext uri="{BB962C8B-B14F-4D97-AF65-F5344CB8AC3E}">
        <p14:creationId xmlns:p14="http://schemas.microsoft.com/office/powerpoint/2010/main" val="2851410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Agenda</a:t>
            </a:r>
          </a:p>
        </p:txBody>
      </p:sp>
      <p:sp>
        <p:nvSpPr>
          <p:cNvPr id="3" name="Date Placeholder 2"/>
          <p:cNvSpPr>
            <a:spLocks noGrp="1"/>
          </p:cNvSpPr>
          <p:nvPr>
            <p:ph type="dt" sz="half" idx="10"/>
          </p:nvPr>
        </p:nvSpPr>
        <p:spPr/>
        <p:txBody>
          <a:bodyPr/>
          <a:lstStyle/>
          <a:p>
            <a:fld id="{44319FFD-D948-4006-ABF0-B0A0C343B5F6}" type="datetime1">
              <a:rPr lang="en-US" smtClean="0"/>
              <a:t>10/1/2019</a:t>
            </a:fld>
            <a:endParaRPr lang="en-US" dirty="0"/>
          </a:p>
        </p:txBody>
      </p:sp>
      <p:sp>
        <p:nvSpPr>
          <p:cNvPr id="5" name="Slide Number Placeholder 4"/>
          <p:cNvSpPr>
            <a:spLocks noGrp="1"/>
          </p:cNvSpPr>
          <p:nvPr>
            <p:ph type="sldNum" sz="quarter" idx="12"/>
          </p:nvPr>
        </p:nvSpPr>
        <p:spPr/>
        <p:txBody>
          <a:bodyPr/>
          <a:lstStyle/>
          <a:p>
            <a:fld id="{9EC776E0-00C6-4634-A5F7-D35E042FD6BB}" type="slidenum">
              <a:rPr lang="en-US" smtClean="0"/>
              <a:pPr/>
              <a:t>18</a:t>
            </a:fld>
            <a:endParaRPr lang="en-US"/>
          </a:p>
        </p:txBody>
      </p:sp>
      <p:sp>
        <p:nvSpPr>
          <p:cNvPr id="6" name="Content Placeholder 5"/>
          <p:cNvSpPr>
            <a:spLocks noGrp="1"/>
          </p:cNvSpPr>
          <p:nvPr>
            <p:ph sz="quarter" idx="13"/>
          </p:nvPr>
        </p:nvSpPr>
        <p:spPr>
          <a:xfrm>
            <a:off x="721094" y="637361"/>
            <a:ext cx="9858302" cy="5446712"/>
          </a:xfrm>
          <a:solidFill>
            <a:schemeClr val="bg1"/>
          </a:solidFill>
        </p:spPr>
        <p:txBody>
          <a:bodyPr/>
          <a:lstStyle/>
          <a:p>
            <a:r>
              <a:rPr lang="en-GB" sz="1600" dirty="0"/>
              <a:t>METRO-HAUL REVIEW – MORNING</a:t>
            </a:r>
          </a:p>
          <a:p>
            <a:pPr lvl="1"/>
            <a:r>
              <a:rPr lang="en-GB" dirty="0"/>
              <a:t>9am Introductions. Overall project summary and progress </a:t>
            </a:r>
            <a:r>
              <a:rPr lang="en-GB" dirty="0" err="1"/>
              <a:t>inc.</a:t>
            </a:r>
            <a:r>
              <a:rPr lang="en-GB" dirty="0"/>
              <a:t> WP1 </a:t>
            </a:r>
            <a:r>
              <a:rPr lang="en-GB" b="1" dirty="0"/>
              <a:t>Andrew Lord (BT)</a:t>
            </a:r>
          </a:p>
          <a:p>
            <a:pPr lvl="1"/>
            <a:r>
              <a:rPr lang="en-GB" dirty="0"/>
              <a:t>9.45am Innovation summary – </a:t>
            </a:r>
            <a:r>
              <a:rPr lang="en-GB" b="1" dirty="0"/>
              <a:t>Antonio </a:t>
            </a:r>
            <a:r>
              <a:rPr lang="en-GB" b="1" dirty="0" err="1"/>
              <a:t>d’Errico</a:t>
            </a:r>
            <a:r>
              <a:rPr lang="en-GB" b="1" dirty="0"/>
              <a:t> (Ericsson)</a:t>
            </a:r>
          </a:p>
          <a:p>
            <a:pPr lvl="1"/>
            <a:r>
              <a:rPr lang="en-GB" dirty="0"/>
              <a:t>10am WP2. </a:t>
            </a:r>
            <a:r>
              <a:rPr lang="en-GB" b="1" dirty="0"/>
              <a:t>Albert Rafel (BT)</a:t>
            </a:r>
            <a:br>
              <a:rPr lang="en-GB" b="1" dirty="0"/>
            </a:br>
            <a:endParaRPr lang="en-GB" b="1" dirty="0"/>
          </a:p>
          <a:p>
            <a:pPr lvl="1"/>
            <a:r>
              <a:rPr lang="en-GB" i="1" dirty="0"/>
              <a:t>10.45am – 11am coffee break</a:t>
            </a:r>
            <a:br>
              <a:rPr lang="en-GB" i="1" dirty="0"/>
            </a:br>
            <a:endParaRPr lang="en-GB" i="1" dirty="0"/>
          </a:p>
          <a:p>
            <a:pPr lvl="1"/>
            <a:r>
              <a:rPr lang="en-GB" dirty="0"/>
              <a:t> 11am WP3 </a:t>
            </a:r>
            <a:r>
              <a:rPr lang="en-GB" b="1" dirty="0"/>
              <a:t>Emilio </a:t>
            </a:r>
            <a:r>
              <a:rPr lang="en-GB" b="1" dirty="0" err="1"/>
              <a:t>Riccardi</a:t>
            </a:r>
            <a:r>
              <a:rPr lang="en-GB" b="1" dirty="0"/>
              <a:t> (TIM)</a:t>
            </a:r>
          </a:p>
          <a:p>
            <a:pPr lvl="1"/>
            <a:r>
              <a:rPr lang="en-GB" dirty="0"/>
              <a:t>11.45am – WP4 </a:t>
            </a:r>
            <a:r>
              <a:rPr lang="en-GB" b="1" dirty="0"/>
              <a:t>Ramon Casellas (CTTC)</a:t>
            </a:r>
            <a:endParaRPr lang="en-GB" dirty="0"/>
          </a:p>
          <a:p>
            <a:r>
              <a:rPr lang="en-GB" sz="1600" dirty="0"/>
              <a:t> </a:t>
            </a:r>
            <a:r>
              <a:rPr lang="en-GB" sz="1600" i="1" dirty="0"/>
              <a:t>12.30 – 1.45pm lunch</a:t>
            </a:r>
            <a:endParaRPr lang="en-GB" sz="1600" dirty="0"/>
          </a:p>
          <a:p>
            <a:r>
              <a:rPr lang="en-GB" sz="1600" dirty="0"/>
              <a:t> METRO-HAUL REVIEW – AFTERNOON</a:t>
            </a:r>
          </a:p>
          <a:p>
            <a:pPr lvl="1"/>
            <a:r>
              <a:rPr lang="en-GB" dirty="0"/>
              <a:t>1.45pm – 3pm WP5 </a:t>
            </a:r>
            <a:r>
              <a:rPr lang="en-GB" b="1" dirty="0"/>
              <a:t>Oscar Gonzales (TID)</a:t>
            </a:r>
          </a:p>
          <a:p>
            <a:pPr lvl="1"/>
            <a:r>
              <a:rPr lang="en-GB" dirty="0"/>
              <a:t>3pm – 3.45pm WP6 </a:t>
            </a:r>
            <a:r>
              <a:rPr lang="en-GB" b="1" dirty="0"/>
              <a:t>Adrian </a:t>
            </a:r>
            <a:r>
              <a:rPr lang="en-GB" b="1" dirty="0" err="1"/>
              <a:t>Farrel</a:t>
            </a:r>
            <a:r>
              <a:rPr lang="en-GB" b="1" dirty="0"/>
              <a:t> (ODC)</a:t>
            </a:r>
            <a:br>
              <a:rPr lang="en-GB" b="1" dirty="0"/>
            </a:br>
            <a:endParaRPr lang="en-GB" b="1" dirty="0"/>
          </a:p>
          <a:p>
            <a:pPr lvl="1"/>
            <a:r>
              <a:rPr lang="en-GB" i="1" dirty="0"/>
              <a:t>3.45pm – coffee break</a:t>
            </a:r>
            <a:br>
              <a:rPr lang="en-GB" i="1" dirty="0"/>
            </a:br>
            <a:endParaRPr lang="en-GB" i="1" dirty="0"/>
          </a:p>
          <a:p>
            <a:pPr lvl="1"/>
            <a:r>
              <a:rPr lang="en-GB" dirty="0"/>
              <a:t>4pm – reviewers discussion</a:t>
            </a:r>
          </a:p>
          <a:p>
            <a:pPr lvl="1"/>
            <a:r>
              <a:rPr lang="en-GB" dirty="0"/>
              <a:t>4.45pm feedback</a:t>
            </a:r>
          </a:p>
          <a:p>
            <a:pPr marL="0" indent="0">
              <a:buNone/>
            </a:pPr>
            <a:endParaRPr lang="en-GB" sz="1600" dirty="0"/>
          </a:p>
        </p:txBody>
      </p:sp>
      <p:sp>
        <p:nvSpPr>
          <p:cNvPr id="7" name="Marcador de pie de página 3"/>
          <p:cNvSpPr>
            <a:spLocks noGrp="1"/>
          </p:cNvSpPr>
          <p:nvPr>
            <p:ph type="ftr" sz="quarter" idx="11"/>
          </p:nvPr>
        </p:nvSpPr>
        <p:spPr>
          <a:xfrm>
            <a:off x="1750697" y="6367108"/>
            <a:ext cx="9571424" cy="365125"/>
          </a:xfrm>
        </p:spPr>
        <p:txBody>
          <a:bodyPr/>
          <a:lstStyle/>
          <a:p>
            <a:r>
              <a:rPr lang="en-US" dirty="0"/>
              <a:t>WP1 Status - Metro-Haul Second Report Period Review Meeting (Brussels)</a:t>
            </a:r>
          </a:p>
        </p:txBody>
      </p:sp>
      <p:sp>
        <p:nvSpPr>
          <p:cNvPr id="4" name="TextBox 3">
            <a:extLst>
              <a:ext uri="{FF2B5EF4-FFF2-40B4-BE49-F238E27FC236}">
                <a16:creationId xmlns:a16="http://schemas.microsoft.com/office/drawing/2014/main" id="{6BFEF110-758F-4AA2-A519-CCDAE8F85817}"/>
              </a:ext>
            </a:extLst>
          </p:cNvPr>
          <p:cNvSpPr txBox="1"/>
          <p:nvPr/>
        </p:nvSpPr>
        <p:spPr>
          <a:xfrm>
            <a:off x="8574833" y="2817845"/>
            <a:ext cx="3107094" cy="1200329"/>
          </a:xfrm>
          <a:prstGeom prst="rect">
            <a:avLst/>
          </a:prstGeom>
          <a:noFill/>
        </p:spPr>
        <p:txBody>
          <a:bodyPr wrap="square" rtlCol="0">
            <a:spAutoFit/>
          </a:bodyPr>
          <a:lstStyle/>
          <a:p>
            <a:r>
              <a:rPr lang="en-GB" dirty="0"/>
              <a:t>QUESTIONS AD HOC AS WE GO THROUGH THE DAY – PLEASE INTERRUPT!</a:t>
            </a:r>
          </a:p>
        </p:txBody>
      </p:sp>
    </p:spTree>
    <p:extLst>
      <p:ext uri="{BB962C8B-B14F-4D97-AF65-F5344CB8AC3E}">
        <p14:creationId xmlns:p14="http://schemas.microsoft.com/office/powerpoint/2010/main" val="182943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Thank you. Questions?</a:t>
            </a:r>
          </a:p>
        </p:txBody>
      </p:sp>
      <p:sp>
        <p:nvSpPr>
          <p:cNvPr id="4" name="Marcador de pie de página 3"/>
          <p:cNvSpPr>
            <a:spLocks noGrp="1"/>
          </p:cNvSpPr>
          <p:nvPr>
            <p:ph type="ftr" sz="quarter" idx="11"/>
          </p:nvPr>
        </p:nvSpPr>
        <p:spPr/>
        <p:txBody>
          <a:bodyPr/>
          <a:lstStyle/>
          <a:p>
            <a:r>
              <a:rPr lang="en-US" dirty="0"/>
              <a:t>WP1 Status - Metro-Haul Second Report Period Review Meeting (Brussels)</a:t>
            </a:r>
          </a:p>
        </p:txBody>
      </p:sp>
      <p:sp>
        <p:nvSpPr>
          <p:cNvPr id="5" name="Marcador de número de diapositiva 4"/>
          <p:cNvSpPr>
            <a:spLocks noGrp="1"/>
          </p:cNvSpPr>
          <p:nvPr>
            <p:ph type="sldNum" sz="quarter" idx="12"/>
          </p:nvPr>
        </p:nvSpPr>
        <p:spPr/>
        <p:txBody>
          <a:bodyPr/>
          <a:lstStyle/>
          <a:p>
            <a:fld id="{9EC776E0-00C6-4634-A5F7-D35E042FD6BB}" type="slidenum">
              <a:rPr lang="en-US" smtClean="0"/>
              <a:pPr/>
              <a:t>19</a:t>
            </a:fld>
            <a:endParaRPr lang="en-US"/>
          </a:p>
        </p:txBody>
      </p:sp>
      <p:pic>
        <p:nvPicPr>
          <p:cNvPr id="6" name="Picture 3"/>
          <p:cNvPicPr>
            <a:picLocks noChangeAspect="1"/>
          </p:cNvPicPr>
          <p:nvPr/>
        </p:nvPicPr>
        <p:blipFill>
          <a:blip r:embed="rId2"/>
          <a:stretch>
            <a:fillRect/>
          </a:stretch>
        </p:blipFill>
        <p:spPr>
          <a:xfrm>
            <a:off x="2047784" y="5249853"/>
            <a:ext cx="1095007" cy="1053292"/>
          </a:xfrm>
          <a:prstGeom prst="rect">
            <a:avLst/>
          </a:prstGeom>
        </p:spPr>
      </p:pic>
      <p:sp>
        <p:nvSpPr>
          <p:cNvPr id="7" name="TextBox 4"/>
          <p:cNvSpPr txBox="1"/>
          <p:nvPr/>
        </p:nvSpPr>
        <p:spPr>
          <a:xfrm>
            <a:off x="3142791" y="5925070"/>
            <a:ext cx="5228947" cy="369332"/>
          </a:xfrm>
          <a:prstGeom prst="rect">
            <a:avLst/>
          </a:prstGeom>
          <a:noFill/>
        </p:spPr>
        <p:txBody>
          <a:bodyPr wrap="square" rtlCol="0">
            <a:spAutoFit/>
          </a:bodyPr>
          <a:lstStyle/>
          <a:p>
            <a:r>
              <a:rPr lang="en-US" b="1" dirty="0">
                <a:latin typeface="+mn-lt"/>
              </a:rPr>
              <a:t>http://metro-haul.eu</a:t>
            </a:r>
          </a:p>
        </p:txBody>
      </p:sp>
      <p:sp>
        <p:nvSpPr>
          <p:cNvPr id="8" name="TextBox 5"/>
          <p:cNvSpPr txBox="1"/>
          <p:nvPr/>
        </p:nvSpPr>
        <p:spPr>
          <a:xfrm>
            <a:off x="2882285" y="4385056"/>
            <a:ext cx="4422942" cy="369332"/>
          </a:xfrm>
          <a:prstGeom prst="rect">
            <a:avLst/>
          </a:prstGeom>
          <a:noFill/>
        </p:spPr>
        <p:txBody>
          <a:bodyPr wrap="none" rtlCol="0">
            <a:spAutoFit/>
          </a:bodyPr>
          <a:lstStyle/>
          <a:p>
            <a:r>
              <a:rPr lang="en-US" i="1" dirty="0">
                <a:solidFill>
                  <a:srgbClr val="002060"/>
                </a:solidFill>
                <a:latin typeface="+mn-lt"/>
              </a:rPr>
              <a:t>Metro-Haul First Report Period Review – WP1</a:t>
            </a:r>
          </a:p>
        </p:txBody>
      </p:sp>
      <p:cxnSp>
        <p:nvCxnSpPr>
          <p:cNvPr id="9" name="Straight Connector 7"/>
          <p:cNvCxnSpPr/>
          <p:nvPr/>
        </p:nvCxnSpPr>
        <p:spPr>
          <a:xfrm>
            <a:off x="2340747" y="4332303"/>
            <a:ext cx="7270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67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Introductions</a:t>
            </a:r>
            <a:endParaRPr lang="en-US" dirty="0"/>
          </a:p>
        </p:txBody>
      </p:sp>
      <p:sp>
        <p:nvSpPr>
          <p:cNvPr id="7" name="Marcador de pie de página 3"/>
          <p:cNvSpPr>
            <a:spLocks noGrp="1"/>
          </p:cNvSpPr>
          <p:nvPr>
            <p:ph type="ftr" sz="quarter" idx="11"/>
          </p:nvPr>
        </p:nvSpPr>
        <p:spPr/>
        <p:txBody>
          <a:bodyPr/>
          <a:lstStyle/>
          <a:p>
            <a:r>
              <a:rPr lang="en-US" dirty="0"/>
              <a:t>WP1 Status - Metro-Haul Second Report Period Review Meeting (Brussels)</a:t>
            </a:r>
          </a:p>
        </p:txBody>
      </p:sp>
      <p:sp>
        <p:nvSpPr>
          <p:cNvPr id="5" name="Marcador de número de diapositiva 4"/>
          <p:cNvSpPr>
            <a:spLocks noGrp="1"/>
          </p:cNvSpPr>
          <p:nvPr>
            <p:ph type="sldNum" sz="quarter" idx="12"/>
          </p:nvPr>
        </p:nvSpPr>
        <p:spPr/>
        <p:txBody>
          <a:bodyPr/>
          <a:lstStyle/>
          <a:p>
            <a:fld id="{9EC776E0-00C6-4634-A5F7-D35E042FD6BB}" type="slidenum">
              <a:rPr lang="en-US" smtClean="0"/>
              <a:pPr/>
              <a:t>2</a:t>
            </a:fld>
            <a:endParaRPr lang="en-US"/>
          </a:p>
        </p:txBody>
      </p:sp>
      <p:sp>
        <p:nvSpPr>
          <p:cNvPr id="6" name="Marcador de contenido 5"/>
          <p:cNvSpPr>
            <a:spLocks noGrp="1"/>
          </p:cNvSpPr>
          <p:nvPr>
            <p:ph sz="quarter" idx="13"/>
          </p:nvPr>
        </p:nvSpPr>
        <p:spPr/>
        <p:txBody>
          <a:bodyPr/>
          <a:lstStyle/>
          <a:p>
            <a:r>
              <a:rPr lang="en-US" sz="1400" dirty="0"/>
              <a:t>Introduce the team</a:t>
            </a:r>
          </a:p>
          <a:p>
            <a:pPr lvl="1"/>
            <a:r>
              <a:rPr lang="en-GB" sz="1200" dirty="0"/>
              <a:t>Andrew Lord (PM, WP1 lead), Albert Rafel (TM, WP2 lead) – BT</a:t>
            </a:r>
          </a:p>
          <a:p>
            <a:pPr lvl="1"/>
            <a:r>
              <a:rPr lang="en-GB" sz="1200" dirty="0"/>
              <a:t>Emilio </a:t>
            </a:r>
            <a:r>
              <a:rPr lang="en-GB" sz="1200" dirty="0" err="1"/>
              <a:t>Riccardi</a:t>
            </a:r>
            <a:r>
              <a:rPr lang="en-GB" sz="1200" dirty="0"/>
              <a:t> (WP3 lead) - TIM</a:t>
            </a:r>
          </a:p>
          <a:p>
            <a:pPr lvl="1"/>
            <a:r>
              <a:rPr lang="en-GB" sz="1200" dirty="0"/>
              <a:t>Ramon Casellas (WP4 lead) – CTTC</a:t>
            </a:r>
          </a:p>
          <a:p>
            <a:pPr lvl="1"/>
            <a:r>
              <a:rPr lang="en-GB" sz="1200" dirty="0"/>
              <a:t>Oscar Gonzalez de Dios (WP5 lead)-  TID</a:t>
            </a:r>
          </a:p>
          <a:p>
            <a:pPr lvl="1"/>
            <a:r>
              <a:rPr lang="en-GB" sz="1200" dirty="0"/>
              <a:t>Adrian </a:t>
            </a:r>
            <a:r>
              <a:rPr lang="en-GB" sz="1200" dirty="0" err="1"/>
              <a:t>Farrel</a:t>
            </a:r>
            <a:r>
              <a:rPr lang="en-GB" sz="1200" dirty="0"/>
              <a:t> (WP6 lead) - OLD DOG CO</a:t>
            </a:r>
          </a:p>
          <a:p>
            <a:pPr lvl="1"/>
            <a:r>
              <a:rPr lang="en-GB" sz="1200" dirty="0"/>
              <a:t>Reza Nejabati - UNIVBRIS</a:t>
            </a:r>
          </a:p>
          <a:p>
            <a:pPr lvl="1"/>
            <a:r>
              <a:rPr lang="en-GB" sz="1200" dirty="0"/>
              <a:t>Luis Velasco  - UPC</a:t>
            </a:r>
          </a:p>
          <a:p>
            <a:pPr lvl="1"/>
            <a:r>
              <a:rPr lang="en-GB" sz="1200" dirty="0"/>
              <a:t>Filippo </a:t>
            </a:r>
            <a:r>
              <a:rPr lang="en-GB" sz="1200" dirty="0" err="1"/>
              <a:t>Cugini</a:t>
            </a:r>
            <a:r>
              <a:rPr lang="en-GB" sz="1200" dirty="0"/>
              <a:t> - CNIT</a:t>
            </a:r>
          </a:p>
          <a:p>
            <a:pPr lvl="1"/>
            <a:r>
              <a:rPr lang="en-GB" sz="1200" dirty="0"/>
              <a:t>Patricia Layec - Nokia France</a:t>
            </a:r>
          </a:p>
          <a:p>
            <a:pPr lvl="1"/>
            <a:r>
              <a:rPr lang="en-GB" sz="1200" dirty="0"/>
              <a:t>Antonio </a:t>
            </a:r>
            <a:r>
              <a:rPr lang="en-GB" sz="1200" dirty="0" err="1"/>
              <a:t>D’Errico</a:t>
            </a:r>
            <a:r>
              <a:rPr lang="en-GB" sz="1200" dirty="0"/>
              <a:t> (Project Innovation coordinator) - Ericsson Italia</a:t>
            </a:r>
          </a:p>
          <a:p>
            <a:pPr lvl="1"/>
            <a:r>
              <a:rPr lang="en-GB" sz="1200" dirty="0"/>
              <a:t>Johannes Fischer - HHI</a:t>
            </a:r>
          </a:p>
          <a:p>
            <a:pPr lvl="1"/>
            <a:r>
              <a:rPr lang="en-GB" sz="1200" dirty="0"/>
              <a:t>Annika Dochhan - ADVA</a:t>
            </a:r>
          </a:p>
          <a:p>
            <a:pPr lvl="1"/>
            <a:r>
              <a:rPr lang="en-GB" sz="1200" dirty="0"/>
              <a:t>Nicola Calabretta - TU/e</a:t>
            </a:r>
          </a:p>
          <a:p>
            <a:pPr lvl="1"/>
            <a:r>
              <a:rPr lang="en-GB" sz="1200" dirty="0"/>
              <a:t>Joao Pedro – Infinera / Coriant PT</a:t>
            </a:r>
          </a:p>
          <a:p>
            <a:pPr lvl="1"/>
            <a:r>
              <a:rPr lang="en-GB" sz="1200" dirty="0"/>
              <a:t>Bodo Lent – </a:t>
            </a:r>
            <a:r>
              <a:rPr lang="en-GB" sz="1200" dirty="0" err="1"/>
              <a:t>Qognify</a:t>
            </a:r>
            <a:r>
              <a:rPr lang="en-GB" sz="1200" dirty="0"/>
              <a:t> / </a:t>
            </a:r>
            <a:r>
              <a:rPr lang="en-GB" sz="1200" dirty="0" err="1"/>
              <a:t>SeeTEC</a:t>
            </a:r>
            <a:endParaRPr lang="en-GB" sz="1200" dirty="0"/>
          </a:p>
          <a:p>
            <a:pPr lvl="1"/>
            <a:r>
              <a:rPr lang="en-GB" sz="1200" dirty="0"/>
              <a:t>Mayur Channegowda – </a:t>
            </a:r>
            <a:r>
              <a:rPr lang="en-GB" sz="1200" dirty="0" err="1"/>
              <a:t>Zeetta</a:t>
            </a:r>
            <a:endParaRPr lang="en-GB" sz="1200" dirty="0"/>
          </a:p>
          <a:p>
            <a:r>
              <a:rPr lang="en-GB" sz="1400" dirty="0"/>
              <a:t>Reviewers and PO introductions (apologies from Mario </a:t>
            </a:r>
            <a:r>
              <a:rPr lang="en-GB" sz="1400" dirty="0" err="1"/>
              <a:t>Scillia</a:t>
            </a:r>
            <a:r>
              <a:rPr lang="en-GB" sz="1400" dirty="0"/>
              <a:t> – Ari </a:t>
            </a:r>
            <a:r>
              <a:rPr lang="en-GB" sz="1400" dirty="0" err="1"/>
              <a:t>Sorsaniemi</a:t>
            </a:r>
            <a:r>
              <a:rPr lang="en-GB" sz="1400" dirty="0"/>
              <a:t>)</a:t>
            </a:r>
          </a:p>
          <a:p>
            <a:r>
              <a:rPr lang="en-GB" sz="1400" dirty="0"/>
              <a:t>Other partners - Open Light Communications, </a:t>
            </a:r>
            <a:r>
              <a:rPr lang="en-GB" sz="1400" dirty="0" err="1"/>
              <a:t>Lexden</a:t>
            </a:r>
            <a:r>
              <a:rPr lang="en-GB" sz="1400" dirty="0"/>
              <a:t> Technologies, Nokia Italy, UC3M, </a:t>
            </a:r>
            <a:r>
              <a:rPr lang="en-GB" sz="1400" dirty="0" err="1"/>
              <a:t>Naudit</a:t>
            </a:r>
            <a:r>
              <a:rPr lang="en-GB" sz="1400" dirty="0"/>
              <a:t>, </a:t>
            </a:r>
            <a:r>
              <a:rPr lang="en-GB" sz="1400" dirty="0" err="1"/>
              <a:t>Polimi</a:t>
            </a:r>
            <a:r>
              <a:rPr lang="en-GB" sz="1400" dirty="0"/>
              <a:t>, UPCT (Pablo Pavon has long term vocal sickness – Andrew will present his slides)</a:t>
            </a:r>
          </a:p>
          <a:p>
            <a:pPr lvl="1"/>
            <a:endParaRPr lang="en-US" sz="1200" dirty="0"/>
          </a:p>
        </p:txBody>
      </p:sp>
      <p:sp>
        <p:nvSpPr>
          <p:cNvPr id="3" name="TextBox 2">
            <a:extLst>
              <a:ext uri="{FF2B5EF4-FFF2-40B4-BE49-F238E27FC236}">
                <a16:creationId xmlns:a16="http://schemas.microsoft.com/office/drawing/2014/main" id="{D99F6AC7-E715-4450-88BF-E43089F25760}"/>
              </a:ext>
            </a:extLst>
          </p:cNvPr>
          <p:cNvSpPr txBox="1"/>
          <p:nvPr/>
        </p:nvSpPr>
        <p:spPr>
          <a:xfrm>
            <a:off x="7686675" y="2171700"/>
            <a:ext cx="3419475" cy="1200329"/>
          </a:xfrm>
          <a:prstGeom prst="rect">
            <a:avLst/>
          </a:prstGeom>
          <a:noFill/>
        </p:spPr>
        <p:txBody>
          <a:bodyPr wrap="square" rtlCol="0">
            <a:spAutoFit/>
          </a:bodyPr>
          <a:lstStyle/>
          <a:p>
            <a:r>
              <a:rPr lang="en-GB" dirty="0"/>
              <a:t>Partner name changes</a:t>
            </a:r>
          </a:p>
          <a:p>
            <a:endParaRPr lang="en-GB" dirty="0"/>
          </a:p>
          <a:p>
            <a:r>
              <a:rPr lang="en-GB" dirty="0" err="1"/>
              <a:t>SeeTec</a:t>
            </a:r>
            <a:r>
              <a:rPr lang="en-GB" dirty="0"/>
              <a:t> – </a:t>
            </a:r>
            <a:r>
              <a:rPr lang="en-GB" dirty="0" err="1"/>
              <a:t>Qognify</a:t>
            </a:r>
            <a:endParaRPr lang="en-GB" dirty="0"/>
          </a:p>
          <a:p>
            <a:r>
              <a:rPr lang="en-GB" dirty="0"/>
              <a:t>Coriant - Infinera</a:t>
            </a:r>
          </a:p>
        </p:txBody>
      </p:sp>
    </p:spTree>
    <p:extLst>
      <p:ext uri="{BB962C8B-B14F-4D97-AF65-F5344CB8AC3E}">
        <p14:creationId xmlns:p14="http://schemas.microsoft.com/office/powerpoint/2010/main" val="370508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Agenda</a:t>
            </a:r>
          </a:p>
        </p:txBody>
      </p:sp>
      <p:sp>
        <p:nvSpPr>
          <p:cNvPr id="3" name="Date Placeholder 2"/>
          <p:cNvSpPr>
            <a:spLocks noGrp="1"/>
          </p:cNvSpPr>
          <p:nvPr>
            <p:ph type="dt" sz="half" idx="10"/>
          </p:nvPr>
        </p:nvSpPr>
        <p:spPr/>
        <p:txBody>
          <a:bodyPr/>
          <a:lstStyle/>
          <a:p>
            <a:fld id="{44319FFD-D948-4006-ABF0-B0A0C343B5F6}" type="datetime1">
              <a:rPr lang="en-US" smtClean="0"/>
              <a:t>10/1/2019</a:t>
            </a:fld>
            <a:endParaRPr lang="en-US" dirty="0"/>
          </a:p>
        </p:txBody>
      </p:sp>
      <p:sp>
        <p:nvSpPr>
          <p:cNvPr id="5" name="Slide Number Placeholder 4"/>
          <p:cNvSpPr>
            <a:spLocks noGrp="1"/>
          </p:cNvSpPr>
          <p:nvPr>
            <p:ph type="sldNum" sz="quarter" idx="12"/>
          </p:nvPr>
        </p:nvSpPr>
        <p:spPr/>
        <p:txBody>
          <a:bodyPr/>
          <a:lstStyle/>
          <a:p>
            <a:fld id="{9EC776E0-00C6-4634-A5F7-D35E042FD6BB}" type="slidenum">
              <a:rPr lang="en-US" smtClean="0"/>
              <a:pPr/>
              <a:t>3</a:t>
            </a:fld>
            <a:endParaRPr lang="en-US"/>
          </a:p>
        </p:txBody>
      </p:sp>
      <p:sp>
        <p:nvSpPr>
          <p:cNvPr id="6" name="Content Placeholder 5"/>
          <p:cNvSpPr>
            <a:spLocks noGrp="1"/>
          </p:cNvSpPr>
          <p:nvPr>
            <p:ph sz="quarter" idx="13"/>
          </p:nvPr>
        </p:nvSpPr>
        <p:spPr>
          <a:xfrm>
            <a:off x="721094" y="637361"/>
            <a:ext cx="9858302" cy="5446712"/>
          </a:xfrm>
          <a:solidFill>
            <a:schemeClr val="bg1"/>
          </a:solidFill>
        </p:spPr>
        <p:txBody>
          <a:bodyPr/>
          <a:lstStyle/>
          <a:p>
            <a:r>
              <a:rPr lang="en-GB" sz="1600" dirty="0"/>
              <a:t>METRO-HAUL REVIEW – MORNING</a:t>
            </a:r>
          </a:p>
          <a:p>
            <a:pPr lvl="1"/>
            <a:r>
              <a:rPr lang="en-GB" dirty="0"/>
              <a:t>9am Introductions. Overall project summary and progress </a:t>
            </a:r>
            <a:r>
              <a:rPr lang="en-GB" dirty="0" err="1"/>
              <a:t>inc.</a:t>
            </a:r>
            <a:r>
              <a:rPr lang="en-GB" dirty="0"/>
              <a:t> WP1 </a:t>
            </a:r>
            <a:r>
              <a:rPr lang="en-GB" b="1" dirty="0"/>
              <a:t>Andrew Lord (BT)</a:t>
            </a:r>
          </a:p>
          <a:p>
            <a:pPr lvl="1"/>
            <a:r>
              <a:rPr lang="en-GB" dirty="0"/>
              <a:t>9.45am Innovation summary – </a:t>
            </a:r>
            <a:r>
              <a:rPr lang="en-GB" b="1" dirty="0"/>
              <a:t>Antonio </a:t>
            </a:r>
            <a:r>
              <a:rPr lang="en-GB" b="1" dirty="0" err="1"/>
              <a:t>d’Errico</a:t>
            </a:r>
            <a:r>
              <a:rPr lang="en-GB" b="1" dirty="0"/>
              <a:t> (Ericsson)</a:t>
            </a:r>
          </a:p>
          <a:p>
            <a:pPr lvl="1"/>
            <a:r>
              <a:rPr lang="en-GB" dirty="0"/>
              <a:t>10am WP2. </a:t>
            </a:r>
            <a:r>
              <a:rPr lang="en-GB" b="1" dirty="0"/>
              <a:t>Albert Rafel (BT)</a:t>
            </a:r>
            <a:br>
              <a:rPr lang="en-GB" b="1" dirty="0"/>
            </a:br>
            <a:endParaRPr lang="en-GB" b="1" dirty="0"/>
          </a:p>
          <a:p>
            <a:pPr lvl="1"/>
            <a:r>
              <a:rPr lang="en-GB" i="1" dirty="0"/>
              <a:t>10.45am – 11am coffee break</a:t>
            </a:r>
            <a:br>
              <a:rPr lang="en-GB" i="1" dirty="0"/>
            </a:br>
            <a:endParaRPr lang="en-GB" i="1" dirty="0"/>
          </a:p>
          <a:p>
            <a:pPr lvl="1"/>
            <a:r>
              <a:rPr lang="en-GB" dirty="0"/>
              <a:t> 11am WP3 </a:t>
            </a:r>
            <a:r>
              <a:rPr lang="en-GB" b="1" dirty="0"/>
              <a:t>Emilio </a:t>
            </a:r>
            <a:r>
              <a:rPr lang="en-GB" b="1" dirty="0" err="1"/>
              <a:t>Riccardi</a:t>
            </a:r>
            <a:r>
              <a:rPr lang="en-GB" b="1" dirty="0"/>
              <a:t> (TIM)</a:t>
            </a:r>
          </a:p>
          <a:p>
            <a:pPr lvl="1"/>
            <a:r>
              <a:rPr lang="en-GB" dirty="0"/>
              <a:t>11.45am – WP4 </a:t>
            </a:r>
            <a:r>
              <a:rPr lang="en-GB" b="1" dirty="0"/>
              <a:t>Ramon Casellas (CTTC)</a:t>
            </a:r>
            <a:endParaRPr lang="en-GB" dirty="0"/>
          </a:p>
          <a:p>
            <a:r>
              <a:rPr lang="en-GB" sz="1600" dirty="0"/>
              <a:t> </a:t>
            </a:r>
            <a:r>
              <a:rPr lang="en-GB" sz="1600" i="1" dirty="0"/>
              <a:t>12.30 – 1.45pm lunch</a:t>
            </a:r>
            <a:endParaRPr lang="en-GB" sz="1600" dirty="0"/>
          </a:p>
          <a:p>
            <a:r>
              <a:rPr lang="en-GB" sz="1600" dirty="0"/>
              <a:t> METRO-HAUL REVIEW – AFTERNOON</a:t>
            </a:r>
          </a:p>
          <a:p>
            <a:pPr lvl="1"/>
            <a:r>
              <a:rPr lang="en-GB" dirty="0"/>
              <a:t>1.45pm – 3pm WP5 </a:t>
            </a:r>
            <a:r>
              <a:rPr lang="en-GB" b="1" dirty="0"/>
              <a:t>Oscar Gonzales (TID)</a:t>
            </a:r>
          </a:p>
          <a:p>
            <a:pPr lvl="1"/>
            <a:r>
              <a:rPr lang="en-GB" dirty="0"/>
              <a:t>3pm – 3.45pm WP6 </a:t>
            </a:r>
            <a:r>
              <a:rPr lang="en-GB" b="1" dirty="0"/>
              <a:t>Adrian </a:t>
            </a:r>
            <a:r>
              <a:rPr lang="en-GB" b="1" dirty="0" err="1"/>
              <a:t>Farrel</a:t>
            </a:r>
            <a:r>
              <a:rPr lang="en-GB" b="1" dirty="0"/>
              <a:t> (ODC)</a:t>
            </a:r>
            <a:br>
              <a:rPr lang="en-GB" b="1" dirty="0"/>
            </a:br>
            <a:endParaRPr lang="en-GB" b="1" dirty="0"/>
          </a:p>
          <a:p>
            <a:pPr lvl="1"/>
            <a:r>
              <a:rPr lang="en-GB" i="1" dirty="0"/>
              <a:t>3.45pm – coffee break</a:t>
            </a:r>
            <a:br>
              <a:rPr lang="en-GB" i="1" dirty="0"/>
            </a:br>
            <a:endParaRPr lang="en-GB" i="1" dirty="0"/>
          </a:p>
          <a:p>
            <a:pPr lvl="1"/>
            <a:r>
              <a:rPr lang="en-GB" dirty="0"/>
              <a:t>4pm – reviewers discussion</a:t>
            </a:r>
          </a:p>
          <a:p>
            <a:pPr lvl="1"/>
            <a:r>
              <a:rPr lang="en-GB" dirty="0"/>
              <a:t>4.45pm feedback</a:t>
            </a:r>
          </a:p>
          <a:p>
            <a:pPr marL="0" indent="0">
              <a:buNone/>
            </a:pPr>
            <a:endParaRPr lang="en-GB" sz="1600" dirty="0"/>
          </a:p>
        </p:txBody>
      </p:sp>
      <p:sp>
        <p:nvSpPr>
          <p:cNvPr id="7" name="Marcador de pie de página 3"/>
          <p:cNvSpPr>
            <a:spLocks noGrp="1"/>
          </p:cNvSpPr>
          <p:nvPr>
            <p:ph type="ftr" sz="quarter" idx="11"/>
          </p:nvPr>
        </p:nvSpPr>
        <p:spPr>
          <a:xfrm>
            <a:off x="1750697" y="6367108"/>
            <a:ext cx="9571424" cy="365125"/>
          </a:xfrm>
        </p:spPr>
        <p:txBody>
          <a:bodyPr/>
          <a:lstStyle/>
          <a:p>
            <a:r>
              <a:rPr lang="en-US" dirty="0"/>
              <a:t>WP1 Status - Metro-Haul Second Report Period Review Meeting (Brussels)</a:t>
            </a:r>
          </a:p>
        </p:txBody>
      </p:sp>
      <p:sp>
        <p:nvSpPr>
          <p:cNvPr id="4" name="TextBox 3">
            <a:extLst>
              <a:ext uri="{FF2B5EF4-FFF2-40B4-BE49-F238E27FC236}">
                <a16:creationId xmlns:a16="http://schemas.microsoft.com/office/drawing/2014/main" id="{6BFEF110-758F-4AA2-A519-CCDAE8F85817}"/>
              </a:ext>
            </a:extLst>
          </p:cNvPr>
          <p:cNvSpPr txBox="1"/>
          <p:nvPr/>
        </p:nvSpPr>
        <p:spPr>
          <a:xfrm>
            <a:off x="8574833" y="2817845"/>
            <a:ext cx="3107094" cy="1200329"/>
          </a:xfrm>
          <a:prstGeom prst="rect">
            <a:avLst/>
          </a:prstGeom>
          <a:noFill/>
        </p:spPr>
        <p:txBody>
          <a:bodyPr wrap="square" rtlCol="0">
            <a:spAutoFit/>
          </a:bodyPr>
          <a:lstStyle/>
          <a:p>
            <a:r>
              <a:rPr lang="en-GB" dirty="0"/>
              <a:t>QUESTIONS AD HOC AS WE GO THROUGH THE DAY – PLEASE INTERRUPT!</a:t>
            </a:r>
          </a:p>
        </p:txBody>
      </p:sp>
      <p:sp>
        <p:nvSpPr>
          <p:cNvPr id="8" name="TextBox 7">
            <a:extLst>
              <a:ext uri="{FF2B5EF4-FFF2-40B4-BE49-F238E27FC236}">
                <a16:creationId xmlns:a16="http://schemas.microsoft.com/office/drawing/2014/main" id="{8008CE55-64AD-4D83-8404-671191144AC1}"/>
              </a:ext>
            </a:extLst>
          </p:cNvPr>
          <p:cNvSpPr txBox="1"/>
          <p:nvPr/>
        </p:nvSpPr>
        <p:spPr>
          <a:xfrm>
            <a:off x="6096000" y="4727958"/>
            <a:ext cx="3107094" cy="646331"/>
          </a:xfrm>
          <a:prstGeom prst="rect">
            <a:avLst/>
          </a:prstGeom>
          <a:noFill/>
        </p:spPr>
        <p:txBody>
          <a:bodyPr wrap="square" rtlCol="0">
            <a:spAutoFit/>
          </a:bodyPr>
          <a:lstStyle/>
          <a:p>
            <a:r>
              <a:rPr lang="en-GB" dirty="0"/>
              <a:t>MIGHT REVERSE THE ORDER OF THESE</a:t>
            </a:r>
          </a:p>
        </p:txBody>
      </p:sp>
      <p:cxnSp>
        <p:nvCxnSpPr>
          <p:cNvPr id="10" name="Straight Arrow Connector 9">
            <a:extLst>
              <a:ext uri="{FF2B5EF4-FFF2-40B4-BE49-F238E27FC236}">
                <a16:creationId xmlns:a16="http://schemas.microsoft.com/office/drawing/2014/main" id="{FF201533-D9C9-48CE-9241-FCC8E08C0A9B}"/>
              </a:ext>
            </a:extLst>
          </p:cNvPr>
          <p:cNvCxnSpPr/>
          <p:nvPr/>
        </p:nvCxnSpPr>
        <p:spPr>
          <a:xfrm flipH="1" flipV="1">
            <a:off x="5095875" y="4505325"/>
            <a:ext cx="1000125"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04466A6-85A7-4CF6-9783-F71683427B43}"/>
              </a:ext>
            </a:extLst>
          </p:cNvPr>
          <p:cNvCxnSpPr/>
          <p:nvPr/>
        </p:nvCxnSpPr>
        <p:spPr>
          <a:xfrm flipH="1" flipV="1">
            <a:off x="4867275" y="4848225"/>
            <a:ext cx="1076325" cy="202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73" y="-41863"/>
            <a:ext cx="8820566" cy="723303"/>
          </a:xfrm>
        </p:spPr>
        <p:txBody>
          <a:bodyPr/>
          <a:lstStyle/>
          <a:p>
            <a:r>
              <a:rPr lang="en-GB" dirty="0"/>
              <a:t>Optical networks are facing huge challenges</a:t>
            </a:r>
            <a:endParaRPr lang="en-GB" b="1" dirty="0"/>
          </a:p>
        </p:txBody>
      </p:sp>
      <p:sp>
        <p:nvSpPr>
          <p:cNvPr id="10" name="Marcador de pie de página 3"/>
          <p:cNvSpPr>
            <a:spLocks noGrp="1"/>
          </p:cNvSpPr>
          <p:nvPr>
            <p:ph type="ftr" sz="quarter" idx="11"/>
          </p:nvPr>
        </p:nvSpPr>
        <p:spPr>
          <a:xfrm>
            <a:off x="1498770" y="6385769"/>
            <a:ext cx="9571424" cy="365125"/>
          </a:xfrm>
        </p:spPr>
        <p:txBody>
          <a:bodyPr/>
          <a:lstStyle/>
          <a:p>
            <a:r>
              <a:rPr lang="en-US" dirty="0"/>
              <a:t>WP1 Status - Metro-Haul Second Report Period Review Meeting (Brussels)</a:t>
            </a:r>
          </a:p>
        </p:txBody>
      </p:sp>
      <p:sp>
        <p:nvSpPr>
          <p:cNvPr id="13" name="Rectangle: Rounded Corners 12">
            <a:extLst>
              <a:ext uri="{FF2B5EF4-FFF2-40B4-BE49-F238E27FC236}">
                <a16:creationId xmlns:a16="http://schemas.microsoft.com/office/drawing/2014/main" id="{E75CB2D1-0D35-48CC-8FCA-3C29ADFFDFF1}"/>
              </a:ext>
            </a:extLst>
          </p:cNvPr>
          <p:cNvSpPr/>
          <p:nvPr/>
        </p:nvSpPr>
        <p:spPr>
          <a:xfrm>
            <a:off x="1256655" y="660559"/>
            <a:ext cx="4592203" cy="5630792"/>
          </a:xfrm>
          <a:prstGeom prst="roundRect">
            <a:avLst>
              <a:gd name="adj" fmla="val 0"/>
            </a:avLst>
          </a:prstGeom>
          <a:solidFill>
            <a:srgbClr val="E6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1"/>
          </a:p>
        </p:txBody>
      </p:sp>
      <p:sp>
        <p:nvSpPr>
          <p:cNvPr id="14" name="Rectangle: Rounded Corners 13">
            <a:extLst>
              <a:ext uri="{FF2B5EF4-FFF2-40B4-BE49-F238E27FC236}">
                <a16:creationId xmlns:a16="http://schemas.microsoft.com/office/drawing/2014/main" id="{FFC0639E-F5E1-4FE3-9BE3-6573CC474CE1}"/>
              </a:ext>
            </a:extLst>
          </p:cNvPr>
          <p:cNvSpPr/>
          <p:nvPr/>
        </p:nvSpPr>
        <p:spPr>
          <a:xfrm>
            <a:off x="5828203" y="660561"/>
            <a:ext cx="4555239" cy="5630793"/>
          </a:xfrm>
          <a:prstGeom prst="roundRect">
            <a:avLst>
              <a:gd name="adj" fmla="val 0"/>
            </a:avLst>
          </a:prstGeom>
          <a:solidFill>
            <a:srgbClr val="640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1"/>
          </a:p>
        </p:txBody>
      </p:sp>
      <p:sp>
        <p:nvSpPr>
          <p:cNvPr id="15" name="Rectangle 14">
            <a:extLst>
              <a:ext uri="{FF2B5EF4-FFF2-40B4-BE49-F238E27FC236}">
                <a16:creationId xmlns:a16="http://schemas.microsoft.com/office/drawing/2014/main" id="{9B6BE45B-9EB7-4083-BE57-75E3788C07EB}"/>
              </a:ext>
            </a:extLst>
          </p:cNvPr>
          <p:cNvSpPr/>
          <p:nvPr/>
        </p:nvSpPr>
        <p:spPr>
          <a:xfrm>
            <a:off x="1261508" y="1501149"/>
            <a:ext cx="9126784" cy="2864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1EE31F10-A6E9-4B7F-BC22-311D4683B09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223" t="3957" r="1289" b="3349"/>
          <a:stretch/>
        </p:blipFill>
        <p:spPr>
          <a:xfrm>
            <a:off x="5950023" y="1787751"/>
            <a:ext cx="4316789" cy="2417373"/>
          </a:xfrm>
          <a:prstGeom prst="rect">
            <a:avLst/>
          </a:prstGeom>
        </p:spPr>
      </p:pic>
      <p:sp>
        <p:nvSpPr>
          <p:cNvPr id="18" name="Rectangle 17">
            <a:extLst>
              <a:ext uri="{FF2B5EF4-FFF2-40B4-BE49-F238E27FC236}">
                <a16:creationId xmlns:a16="http://schemas.microsoft.com/office/drawing/2014/main" id="{D1F50668-BB7E-4826-8C1C-217C1C137255}"/>
              </a:ext>
            </a:extLst>
          </p:cNvPr>
          <p:cNvSpPr/>
          <p:nvPr/>
        </p:nvSpPr>
        <p:spPr>
          <a:xfrm>
            <a:off x="5894692" y="4419257"/>
            <a:ext cx="2151444" cy="1831271"/>
          </a:xfrm>
          <a:prstGeom prst="rect">
            <a:avLst/>
          </a:prstGeom>
        </p:spPr>
        <p:txBody>
          <a:bodyPr wrap="square">
            <a:spAutoFit/>
          </a:bodyPr>
          <a:lstStyle/>
          <a:p>
            <a:pPr>
              <a:spcBef>
                <a:spcPts val="600"/>
              </a:spcBef>
            </a:pPr>
            <a:r>
              <a:rPr lang="en-GB" sz="1400" dirty="0">
                <a:solidFill>
                  <a:schemeClr val="bg1"/>
                </a:solidFill>
                <a:latin typeface="BT Font Light" panose="020B0403030204020203" pitchFamily="34" charset="0"/>
              </a:rPr>
              <a:t>200 Tb/s implies 10 ‘C’ bands in our biggest nodes</a:t>
            </a:r>
            <a:br>
              <a:rPr lang="en-GB" sz="1400" dirty="0">
                <a:solidFill>
                  <a:schemeClr val="bg1"/>
                </a:solidFill>
                <a:latin typeface="BT Font Light" panose="020B0403030204020203" pitchFamily="34" charset="0"/>
              </a:rPr>
            </a:br>
            <a:endParaRPr lang="en-GB" sz="1400" dirty="0">
              <a:solidFill>
                <a:schemeClr val="bg1"/>
              </a:solidFill>
              <a:latin typeface="BT Font Light" panose="020B0403030204020203" pitchFamily="34" charset="0"/>
            </a:endParaRPr>
          </a:p>
          <a:p>
            <a:pPr marL="285736" indent="-285736">
              <a:spcBef>
                <a:spcPts val="600"/>
              </a:spcBef>
              <a:buFont typeface="Arial" panose="020B0604020202020204" pitchFamily="34" charset="0"/>
              <a:buChar char="•"/>
            </a:pPr>
            <a:r>
              <a:rPr lang="en-GB" sz="1400" dirty="0">
                <a:solidFill>
                  <a:schemeClr val="bg1"/>
                </a:solidFill>
                <a:latin typeface="BT Font Light" panose="020B0403030204020203" pitchFamily="34" charset="0"/>
              </a:rPr>
              <a:t>Simply stack fibres</a:t>
            </a:r>
          </a:p>
          <a:p>
            <a:pPr marL="285736" indent="-285736">
              <a:spcBef>
                <a:spcPts val="600"/>
              </a:spcBef>
              <a:buFont typeface="Arial" panose="020B0604020202020204" pitchFamily="34" charset="0"/>
              <a:buChar char="•"/>
            </a:pPr>
            <a:r>
              <a:rPr lang="en-GB" sz="1400" dirty="0">
                <a:solidFill>
                  <a:schemeClr val="bg1"/>
                </a:solidFill>
                <a:latin typeface="BT Font Light" panose="020B0403030204020203" pitchFamily="34" charset="0"/>
              </a:rPr>
              <a:t>Multi-band operation – new Amplifiers?</a:t>
            </a:r>
          </a:p>
          <a:p>
            <a:pPr marL="285736" indent="-285736">
              <a:spcBef>
                <a:spcPts val="600"/>
              </a:spcBef>
              <a:buFont typeface="Arial" panose="020B0604020202020204" pitchFamily="34" charset="0"/>
              <a:buChar char="•"/>
            </a:pPr>
            <a:r>
              <a:rPr lang="en-GB" sz="1400" dirty="0">
                <a:solidFill>
                  <a:schemeClr val="bg1"/>
                </a:solidFill>
                <a:latin typeface="BT Font Light" panose="020B0403030204020203" pitchFamily="34" charset="0"/>
              </a:rPr>
              <a:t>Multi Core Fibre?</a:t>
            </a:r>
          </a:p>
        </p:txBody>
      </p:sp>
      <p:pic>
        <p:nvPicPr>
          <p:cNvPr id="19" name="Picture 18">
            <a:extLst>
              <a:ext uri="{FF2B5EF4-FFF2-40B4-BE49-F238E27FC236}">
                <a16:creationId xmlns:a16="http://schemas.microsoft.com/office/drawing/2014/main" id="{A206B9F6-9764-4494-8920-2236D257B53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634"/>
          <a:stretch/>
        </p:blipFill>
        <p:spPr>
          <a:xfrm>
            <a:off x="1360630" y="1573189"/>
            <a:ext cx="4299177" cy="2792245"/>
          </a:xfrm>
          <a:prstGeom prst="rect">
            <a:avLst/>
          </a:prstGeom>
        </p:spPr>
      </p:pic>
      <p:sp>
        <p:nvSpPr>
          <p:cNvPr id="20" name="TextBox 19">
            <a:extLst>
              <a:ext uri="{FF2B5EF4-FFF2-40B4-BE49-F238E27FC236}">
                <a16:creationId xmlns:a16="http://schemas.microsoft.com/office/drawing/2014/main" id="{C28C23B1-8A13-435F-A5CE-B48BD37EF599}"/>
              </a:ext>
            </a:extLst>
          </p:cNvPr>
          <p:cNvSpPr txBox="1"/>
          <p:nvPr/>
        </p:nvSpPr>
        <p:spPr>
          <a:xfrm>
            <a:off x="1874335" y="3479588"/>
            <a:ext cx="473685" cy="256182"/>
          </a:xfrm>
          <a:prstGeom prst="rect">
            <a:avLst/>
          </a:prstGeom>
          <a:solidFill>
            <a:schemeClr val="bg1">
              <a:lumMod val="95000"/>
            </a:schemeClr>
          </a:solidFill>
          <a:ln>
            <a:solidFill>
              <a:schemeClr val="accent6"/>
            </a:solidFill>
          </a:ln>
        </p:spPr>
        <p:txBody>
          <a:bodyPr wrap="square" rtlCol="0">
            <a:noAutofit/>
          </a:bodyPr>
          <a:lstStyle/>
          <a:p>
            <a:pPr algn="ctr"/>
            <a:r>
              <a:rPr lang="en-GB" sz="669"/>
              <a:t>May-13:</a:t>
            </a:r>
            <a:br>
              <a:rPr lang="en-GB" sz="669"/>
            </a:br>
            <a:r>
              <a:rPr lang="en-GB" sz="669"/>
              <a:t>1 </a:t>
            </a:r>
            <a:r>
              <a:rPr lang="en-GB" sz="669" err="1"/>
              <a:t>Tbps</a:t>
            </a:r>
            <a:endParaRPr lang="en-GB" sz="669"/>
          </a:p>
        </p:txBody>
      </p:sp>
      <p:pic>
        <p:nvPicPr>
          <p:cNvPr id="21" name="Picture 20">
            <a:extLst>
              <a:ext uri="{FF2B5EF4-FFF2-40B4-BE49-F238E27FC236}">
                <a16:creationId xmlns:a16="http://schemas.microsoft.com/office/drawing/2014/main" id="{A9B92507-63FC-4C57-8A19-43809597B4A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874335" y="1758084"/>
            <a:ext cx="2411757" cy="1348779"/>
          </a:xfrm>
          <a:prstGeom prst="rect">
            <a:avLst/>
          </a:prstGeom>
        </p:spPr>
      </p:pic>
      <p:sp>
        <p:nvSpPr>
          <p:cNvPr id="22" name="TextBox 21">
            <a:extLst>
              <a:ext uri="{FF2B5EF4-FFF2-40B4-BE49-F238E27FC236}">
                <a16:creationId xmlns:a16="http://schemas.microsoft.com/office/drawing/2014/main" id="{DCFC8E06-1E42-46DE-9273-BDF50AE218C5}"/>
              </a:ext>
            </a:extLst>
          </p:cNvPr>
          <p:cNvSpPr txBox="1"/>
          <p:nvPr/>
        </p:nvSpPr>
        <p:spPr>
          <a:xfrm>
            <a:off x="3886009" y="3516551"/>
            <a:ext cx="473685" cy="256182"/>
          </a:xfrm>
          <a:prstGeom prst="rect">
            <a:avLst/>
          </a:prstGeom>
          <a:solidFill>
            <a:schemeClr val="bg1">
              <a:lumMod val="95000"/>
            </a:schemeClr>
          </a:solidFill>
          <a:ln>
            <a:solidFill>
              <a:schemeClr val="accent6"/>
            </a:solidFill>
          </a:ln>
        </p:spPr>
        <p:txBody>
          <a:bodyPr wrap="square" rtlCol="0">
            <a:noAutofit/>
          </a:bodyPr>
          <a:lstStyle/>
          <a:p>
            <a:pPr algn="ctr"/>
            <a:r>
              <a:rPr lang="en-GB" sz="669" dirty="0"/>
              <a:t>May-19: 12 </a:t>
            </a:r>
            <a:r>
              <a:rPr lang="en-GB" sz="669" dirty="0" err="1"/>
              <a:t>Tbps</a:t>
            </a:r>
            <a:endParaRPr lang="en-GB" sz="669" dirty="0"/>
          </a:p>
        </p:txBody>
      </p:sp>
      <p:sp>
        <p:nvSpPr>
          <p:cNvPr id="23" name="Speech Bubble: Rectangle with Corners Rounded 22">
            <a:extLst>
              <a:ext uri="{FF2B5EF4-FFF2-40B4-BE49-F238E27FC236}">
                <a16:creationId xmlns:a16="http://schemas.microsoft.com/office/drawing/2014/main" id="{C7CEAA06-5AD6-4153-B5AF-C7F97044EEAD}"/>
              </a:ext>
            </a:extLst>
          </p:cNvPr>
          <p:cNvSpPr/>
          <p:nvPr/>
        </p:nvSpPr>
        <p:spPr>
          <a:xfrm>
            <a:off x="1874333" y="1631811"/>
            <a:ext cx="2516512" cy="1538598"/>
          </a:xfrm>
          <a:prstGeom prst="wedgeRoundRectCallout">
            <a:avLst>
              <a:gd name="adj1" fmla="val 27913"/>
              <a:gd name="adj2" fmla="val 69719"/>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1"/>
          </a:p>
        </p:txBody>
      </p:sp>
      <p:sp>
        <p:nvSpPr>
          <p:cNvPr id="24" name="Rectangle 23">
            <a:extLst>
              <a:ext uri="{FF2B5EF4-FFF2-40B4-BE49-F238E27FC236}">
                <a16:creationId xmlns:a16="http://schemas.microsoft.com/office/drawing/2014/main" id="{6FB65540-06E2-4869-94D6-36F9FD103BDA}"/>
              </a:ext>
            </a:extLst>
          </p:cNvPr>
          <p:cNvSpPr/>
          <p:nvPr/>
        </p:nvSpPr>
        <p:spPr>
          <a:xfrm>
            <a:off x="1261508" y="853736"/>
            <a:ext cx="9126784" cy="406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6ED37104-349E-4743-854A-872A8172E662}"/>
              </a:ext>
            </a:extLst>
          </p:cNvPr>
          <p:cNvSpPr/>
          <p:nvPr/>
        </p:nvSpPr>
        <p:spPr>
          <a:xfrm>
            <a:off x="1249546" y="915447"/>
            <a:ext cx="4573799" cy="282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41" dirty="0">
                <a:solidFill>
                  <a:srgbClr val="E60050"/>
                </a:solidFill>
                <a:latin typeface="BT Font Light" panose="020B0403030204020203" pitchFamily="34" charset="0"/>
              </a:rPr>
              <a:t>The UK will continue to see massive traffic growth</a:t>
            </a:r>
          </a:p>
        </p:txBody>
      </p:sp>
      <p:sp>
        <p:nvSpPr>
          <p:cNvPr id="26" name="Rectangle: Rounded Corners 25">
            <a:extLst>
              <a:ext uri="{FF2B5EF4-FFF2-40B4-BE49-F238E27FC236}">
                <a16:creationId xmlns:a16="http://schemas.microsoft.com/office/drawing/2014/main" id="{3F0357F2-B74B-402E-B337-B2390131B0FA}"/>
              </a:ext>
            </a:extLst>
          </p:cNvPr>
          <p:cNvSpPr/>
          <p:nvPr/>
        </p:nvSpPr>
        <p:spPr>
          <a:xfrm>
            <a:off x="5809643" y="915450"/>
            <a:ext cx="4573799" cy="2820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41" dirty="0">
                <a:solidFill>
                  <a:srgbClr val="6400AA"/>
                </a:solidFill>
                <a:latin typeface="BT Font Light" panose="020B0403030204020203" pitchFamily="34" charset="0"/>
              </a:rPr>
              <a:t>We need options beyond “more of the same fibre”</a:t>
            </a:r>
          </a:p>
        </p:txBody>
      </p:sp>
      <p:sp>
        <p:nvSpPr>
          <p:cNvPr id="27" name="Rectangle 26">
            <a:extLst>
              <a:ext uri="{FF2B5EF4-FFF2-40B4-BE49-F238E27FC236}">
                <a16:creationId xmlns:a16="http://schemas.microsoft.com/office/drawing/2014/main" id="{821C5ABB-4ED7-4EFC-A406-BB6251E51CF8}"/>
              </a:ext>
            </a:extLst>
          </p:cNvPr>
          <p:cNvSpPr/>
          <p:nvPr/>
        </p:nvSpPr>
        <p:spPr>
          <a:xfrm>
            <a:off x="8212718" y="4517313"/>
            <a:ext cx="1997800" cy="1635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5654DC32-86EA-413E-A8E0-08E59F4F835A}"/>
              </a:ext>
            </a:extLst>
          </p:cNvPr>
          <p:cNvSpPr/>
          <p:nvPr/>
        </p:nvSpPr>
        <p:spPr>
          <a:xfrm>
            <a:off x="3648473" y="4517313"/>
            <a:ext cx="1997800" cy="1635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ADA444E7-3C4C-4285-B142-132FCFC4B6D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393" r="3095"/>
          <a:stretch/>
        </p:blipFill>
        <p:spPr>
          <a:xfrm>
            <a:off x="8247570" y="4582635"/>
            <a:ext cx="1928101" cy="832959"/>
          </a:xfrm>
          <a:prstGeom prst="rect">
            <a:avLst/>
          </a:prstGeom>
        </p:spPr>
      </p:pic>
      <p:pic>
        <p:nvPicPr>
          <p:cNvPr id="30" name="Picture 29">
            <a:extLst>
              <a:ext uri="{FF2B5EF4-FFF2-40B4-BE49-F238E27FC236}">
                <a16:creationId xmlns:a16="http://schemas.microsoft.com/office/drawing/2014/main" id="{51D822C2-88D2-4FA2-8324-7698352ADFB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12587" b="13480"/>
          <a:stretch/>
        </p:blipFill>
        <p:spPr>
          <a:xfrm>
            <a:off x="3639475" y="5319353"/>
            <a:ext cx="2015807" cy="833328"/>
          </a:xfrm>
          <a:prstGeom prst="rect">
            <a:avLst/>
          </a:prstGeom>
        </p:spPr>
      </p:pic>
      <p:pic>
        <p:nvPicPr>
          <p:cNvPr id="31" name="Picture 30">
            <a:extLst>
              <a:ext uri="{FF2B5EF4-FFF2-40B4-BE49-F238E27FC236}">
                <a16:creationId xmlns:a16="http://schemas.microsoft.com/office/drawing/2014/main" id="{5AF8C9D0-3317-4F59-A9CC-3FC53AE258F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292589" y="4582637"/>
            <a:ext cx="697559" cy="679247"/>
          </a:xfrm>
          <a:prstGeom prst="rect">
            <a:avLst/>
          </a:prstGeom>
        </p:spPr>
      </p:pic>
      <p:pic>
        <p:nvPicPr>
          <p:cNvPr id="32" name="Picture 31">
            <a:extLst>
              <a:ext uri="{FF2B5EF4-FFF2-40B4-BE49-F238E27FC236}">
                <a16:creationId xmlns:a16="http://schemas.microsoft.com/office/drawing/2014/main" id="{C3DBCD22-15B6-4821-8DD1-21CAC44CC85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344" t="1" r="5464" b="-5322"/>
          <a:stretch/>
        </p:blipFill>
        <p:spPr>
          <a:xfrm>
            <a:off x="8815574" y="5293449"/>
            <a:ext cx="792088" cy="832959"/>
          </a:xfrm>
          <a:prstGeom prst="rect">
            <a:avLst/>
          </a:prstGeom>
        </p:spPr>
      </p:pic>
      <p:sp>
        <p:nvSpPr>
          <p:cNvPr id="33" name="TextBox 32">
            <a:extLst>
              <a:ext uri="{FF2B5EF4-FFF2-40B4-BE49-F238E27FC236}">
                <a16:creationId xmlns:a16="http://schemas.microsoft.com/office/drawing/2014/main" id="{75B94A08-8D27-40F2-944B-B621D9041071}"/>
              </a:ext>
            </a:extLst>
          </p:cNvPr>
          <p:cNvSpPr txBox="1"/>
          <p:nvPr/>
        </p:nvSpPr>
        <p:spPr>
          <a:xfrm>
            <a:off x="1867657" y="278581"/>
            <a:ext cx="6660740" cy="461665"/>
          </a:xfrm>
          <a:prstGeom prst="rect">
            <a:avLst/>
          </a:prstGeom>
          <a:noFill/>
        </p:spPr>
        <p:txBody>
          <a:bodyPr wrap="square" rtlCol="0">
            <a:spAutoFit/>
          </a:bodyPr>
          <a:lstStyle/>
          <a:p>
            <a:r>
              <a:rPr lang="en-GB" sz="2400" dirty="0">
                <a:solidFill>
                  <a:schemeClr val="bg1"/>
                </a:solidFill>
                <a:latin typeface="BT Font" panose="020B0506020204020204" pitchFamily="34" charset="0"/>
              </a:rPr>
              <a:t>Network traffic growth set to continue</a:t>
            </a:r>
          </a:p>
        </p:txBody>
      </p:sp>
      <p:sp>
        <p:nvSpPr>
          <p:cNvPr id="34" name="Rectangle 33">
            <a:extLst>
              <a:ext uri="{FF2B5EF4-FFF2-40B4-BE49-F238E27FC236}">
                <a16:creationId xmlns:a16="http://schemas.microsoft.com/office/drawing/2014/main" id="{651052DF-E2EF-4203-A6DE-976EFCDAA12B}"/>
              </a:ext>
            </a:extLst>
          </p:cNvPr>
          <p:cNvSpPr/>
          <p:nvPr/>
        </p:nvSpPr>
        <p:spPr>
          <a:xfrm>
            <a:off x="1419969" y="4419256"/>
            <a:ext cx="2151444" cy="1754326"/>
          </a:xfrm>
          <a:prstGeom prst="rect">
            <a:avLst/>
          </a:prstGeom>
        </p:spPr>
        <p:txBody>
          <a:bodyPr wrap="square">
            <a:spAutoFit/>
          </a:bodyPr>
          <a:lstStyle/>
          <a:p>
            <a:pPr marL="285736" indent="-285736">
              <a:spcBef>
                <a:spcPts val="600"/>
              </a:spcBef>
              <a:buFont typeface="Arial" panose="020B0604020202020204" pitchFamily="34" charset="0"/>
              <a:buChar char="•"/>
            </a:pPr>
            <a:r>
              <a:rPr lang="en-GB" sz="1400" dirty="0">
                <a:solidFill>
                  <a:schemeClr val="bg1"/>
                </a:solidFill>
                <a:latin typeface="BT Font Light" panose="020B0403030204020203" pitchFamily="34" charset="0"/>
              </a:rPr>
              <a:t>Increased peak volatility linked to popular events/releases</a:t>
            </a:r>
          </a:p>
          <a:p>
            <a:pPr marL="285736" indent="-285736">
              <a:spcBef>
                <a:spcPts val="600"/>
              </a:spcBef>
              <a:buFont typeface="Arial" panose="020B0604020202020204" pitchFamily="34" charset="0"/>
              <a:buChar char="•"/>
            </a:pPr>
            <a:r>
              <a:rPr lang="en-GB" sz="1400" dirty="0">
                <a:solidFill>
                  <a:schemeClr val="bg1"/>
                </a:solidFill>
                <a:latin typeface="BT Font Light" panose="020B0403030204020203" pitchFamily="34" charset="0"/>
              </a:rPr>
              <a:t>200 Tb/s is plausible by 2030</a:t>
            </a:r>
          </a:p>
          <a:p>
            <a:pPr marL="285736" indent="-285736">
              <a:spcBef>
                <a:spcPts val="600"/>
              </a:spcBef>
              <a:buFont typeface="Arial" panose="020B0604020202020204" pitchFamily="34" charset="0"/>
              <a:buChar char="•"/>
            </a:pPr>
            <a:r>
              <a:rPr lang="en-GB" sz="1400" dirty="0">
                <a:solidFill>
                  <a:schemeClr val="bg1"/>
                </a:solidFill>
                <a:latin typeface="BT Font Light" panose="020B0403030204020203" pitchFamily="34" charset="0"/>
              </a:rPr>
              <a:t>Yet to see impact of 5G, AR/VR or IoT</a:t>
            </a:r>
          </a:p>
        </p:txBody>
      </p:sp>
      <p:sp>
        <p:nvSpPr>
          <p:cNvPr id="35" name="TextBox 34">
            <a:extLst>
              <a:ext uri="{FF2B5EF4-FFF2-40B4-BE49-F238E27FC236}">
                <a16:creationId xmlns:a16="http://schemas.microsoft.com/office/drawing/2014/main" id="{AAC7F83E-83EB-42C3-A1DC-4A4FF275756A}"/>
              </a:ext>
            </a:extLst>
          </p:cNvPr>
          <p:cNvSpPr txBox="1"/>
          <p:nvPr/>
        </p:nvSpPr>
        <p:spPr>
          <a:xfrm>
            <a:off x="10713007" y="2198922"/>
            <a:ext cx="1238255" cy="1815882"/>
          </a:xfrm>
          <a:prstGeom prst="rect">
            <a:avLst/>
          </a:prstGeom>
          <a:noFill/>
        </p:spPr>
        <p:txBody>
          <a:bodyPr wrap="square" rtlCol="0">
            <a:spAutoFit/>
          </a:bodyPr>
          <a:lstStyle/>
          <a:p>
            <a:r>
              <a:rPr lang="en-GB" sz="1400" dirty="0"/>
              <a:t>Slide presented by Tim Whitley (Head of BT Applied Research) at ECOC 2019 last week</a:t>
            </a:r>
          </a:p>
        </p:txBody>
      </p:sp>
    </p:spTree>
    <p:extLst>
      <p:ext uri="{BB962C8B-B14F-4D97-AF65-F5344CB8AC3E}">
        <p14:creationId xmlns:p14="http://schemas.microsoft.com/office/powerpoint/2010/main" val="24190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arcador de pie de página 3">
            <a:extLst>
              <a:ext uri="{FF2B5EF4-FFF2-40B4-BE49-F238E27FC236}">
                <a16:creationId xmlns:a16="http://schemas.microsoft.com/office/drawing/2014/main" id="{48C29206-675E-4F17-B296-18CB289D42B3}"/>
              </a:ext>
            </a:extLst>
          </p:cNvPr>
          <p:cNvSpPr txBox="1">
            <a:spLocks/>
          </p:cNvSpPr>
          <p:nvPr/>
        </p:nvSpPr>
        <p:spPr>
          <a:xfrm>
            <a:off x="1750697" y="6367108"/>
            <a:ext cx="9571424" cy="365125"/>
          </a:xfrm>
          <a:prstGeom prst="rect">
            <a:avLst/>
          </a:prstGeom>
        </p:spPr>
        <p:txBody>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200" dirty="0">
                <a:solidFill>
                  <a:schemeClr val="bg1">
                    <a:lumMod val="50000"/>
                  </a:schemeClr>
                </a:solidFill>
              </a:rPr>
              <a:t>WP1 Status - Metro-Haul Second Report Period Review Meeting (Brussels)</a:t>
            </a:r>
          </a:p>
        </p:txBody>
      </p:sp>
      <p:sp>
        <p:nvSpPr>
          <p:cNvPr id="2" name="Title 1">
            <a:extLst>
              <a:ext uri="{FF2B5EF4-FFF2-40B4-BE49-F238E27FC236}">
                <a16:creationId xmlns:a16="http://schemas.microsoft.com/office/drawing/2014/main" id="{7CA8FC04-D98B-4F43-98E8-3584636C13B1}"/>
              </a:ext>
            </a:extLst>
          </p:cNvPr>
          <p:cNvSpPr>
            <a:spLocks noGrp="1"/>
          </p:cNvSpPr>
          <p:nvPr>
            <p:ph type="title"/>
          </p:nvPr>
        </p:nvSpPr>
        <p:spPr>
          <a:xfrm>
            <a:off x="671803" y="-323"/>
            <a:ext cx="10363200" cy="627464"/>
          </a:xfrm>
        </p:spPr>
        <p:txBody>
          <a:bodyPr/>
          <a:lstStyle/>
          <a:p>
            <a:r>
              <a:rPr lang="en-GB" dirty="0"/>
              <a:t>The scale of the 5G access network</a:t>
            </a:r>
          </a:p>
        </p:txBody>
      </p:sp>
      <p:sp>
        <p:nvSpPr>
          <p:cNvPr id="3" name="Content Placeholder 2">
            <a:extLst>
              <a:ext uri="{FF2B5EF4-FFF2-40B4-BE49-F238E27FC236}">
                <a16:creationId xmlns:a16="http://schemas.microsoft.com/office/drawing/2014/main" id="{27B66EE9-6C4A-4CD2-96D5-FD18EEFCD001}"/>
              </a:ext>
            </a:extLst>
          </p:cNvPr>
          <p:cNvSpPr>
            <a:spLocks noGrp="1"/>
          </p:cNvSpPr>
          <p:nvPr>
            <p:ph idx="1"/>
          </p:nvPr>
        </p:nvSpPr>
        <p:spPr>
          <a:xfrm>
            <a:off x="104394" y="1135757"/>
            <a:ext cx="3666418" cy="911813"/>
          </a:xfrm>
          <a:solidFill>
            <a:srgbClr val="FFFF00"/>
          </a:solidFill>
        </p:spPr>
        <p:txBody>
          <a:bodyPr/>
          <a:lstStyle/>
          <a:p>
            <a:pPr marL="0" indent="0">
              <a:buNone/>
            </a:pPr>
            <a:r>
              <a:rPr lang="en-GB" sz="1800" dirty="0"/>
              <a:t>Cell sites typically make use of</a:t>
            </a:r>
          </a:p>
          <a:p>
            <a:pPr marL="180000" indent="-180000">
              <a:spcBef>
                <a:spcPts val="0"/>
              </a:spcBef>
            </a:pPr>
            <a:r>
              <a:rPr lang="en-GB" sz="1600" dirty="0"/>
              <a:t>public infrastructure, e.g. lamp posts</a:t>
            </a:r>
          </a:p>
          <a:p>
            <a:pPr marL="180000" indent="-180000">
              <a:spcBef>
                <a:spcPts val="0"/>
              </a:spcBef>
            </a:pPr>
            <a:r>
              <a:rPr lang="en-GB" sz="1600" dirty="0"/>
              <a:t>high buildings</a:t>
            </a:r>
          </a:p>
        </p:txBody>
      </p:sp>
      <p:pic>
        <p:nvPicPr>
          <p:cNvPr id="5" name="Picture 4">
            <a:extLst>
              <a:ext uri="{FF2B5EF4-FFF2-40B4-BE49-F238E27FC236}">
                <a16:creationId xmlns:a16="http://schemas.microsoft.com/office/drawing/2014/main" id="{AFEDF1D1-E81E-49D6-B662-8D333BC1AC8D}"/>
              </a:ext>
            </a:extLst>
          </p:cNvPr>
          <p:cNvPicPr>
            <a:picLocks noChangeAspect="1"/>
          </p:cNvPicPr>
          <p:nvPr/>
        </p:nvPicPr>
        <p:blipFill>
          <a:blip r:embed="rId2"/>
          <a:stretch>
            <a:fillRect/>
          </a:stretch>
        </p:blipFill>
        <p:spPr>
          <a:xfrm>
            <a:off x="6240781" y="1170240"/>
            <a:ext cx="5414995" cy="2987008"/>
          </a:xfrm>
          <a:prstGeom prst="rect">
            <a:avLst/>
          </a:prstGeom>
        </p:spPr>
      </p:pic>
      <p:sp>
        <p:nvSpPr>
          <p:cNvPr id="6" name="Content Placeholder 2">
            <a:extLst>
              <a:ext uri="{FF2B5EF4-FFF2-40B4-BE49-F238E27FC236}">
                <a16:creationId xmlns:a16="http://schemas.microsoft.com/office/drawing/2014/main" id="{29F4BBE0-87A0-4CC4-A870-09F60265DE5B}"/>
              </a:ext>
            </a:extLst>
          </p:cNvPr>
          <p:cNvSpPr txBox="1">
            <a:spLocks/>
          </p:cNvSpPr>
          <p:nvPr/>
        </p:nvSpPr>
        <p:spPr bwMode="auto">
          <a:xfrm>
            <a:off x="4341258" y="1236976"/>
            <a:ext cx="1754741"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har char="•"/>
              <a:defRPr sz="3200" b="0" i="0">
                <a:solidFill>
                  <a:schemeClr val="tx2"/>
                </a:solidFill>
                <a:latin typeface="Calibri"/>
                <a:ea typeface="+mn-ea"/>
                <a:cs typeface="Calibri"/>
              </a:defRPr>
            </a:lvl1pPr>
            <a:lvl2pPr marL="990575" indent="-380990" algn="l" rtl="0" eaLnBrk="1" fontAlgn="base" hangingPunct="1">
              <a:spcBef>
                <a:spcPct val="20000"/>
              </a:spcBef>
              <a:spcAft>
                <a:spcPct val="0"/>
              </a:spcAft>
              <a:buChar char="–"/>
              <a:defRPr sz="2800" b="0" i="0">
                <a:solidFill>
                  <a:schemeClr val="tx2"/>
                </a:solidFill>
                <a:latin typeface="Calibri"/>
                <a:ea typeface="+mn-ea"/>
                <a:cs typeface="Calibri"/>
              </a:defRPr>
            </a:lvl2pPr>
            <a:lvl3pPr marL="1523962" indent="-304792" algn="l" rtl="0" eaLnBrk="1" fontAlgn="base" hangingPunct="1">
              <a:spcBef>
                <a:spcPct val="20000"/>
              </a:spcBef>
              <a:spcAft>
                <a:spcPct val="0"/>
              </a:spcAft>
              <a:buChar char="•"/>
              <a:defRPr sz="2667" b="0" i="0">
                <a:solidFill>
                  <a:schemeClr val="tx2"/>
                </a:solidFill>
                <a:latin typeface="Calibri"/>
                <a:ea typeface="+mn-ea"/>
                <a:cs typeface="Calibri"/>
              </a:defRPr>
            </a:lvl3pPr>
            <a:lvl4pPr marL="2133547" indent="-304792" algn="l" rtl="0" eaLnBrk="1" fontAlgn="base" hangingPunct="1">
              <a:spcBef>
                <a:spcPct val="20000"/>
              </a:spcBef>
              <a:spcAft>
                <a:spcPct val="0"/>
              </a:spcAft>
              <a:buChar char="–"/>
              <a:defRPr sz="2667" b="0" i="0">
                <a:solidFill>
                  <a:schemeClr val="tx2"/>
                </a:solidFill>
                <a:latin typeface="Calibri"/>
                <a:ea typeface="+mn-ea"/>
                <a:cs typeface="Calibri"/>
              </a:defRPr>
            </a:lvl4pPr>
            <a:lvl5pPr marL="2743131" indent="-304792" algn="l" rtl="0" eaLnBrk="1" fontAlgn="base" hangingPunct="1">
              <a:spcBef>
                <a:spcPct val="20000"/>
              </a:spcBef>
              <a:spcAft>
                <a:spcPct val="0"/>
              </a:spcAft>
              <a:buChar char="»"/>
              <a:defRPr sz="2267" b="0" i="0">
                <a:solidFill>
                  <a:schemeClr val="tx2"/>
                </a:solidFill>
                <a:latin typeface="Calibri"/>
                <a:ea typeface="+mn-ea"/>
                <a:cs typeface="Calibri"/>
              </a:defRPr>
            </a:lvl5pPr>
            <a:lvl6pPr marL="3352716" indent="-304792" algn="l" rtl="0" eaLnBrk="1" fontAlgn="base" hangingPunct="1">
              <a:spcBef>
                <a:spcPct val="20000"/>
              </a:spcBef>
              <a:spcAft>
                <a:spcPct val="0"/>
              </a:spcAft>
              <a:buChar char="»"/>
              <a:defRPr sz="2267">
                <a:solidFill>
                  <a:schemeClr val="tx1"/>
                </a:solidFill>
                <a:latin typeface="+mn-lt"/>
                <a:ea typeface="+mn-ea"/>
              </a:defRPr>
            </a:lvl6pPr>
            <a:lvl7pPr marL="3962301" indent="-304792" algn="l" rtl="0" eaLnBrk="1" fontAlgn="base" hangingPunct="1">
              <a:spcBef>
                <a:spcPct val="20000"/>
              </a:spcBef>
              <a:spcAft>
                <a:spcPct val="0"/>
              </a:spcAft>
              <a:buChar char="»"/>
              <a:defRPr sz="2267">
                <a:solidFill>
                  <a:schemeClr val="tx1"/>
                </a:solidFill>
                <a:latin typeface="+mn-lt"/>
                <a:ea typeface="+mn-ea"/>
              </a:defRPr>
            </a:lvl7pPr>
            <a:lvl8pPr marL="4571886" indent="-304792" algn="l" rtl="0" eaLnBrk="1" fontAlgn="base" hangingPunct="1">
              <a:spcBef>
                <a:spcPct val="20000"/>
              </a:spcBef>
              <a:spcAft>
                <a:spcPct val="0"/>
              </a:spcAft>
              <a:buChar char="»"/>
              <a:defRPr sz="2267">
                <a:solidFill>
                  <a:schemeClr val="tx1"/>
                </a:solidFill>
                <a:latin typeface="+mn-lt"/>
                <a:ea typeface="+mn-ea"/>
              </a:defRPr>
            </a:lvl8pPr>
            <a:lvl9pPr marL="5181470" indent="-304792" algn="l" rtl="0" eaLnBrk="1" fontAlgn="base" hangingPunct="1">
              <a:spcBef>
                <a:spcPct val="20000"/>
              </a:spcBef>
              <a:spcAft>
                <a:spcPct val="0"/>
              </a:spcAft>
              <a:buChar char="»"/>
              <a:defRPr sz="2267">
                <a:solidFill>
                  <a:schemeClr val="tx1"/>
                </a:solidFill>
                <a:latin typeface="+mn-lt"/>
                <a:ea typeface="+mn-ea"/>
              </a:defRPr>
            </a:lvl9pPr>
          </a:lstStyle>
          <a:p>
            <a:pPr marL="0" indent="0" algn="ctr">
              <a:buFontTx/>
              <a:buNone/>
            </a:pPr>
            <a:r>
              <a:rPr lang="en-GB" sz="2400" b="1" kern="0" dirty="0"/>
              <a:t>CITY OF LONDON</a:t>
            </a:r>
          </a:p>
        </p:txBody>
      </p:sp>
      <p:cxnSp>
        <p:nvCxnSpPr>
          <p:cNvPr id="9" name="Straight Arrow Connector 8">
            <a:extLst>
              <a:ext uri="{FF2B5EF4-FFF2-40B4-BE49-F238E27FC236}">
                <a16:creationId xmlns:a16="http://schemas.microsoft.com/office/drawing/2014/main" id="{2B11B414-E8C5-470B-8851-3E87BDFF6400}"/>
              </a:ext>
            </a:extLst>
          </p:cNvPr>
          <p:cNvCxnSpPr>
            <a:cxnSpLocks/>
          </p:cNvCxnSpPr>
          <p:nvPr/>
        </p:nvCxnSpPr>
        <p:spPr bwMode="auto">
          <a:xfrm rot="-1200000">
            <a:off x="8617346" y="4431176"/>
            <a:ext cx="803203" cy="286130"/>
          </a:xfrm>
          <a:prstGeom prst="straightConnector1">
            <a:avLst/>
          </a:prstGeom>
          <a:solidFill>
            <a:schemeClr val="accent1"/>
          </a:solidFill>
          <a:ln w="19050" cap="flat" cmpd="sng" algn="ctr">
            <a:solidFill>
              <a:srgbClr val="FF0000"/>
            </a:solidFill>
            <a:prstDash val="solid"/>
            <a:round/>
            <a:headEnd type="oval" w="lg" len="lg"/>
            <a:tailEnd type="oval"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1" name="TextBox 10">
            <a:extLst>
              <a:ext uri="{FF2B5EF4-FFF2-40B4-BE49-F238E27FC236}">
                <a16:creationId xmlns:a16="http://schemas.microsoft.com/office/drawing/2014/main" id="{1A43CE1D-E24A-4614-8C83-E6A3AA352ED6}"/>
              </a:ext>
            </a:extLst>
          </p:cNvPr>
          <p:cNvSpPr txBox="1"/>
          <p:nvPr/>
        </p:nvSpPr>
        <p:spPr>
          <a:xfrm>
            <a:off x="8697384" y="4541889"/>
            <a:ext cx="643125" cy="307777"/>
          </a:xfrm>
          <a:prstGeom prst="rect">
            <a:avLst/>
          </a:prstGeom>
          <a:noFill/>
        </p:spPr>
        <p:txBody>
          <a:bodyPr wrap="none" rtlCol="0">
            <a:spAutoFit/>
          </a:bodyPr>
          <a:lstStyle/>
          <a:p>
            <a:r>
              <a:rPr lang="en-GB" sz="1400" b="1" dirty="0">
                <a:solidFill>
                  <a:schemeClr val="tx2"/>
                </a:solidFill>
              </a:rPr>
              <a:t>500m</a:t>
            </a:r>
          </a:p>
        </p:txBody>
      </p:sp>
      <p:sp>
        <p:nvSpPr>
          <p:cNvPr id="12" name="TextBox 11">
            <a:extLst>
              <a:ext uri="{FF2B5EF4-FFF2-40B4-BE49-F238E27FC236}">
                <a16:creationId xmlns:a16="http://schemas.microsoft.com/office/drawing/2014/main" id="{5FD1E55E-F01E-4898-B9A8-28EBFE40FB80}"/>
              </a:ext>
            </a:extLst>
          </p:cNvPr>
          <p:cNvSpPr txBox="1"/>
          <p:nvPr/>
        </p:nvSpPr>
        <p:spPr>
          <a:xfrm>
            <a:off x="4613652" y="2339270"/>
            <a:ext cx="1337568" cy="923330"/>
          </a:xfrm>
          <a:prstGeom prst="rect">
            <a:avLst/>
          </a:prstGeom>
          <a:noFill/>
          <a:ln>
            <a:solidFill>
              <a:schemeClr val="tx2"/>
            </a:solidFill>
            <a:prstDash val="dash"/>
          </a:ln>
        </p:spPr>
        <p:txBody>
          <a:bodyPr wrap="square" rtlCol="0">
            <a:spAutoFit/>
          </a:bodyPr>
          <a:lstStyle/>
          <a:p>
            <a:pPr algn="ctr"/>
            <a:r>
              <a:rPr lang="en-GB" dirty="0"/>
              <a:t>Central Office = AMEN</a:t>
            </a:r>
          </a:p>
        </p:txBody>
      </p:sp>
      <p:cxnSp>
        <p:nvCxnSpPr>
          <p:cNvPr id="14" name="Straight Arrow Connector 13">
            <a:extLst>
              <a:ext uri="{FF2B5EF4-FFF2-40B4-BE49-F238E27FC236}">
                <a16:creationId xmlns:a16="http://schemas.microsoft.com/office/drawing/2014/main" id="{1BAE087C-B02D-4266-AF56-7FC29E107358}"/>
              </a:ext>
            </a:extLst>
          </p:cNvPr>
          <p:cNvCxnSpPr>
            <a:cxnSpLocks/>
            <a:stCxn id="12" idx="3"/>
          </p:cNvCxnSpPr>
          <p:nvPr/>
        </p:nvCxnSpPr>
        <p:spPr bwMode="auto">
          <a:xfrm>
            <a:off x="5951220" y="2800935"/>
            <a:ext cx="1514475" cy="353835"/>
          </a:xfrm>
          <a:prstGeom prst="straightConnector1">
            <a:avLst/>
          </a:prstGeom>
          <a:solidFill>
            <a:schemeClr val="accent1"/>
          </a:solidFill>
          <a:ln w="15875" cap="flat" cmpd="sng" algn="ctr">
            <a:solidFill>
              <a:schemeClr val="tx2"/>
            </a:solidFill>
            <a:prstDash val="dash"/>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a:extLst>
              <a:ext uri="{FF2B5EF4-FFF2-40B4-BE49-F238E27FC236}">
                <a16:creationId xmlns:a16="http://schemas.microsoft.com/office/drawing/2014/main" id="{C41F1EE9-C6D6-45CB-BDB9-8436C94D0780}"/>
              </a:ext>
            </a:extLst>
          </p:cNvPr>
          <p:cNvCxnSpPr>
            <a:cxnSpLocks/>
            <a:stCxn id="12" idx="3"/>
          </p:cNvCxnSpPr>
          <p:nvPr/>
        </p:nvCxnSpPr>
        <p:spPr bwMode="auto">
          <a:xfrm>
            <a:off x="5951220" y="2800935"/>
            <a:ext cx="4548749" cy="712696"/>
          </a:xfrm>
          <a:prstGeom prst="straightConnector1">
            <a:avLst/>
          </a:prstGeom>
          <a:solidFill>
            <a:schemeClr val="accent1"/>
          </a:solidFill>
          <a:ln w="15875" cap="flat" cmpd="sng" algn="ctr">
            <a:solidFill>
              <a:schemeClr val="tx2"/>
            </a:solidFill>
            <a:prstDash val="dash"/>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a:extLst>
              <a:ext uri="{FF2B5EF4-FFF2-40B4-BE49-F238E27FC236}">
                <a16:creationId xmlns:a16="http://schemas.microsoft.com/office/drawing/2014/main" id="{E7ACE861-D371-49B3-821F-1B8A98947D89}"/>
              </a:ext>
            </a:extLst>
          </p:cNvPr>
          <p:cNvCxnSpPr>
            <a:cxnSpLocks/>
            <a:stCxn id="12" idx="3"/>
          </p:cNvCxnSpPr>
          <p:nvPr/>
        </p:nvCxnSpPr>
        <p:spPr bwMode="auto">
          <a:xfrm flipV="1">
            <a:off x="5951220" y="1556926"/>
            <a:ext cx="4265442" cy="1244009"/>
          </a:xfrm>
          <a:prstGeom prst="straightConnector1">
            <a:avLst/>
          </a:prstGeom>
          <a:solidFill>
            <a:schemeClr val="accent1"/>
          </a:solidFill>
          <a:ln w="15875" cap="flat" cmpd="sng" algn="ctr">
            <a:solidFill>
              <a:schemeClr val="tx2"/>
            </a:solidFill>
            <a:prstDash val="dash"/>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9" name="Oval 38">
            <a:extLst>
              <a:ext uri="{FF2B5EF4-FFF2-40B4-BE49-F238E27FC236}">
                <a16:creationId xmlns:a16="http://schemas.microsoft.com/office/drawing/2014/main" id="{59A3AE81-E03F-4E56-9C0A-709178F397A6}"/>
              </a:ext>
            </a:extLst>
          </p:cNvPr>
          <p:cNvSpPr/>
          <p:nvPr/>
        </p:nvSpPr>
        <p:spPr bwMode="auto">
          <a:xfrm>
            <a:off x="680010" y="2271960"/>
            <a:ext cx="108000" cy="108000"/>
          </a:xfrm>
          <a:prstGeom prst="ellipse">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0" name="TextBox 39">
            <a:extLst>
              <a:ext uri="{FF2B5EF4-FFF2-40B4-BE49-F238E27FC236}">
                <a16:creationId xmlns:a16="http://schemas.microsoft.com/office/drawing/2014/main" id="{5CEFC209-2B6A-4FF1-9650-67587E284F93}"/>
              </a:ext>
            </a:extLst>
          </p:cNvPr>
          <p:cNvSpPr txBox="1"/>
          <p:nvPr/>
        </p:nvSpPr>
        <p:spPr>
          <a:xfrm>
            <a:off x="914401" y="2156683"/>
            <a:ext cx="1277914" cy="338554"/>
          </a:xfrm>
          <a:prstGeom prst="rect">
            <a:avLst/>
          </a:prstGeom>
          <a:noFill/>
        </p:spPr>
        <p:txBody>
          <a:bodyPr wrap="none" rtlCol="0">
            <a:spAutoFit/>
          </a:bodyPr>
          <a:lstStyle/>
          <a:p>
            <a:r>
              <a:rPr lang="en-GB" sz="1600" dirty="0">
                <a:solidFill>
                  <a:schemeClr val="tx2"/>
                </a:solidFill>
              </a:rPr>
              <a:t>Macro-Cells</a:t>
            </a:r>
          </a:p>
        </p:txBody>
      </p:sp>
      <p:pic>
        <p:nvPicPr>
          <p:cNvPr id="41" name="Picture 40">
            <a:extLst>
              <a:ext uri="{FF2B5EF4-FFF2-40B4-BE49-F238E27FC236}">
                <a16:creationId xmlns:a16="http://schemas.microsoft.com/office/drawing/2014/main" id="{DB117622-8DF2-41C9-8346-43247549D66E}"/>
              </a:ext>
            </a:extLst>
          </p:cNvPr>
          <p:cNvPicPr>
            <a:picLocks noChangeAspect="1"/>
          </p:cNvPicPr>
          <p:nvPr/>
        </p:nvPicPr>
        <p:blipFill>
          <a:blip r:embed="rId3"/>
          <a:stretch>
            <a:fillRect/>
          </a:stretch>
        </p:blipFill>
        <p:spPr>
          <a:xfrm>
            <a:off x="653141" y="3649815"/>
            <a:ext cx="4759156" cy="2625235"/>
          </a:xfrm>
          <a:prstGeom prst="rect">
            <a:avLst/>
          </a:prstGeom>
        </p:spPr>
      </p:pic>
      <p:sp>
        <p:nvSpPr>
          <p:cNvPr id="42" name="TextBox 41">
            <a:extLst>
              <a:ext uri="{FF2B5EF4-FFF2-40B4-BE49-F238E27FC236}">
                <a16:creationId xmlns:a16="http://schemas.microsoft.com/office/drawing/2014/main" id="{514D396E-8272-4890-972E-893FE0EFC73E}"/>
              </a:ext>
            </a:extLst>
          </p:cNvPr>
          <p:cNvSpPr txBox="1"/>
          <p:nvPr/>
        </p:nvSpPr>
        <p:spPr>
          <a:xfrm>
            <a:off x="6095999" y="5301997"/>
            <a:ext cx="2214902" cy="646331"/>
          </a:xfrm>
          <a:prstGeom prst="rect">
            <a:avLst/>
          </a:prstGeom>
          <a:noFill/>
          <a:ln>
            <a:solidFill>
              <a:schemeClr val="tx2"/>
            </a:solidFill>
            <a:prstDash val="dash"/>
          </a:ln>
        </p:spPr>
        <p:txBody>
          <a:bodyPr wrap="square" rtlCol="0">
            <a:spAutoFit/>
          </a:bodyPr>
          <a:lstStyle/>
          <a:p>
            <a:r>
              <a:rPr lang="en-GB" dirty="0"/>
              <a:t>Central Offices / AMEN</a:t>
            </a:r>
          </a:p>
        </p:txBody>
      </p:sp>
      <p:cxnSp>
        <p:nvCxnSpPr>
          <p:cNvPr id="43" name="Straight Arrow Connector 42">
            <a:extLst>
              <a:ext uri="{FF2B5EF4-FFF2-40B4-BE49-F238E27FC236}">
                <a16:creationId xmlns:a16="http://schemas.microsoft.com/office/drawing/2014/main" id="{55DC7EF4-B530-4AD4-A8DD-6766A89B466F}"/>
              </a:ext>
            </a:extLst>
          </p:cNvPr>
          <p:cNvCxnSpPr>
            <a:cxnSpLocks/>
            <a:stCxn id="42" idx="1"/>
          </p:cNvCxnSpPr>
          <p:nvPr/>
        </p:nvCxnSpPr>
        <p:spPr bwMode="auto">
          <a:xfrm flipH="1" flipV="1">
            <a:off x="2358189" y="5245769"/>
            <a:ext cx="3737810" cy="379394"/>
          </a:xfrm>
          <a:prstGeom prst="straightConnector1">
            <a:avLst/>
          </a:prstGeom>
          <a:solidFill>
            <a:schemeClr val="accent1"/>
          </a:solidFill>
          <a:ln w="15875" cap="flat" cmpd="sng" algn="ctr">
            <a:solidFill>
              <a:schemeClr val="tx2"/>
            </a:solidFill>
            <a:prstDash val="dash"/>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Arrow Connector 43">
            <a:extLst>
              <a:ext uri="{FF2B5EF4-FFF2-40B4-BE49-F238E27FC236}">
                <a16:creationId xmlns:a16="http://schemas.microsoft.com/office/drawing/2014/main" id="{21472BB0-7748-4CB3-91FA-29ACB35C05BF}"/>
              </a:ext>
            </a:extLst>
          </p:cNvPr>
          <p:cNvCxnSpPr>
            <a:cxnSpLocks/>
            <a:stCxn id="42" idx="1"/>
          </p:cNvCxnSpPr>
          <p:nvPr/>
        </p:nvCxnSpPr>
        <p:spPr bwMode="auto">
          <a:xfrm flipH="1" flipV="1">
            <a:off x="4255169" y="4752111"/>
            <a:ext cx="1840830" cy="873052"/>
          </a:xfrm>
          <a:prstGeom prst="straightConnector1">
            <a:avLst/>
          </a:prstGeom>
          <a:solidFill>
            <a:schemeClr val="accent1"/>
          </a:solidFill>
          <a:ln w="15875" cap="flat" cmpd="sng" algn="ctr">
            <a:solidFill>
              <a:schemeClr val="tx2"/>
            </a:solidFill>
            <a:prstDash val="dash"/>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6" name="Content Placeholder 2">
            <a:extLst>
              <a:ext uri="{FF2B5EF4-FFF2-40B4-BE49-F238E27FC236}">
                <a16:creationId xmlns:a16="http://schemas.microsoft.com/office/drawing/2014/main" id="{20EE963E-27A7-49B3-BF6E-F90120B9AE1B}"/>
              </a:ext>
            </a:extLst>
          </p:cNvPr>
          <p:cNvSpPr txBox="1">
            <a:spLocks/>
          </p:cNvSpPr>
          <p:nvPr/>
        </p:nvSpPr>
        <p:spPr bwMode="auto">
          <a:xfrm>
            <a:off x="536224" y="3170267"/>
            <a:ext cx="2802758" cy="3362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har char="•"/>
              <a:defRPr sz="3200" b="0" i="0">
                <a:solidFill>
                  <a:schemeClr val="tx2"/>
                </a:solidFill>
                <a:latin typeface="Calibri"/>
                <a:ea typeface="+mn-ea"/>
                <a:cs typeface="Calibri"/>
              </a:defRPr>
            </a:lvl1pPr>
            <a:lvl2pPr marL="990575" indent="-380990" algn="l" rtl="0" eaLnBrk="1" fontAlgn="base" hangingPunct="1">
              <a:spcBef>
                <a:spcPct val="20000"/>
              </a:spcBef>
              <a:spcAft>
                <a:spcPct val="0"/>
              </a:spcAft>
              <a:buChar char="–"/>
              <a:defRPr sz="2800" b="0" i="0">
                <a:solidFill>
                  <a:schemeClr val="tx2"/>
                </a:solidFill>
                <a:latin typeface="Calibri"/>
                <a:ea typeface="+mn-ea"/>
                <a:cs typeface="Calibri"/>
              </a:defRPr>
            </a:lvl2pPr>
            <a:lvl3pPr marL="1523962" indent="-304792" algn="l" rtl="0" eaLnBrk="1" fontAlgn="base" hangingPunct="1">
              <a:spcBef>
                <a:spcPct val="20000"/>
              </a:spcBef>
              <a:spcAft>
                <a:spcPct val="0"/>
              </a:spcAft>
              <a:buChar char="•"/>
              <a:defRPr sz="2667" b="0" i="0">
                <a:solidFill>
                  <a:schemeClr val="tx2"/>
                </a:solidFill>
                <a:latin typeface="Calibri"/>
                <a:ea typeface="+mn-ea"/>
                <a:cs typeface="Calibri"/>
              </a:defRPr>
            </a:lvl3pPr>
            <a:lvl4pPr marL="2133547" indent="-304792" algn="l" rtl="0" eaLnBrk="1" fontAlgn="base" hangingPunct="1">
              <a:spcBef>
                <a:spcPct val="20000"/>
              </a:spcBef>
              <a:spcAft>
                <a:spcPct val="0"/>
              </a:spcAft>
              <a:buChar char="–"/>
              <a:defRPr sz="2667" b="0" i="0">
                <a:solidFill>
                  <a:schemeClr val="tx2"/>
                </a:solidFill>
                <a:latin typeface="Calibri"/>
                <a:ea typeface="+mn-ea"/>
                <a:cs typeface="Calibri"/>
              </a:defRPr>
            </a:lvl4pPr>
            <a:lvl5pPr marL="2743131" indent="-304792" algn="l" rtl="0" eaLnBrk="1" fontAlgn="base" hangingPunct="1">
              <a:spcBef>
                <a:spcPct val="20000"/>
              </a:spcBef>
              <a:spcAft>
                <a:spcPct val="0"/>
              </a:spcAft>
              <a:buChar char="»"/>
              <a:defRPr sz="2267" b="0" i="0">
                <a:solidFill>
                  <a:schemeClr val="tx2"/>
                </a:solidFill>
                <a:latin typeface="Calibri"/>
                <a:ea typeface="+mn-ea"/>
                <a:cs typeface="Calibri"/>
              </a:defRPr>
            </a:lvl5pPr>
            <a:lvl6pPr marL="3352716" indent="-304792" algn="l" rtl="0" eaLnBrk="1" fontAlgn="base" hangingPunct="1">
              <a:spcBef>
                <a:spcPct val="20000"/>
              </a:spcBef>
              <a:spcAft>
                <a:spcPct val="0"/>
              </a:spcAft>
              <a:buChar char="»"/>
              <a:defRPr sz="2267">
                <a:solidFill>
                  <a:schemeClr val="tx1"/>
                </a:solidFill>
                <a:latin typeface="+mn-lt"/>
                <a:ea typeface="+mn-ea"/>
              </a:defRPr>
            </a:lvl6pPr>
            <a:lvl7pPr marL="3962301" indent="-304792" algn="l" rtl="0" eaLnBrk="1" fontAlgn="base" hangingPunct="1">
              <a:spcBef>
                <a:spcPct val="20000"/>
              </a:spcBef>
              <a:spcAft>
                <a:spcPct val="0"/>
              </a:spcAft>
              <a:buChar char="»"/>
              <a:defRPr sz="2267">
                <a:solidFill>
                  <a:schemeClr val="tx1"/>
                </a:solidFill>
                <a:latin typeface="+mn-lt"/>
                <a:ea typeface="+mn-ea"/>
              </a:defRPr>
            </a:lvl7pPr>
            <a:lvl8pPr marL="4571886" indent="-304792" algn="l" rtl="0" eaLnBrk="1" fontAlgn="base" hangingPunct="1">
              <a:spcBef>
                <a:spcPct val="20000"/>
              </a:spcBef>
              <a:spcAft>
                <a:spcPct val="0"/>
              </a:spcAft>
              <a:buChar char="»"/>
              <a:defRPr sz="2267">
                <a:solidFill>
                  <a:schemeClr val="tx1"/>
                </a:solidFill>
                <a:latin typeface="+mn-lt"/>
                <a:ea typeface="+mn-ea"/>
              </a:defRPr>
            </a:lvl8pPr>
            <a:lvl9pPr marL="5181470" indent="-304792" algn="l" rtl="0" eaLnBrk="1" fontAlgn="base" hangingPunct="1">
              <a:spcBef>
                <a:spcPct val="20000"/>
              </a:spcBef>
              <a:spcAft>
                <a:spcPct val="0"/>
              </a:spcAft>
              <a:buChar char="»"/>
              <a:defRPr sz="2267">
                <a:solidFill>
                  <a:schemeClr val="tx1"/>
                </a:solidFill>
                <a:latin typeface="+mn-lt"/>
                <a:ea typeface="+mn-ea"/>
              </a:defRPr>
            </a:lvl9pPr>
          </a:lstStyle>
          <a:p>
            <a:pPr marL="0" indent="0">
              <a:buFontTx/>
              <a:buNone/>
            </a:pPr>
            <a:r>
              <a:rPr lang="en-GB" sz="2400" b="1" kern="0" dirty="0"/>
              <a:t>LONDON WEST-END</a:t>
            </a:r>
          </a:p>
        </p:txBody>
      </p:sp>
      <p:cxnSp>
        <p:nvCxnSpPr>
          <p:cNvPr id="57" name="Straight Arrow Connector 56">
            <a:extLst>
              <a:ext uri="{FF2B5EF4-FFF2-40B4-BE49-F238E27FC236}">
                <a16:creationId xmlns:a16="http://schemas.microsoft.com/office/drawing/2014/main" id="{4460FA95-89D2-4FC0-B9D3-11D21419F4B8}"/>
              </a:ext>
            </a:extLst>
          </p:cNvPr>
          <p:cNvCxnSpPr>
            <a:cxnSpLocks/>
          </p:cNvCxnSpPr>
          <p:nvPr/>
        </p:nvCxnSpPr>
        <p:spPr bwMode="auto">
          <a:xfrm rot="1680000" flipV="1">
            <a:off x="6005086" y="5717036"/>
            <a:ext cx="1502228" cy="811762"/>
          </a:xfrm>
          <a:prstGeom prst="straightConnector1">
            <a:avLst/>
          </a:prstGeom>
          <a:solidFill>
            <a:schemeClr val="accent1"/>
          </a:solidFill>
          <a:ln w="19050" cap="flat" cmpd="sng" algn="ctr">
            <a:solidFill>
              <a:srgbClr val="FF0000"/>
            </a:solidFill>
            <a:prstDash val="solid"/>
            <a:round/>
            <a:headEnd type="oval" w="lg" len="lg"/>
            <a:tailEnd type="oval"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8" name="TextBox 57">
            <a:extLst>
              <a:ext uri="{FF2B5EF4-FFF2-40B4-BE49-F238E27FC236}">
                <a16:creationId xmlns:a16="http://schemas.microsoft.com/office/drawing/2014/main" id="{E2FC8748-0C3F-414E-AF0F-14A0FC3678FF}"/>
              </a:ext>
            </a:extLst>
          </p:cNvPr>
          <p:cNvSpPr txBox="1"/>
          <p:nvPr/>
        </p:nvSpPr>
        <p:spPr>
          <a:xfrm>
            <a:off x="6536409" y="6104337"/>
            <a:ext cx="643125" cy="307777"/>
          </a:xfrm>
          <a:prstGeom prst="rect">
            <a:avLst/>
          </a:prstGeom>
          <a:noFill/>
        </p:spPr>
        <p:txBody>
          <a:bodyPr wrap="none" rtlCol="0">
            <a:spAutoFit/>
          </a:bodyPr>
          <a:lstStyle/>
          <a:p>
            <a:r>
              <a:rPr lang="en-GB" sz="1400" b="1" dirty="0">
                <a:solidFill>
                  <a:schemeClr val="tx2"/>
                </a:solidFill>
              </a:rPr>
              <a:t>500m</a:t>
            </a:r>
          </a:p>
        </p:txBody>
      </p:sp>
      <p:sp>
        <p:nvSpPr>
          <p:cNvPr id="60" name="TextBox 59">
            <a:extLst>
              <a:ext uri="{FF2B5EF4-FFF2-40B4-BE49-F238E27FC236}">
                <a16:creationId xmlns:a16="http://schemas.microsoft.com/office/drawing/2014/main" id="{CEC8ED39-F74C-4C17-9773-F220B3BF7BEF}"/>
              </a:ext>
            </a:extLst>
          </p:cNvPr>
          <p:cNvSpPr txBox="1"/>
          <p:nvPr/>
        </p:nvSpPr>
        <p:spPr>
          <a:xfrm>
            <a:off x="914401" y="2506344"/>
            <a:ext cx="1538691" cy="338554"/>
          </a:xfrm>
          <a:prstGeom prst="rect">
            <a:avLst/>
          </a:prstGeom>
          <a:noFill/>
        </p:spPr>
        <p:txBody>
          <a:bodyPr wrap="none" rtlCol="0">
            <a:spAutoFit/>
          </a:bodyPr>
          <a:lstStyle/>
          <a:p>
            <a:r>
              <a:rPr lang="en-GB" sz="1600" dirty="0">
                <a:solidFill>
                  <a:schemeClr val="tx2"/>
                </a:solidFill>
              </a:rPr>
              <a:t>Central Offices</a:t>
            </a:r>
          </a:p>
        </p:txBody>
      </p:sp>
      <p:grpSp>
        <p:nvGrpSpPr>
          <p:cNvPr id="63" name="Group 62">
            <a:extLst>
              <a:ext uri="{FF2B5EF4-FFF2-40B4-BE49-F238E27FC236}">
                <a16:creationId xmlns:a16="http://schemas.microsoft.com/office/drawing/2014/main" id="{B571902B-A382-4CA1-9840-57198E66ABA8}"/>
              </a:ext>
            </a:extLst>
          </p:cNvPr>
          <p:cNvGrpSpPr/>
          <p:nvPr/>
        </p:nvGrpSpPr>
        <p:grpSpPr>
          <a:xfrm>
            <a:off x="661621" y="2621621"/>
            <a:ext cx="144000" cy="144000"/>
            <a:chOff x="661621" y="2621621"/>
            <a:chExt cx="144000" cy="144000"/>
          </a:xfrm>
        </p:grpSpPr>
        <p:sp>
          <p:nvSpPr>
            <p:cNvPr id="61" name="Oval 60">
              <a:extLst>
                <a:ext uri="{FF2B5EF4-FFF2-40B4-BE49-F238E27FC236}">
                  <a16:creationId xmlns:a16="http://schemas.microsoft.com/office/drawing/2014/main" id="{1D1A03EF-3B5A-4005-B6CA-DEA8771CC28E}"/>
                </a:ext>
              </a:extLst>
            </p:cNvPr>
            <p:cNvSpPr/>
            <p:nvPr/>
          </p:nvSpPr>
          <p:spPr bwMode="auto">
            <a:xfrm>
              <a:off x="661621" y="2621621"/>
              <a:ext cx="144000" cy="144000"/>
            </a:xfrm>
            <a:prstGeom prst="ellipse">
              <a:avLst/>
            </a:prstGeom>
            <a:solidFill>
              <a:schemeClr val="bg1"/>
            </a:solidFill>
            <a:ln w="12700"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9" name="Oval 58">
              <a:extLst>
                <a:ext uri="{FF2B5EF4-FFF2-40B4-BE49-F238E27FC236}">
                  <a16:creationId xmlns:a16="http://schemas.microsoft.com/office/drawing/2014/main" id="{A26849BE-6989-4CBB-B933-7947404F8F91}"/>
                </a:ext>
              </a:extLst>
            </p:cNvPr>
            <p:cNvSpPr/>
            <p:nvPr/>
          </p:nvSpPr>
          <p:spPr bwMode="auto">
            <a:xfrm>
              <a:off x="715621" y="2675621"/>
              <a:ext cx="36000" cy="36000"/>
            </a:xfrm>
            <a:prstGeom prst="ellips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
        <p:nvSpPr>
          <p:cNvPr id="66" name="Rectangle 65">
            <a:extLst>
              <a:ext uri="{FF2B5EF4-FFF2-40B4-BE49-F238E27FC236}">
                <a16:creationId xmlns:a16="http://schemas.microsoft.com/office/drawing/2014/main" id="{361E0FE9-0B85-42FA-A8DB-CB4F158863CA}"/>
              </a:ext>
            </a:extLst>
          </p:cNvPr>
          <p:cNvSpPr/>
          <p:nvPr/>
        </p:nvSpPr>
        <p:spPr bwMode="auto">
          <a:xfrm>
            <a:off x="536224" y="2126357"/>
            <a:ext cx="2081141" cy="830997"/>
          </a:xfrm>
          <a:prstGeom prst="rect">
            <a:avLst/>
          </a:prstGeom>
          <a:no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7" name="TextBox 26">
            <a:extLst>
              <a:ext uri="{FF2B5EF4-FFF2-40B4-BE49-F238E27FC236}">
                <a16:creationId xmlns:a16="http://schemas.microsoft.com/office/drawing/2014/main" id="{95DE95A4-CD24-4516-916F-94084B325DEB}"/>
              </a:ext>
            </a:extLst>
          </p:cNvPr>
          <p:cNvSpPr txBox="1"/>
          <p:nvPr/>
        </p:nvSpPr>
        <p:spPr>
          <a:xfrm>
            <a:off x="10395647" y="4394056"/>
            <a:ext cx="1238255" cy="1815882"/>
          </a:xfrm>
          <a:prstGeom prst="rect">
            <a:avLst/>
          </a:prstGeom>
          <a:noFill/>
        </p:spPr>
        <p:txBody>
          <a:bodyPr wrap="square" rtlCol="0">
            <a:spAutoFit/>
          </a:bodyPr>
          <a:lstStyle/>
          <a:p>
            <a:r>
              <a:rPr lang="en-GB" sz="1400" dirty="0"/>
              <a:t>Next 2 slides presented by Albert Rafel at an ECOC 2019 workshop on future access last week</a:t>
            </a:r>
          </a:p>
        </p:txBody>
      </p:sp>
    </p:spTree>
    <p:extLst>
      <p:ext uri="{BB962C8B-B14F-4D97-AF65-F5344CB8AC3E}">
        <p14:creationId xmlns:p14="http://schemas.microsoft.com/office/powerpoint/2010/main" val="126719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A909-BA53-4B81-A953-FE4F5DD668A0}"/>
              </a:ext>
            </a:extLst>
          </p:cNvPr>
          <p:cNvSpPr>
            <a:spLocks noGrp="1"/>
          </p:cNvSpPr>
          <p:nvPr>
            <p:ph type="title"/>
          </p:nvPr>
        </p:nvSpPr>
        <p:spPr>
          <a:xfrm>
            <a:off x="100668" y="8834"/>
            <a:ext cx="11990664" cy="671471"/>
          </a:xfrm>
        </p:spPr>
        <p:txBody>
          <a:bodyPr>
            <a:normAutofit/>
          </a:bodyPr>
          <a:lstStyle/>
          <a:p>
            <a:r>
              <a:rPr lang="en-GB" sz="3200" dirty="0"/>
              <a:t>Transport Capacity Requirements Estimates from 5G terminals</a:t>
            </a:r>
          </a:p>
        </p:txBody>
      </p:sp>
      <p:graphicFrame>
        <p:nvGraphicFramePr>
          <p:cNvPr id="5" name="Table 4">
            <a:extLst>
              <a:ext uri="{FF2B5EF4-FFF2-40B4-BE49-F238E27FC236}">
                <a16:creationId xmlns:a16="http://schemas.microsoft.com/office/drawing/2014/main" id="{F72B6D7E-9572-464D-A882-0FA4D47AFC83}"/>
              </a:ext>
            </a:extLst>
          </p:cNvPr>
          <p:cNvGraphicFramePr>
            <a:graphicFrameLocks noGrp="1"/>
          </p:cNvGraphicFramePr>
          <p:nvPr>
            <p:extLst>
              <p:ext uri="{D42A27DB-BD31-4B8C-83A1-F6EECF244321}">
                <p14:modId xmlns:p14="http://schemas.microsoft.com/office/powerpoint/2010/main" val="44984158"/>
              </p:ext>
            </p:extLst>
          </p:nvPr>
        </p:nvGraphicFramePr>
        <p:xfrm>
          <a:off x="4145560" y="1125591"/>
          <a:ext cx="5964574" cy="2164080"/>
        </p:xfrm>
        <a:graphic>
          <a:graphicData uri="http://schemas.openxmlformats.org/drawingml/2006/table">
            <a:tbl>
              <a:tblPr firstRow="1" bandRow="1">
                <a:tableStyleId>{5940675A-B579-460E-94D1-54222C63F5DA}</a:tableStyleId>
              </a:tblPr>
              <a:tblGrid>
                <a:gridCol w="719590">
                  <a:extLst>
                    <a:ext uri="{9D8B030D-6E8A-4147-A177-3AD203B41FA5}">
                      <a16:colId xmlns:a16="http://schemas.microsoft.com/office/drawing/2014/main" val="3470677413"/>
                    </a:ext>
                  </a:extLst>
                </a:gridCol>
                <a:gridCol w="587229">
                  <a:extLst>
                    <a:ext uri="{9D8B030D-6E8A-4147-A177-3AD203B41FA5}">
                      <a16:colId xmlns:a16="http://schemas.microsoft.com/office/drawing/2014/main" val="4238953989"/>
                    </a:ext>
                  </a:extLst>
                </a:gridCol>
                <a:gridCol w="763399">
                  <a:extLst>
                    <a:ext uri="{9D8B030D-6E8A-4147-A177-3AD203B41FA5}">
                      <a16:colId xmlns:a16="http://schemas.microsoft.com/office/drawing/2014/main" val="3558929478"/>
                    </a:ext>
                  </a:extLst>
                </a:gridCol>
                <a:gridCol w="740095">
                  <a:extLst>
                    <a:ext uri="{9D8B030D-6E8A-4147-A177-3AD203B41FA5}">
                      <a16:colId xmlns:a16="http://schemas.microsoft.com/office/drawing/2014/main" val="2676385076"/>
                    </a:ext>
                  </a:extLst>
                </a:gridCol>
                <a:gridCol w="679508">
                  <a:extLst>
                    <a:ext uri="{9D8B030D-6E8A-4147-A177-3AD203B41FA5}">
                      <a16:colId xmlns:a16="http://schemas.microsoft.com/office/drawing/2014/main" val="3307486035"/>
                    </a:ext>
                  </a:extLst>
                </a:gridCol>
                <a:gridCol w="914400">
                  <a:extLst>
                    <a:ext uri="{9D8B030D-6E8A-4147-A177-3AD203B41FA5}">
                      <a16:colId xmlns:a16="http://schemas.microsoft.com/office/drawing/2014/main" val="2463904124"/>
                    </a:ext>
                  </a:extLst>
                </a:gridCol>
                <a:gridCol w="771787">
                  <a:extLst>
                    <a:ext uri="{9D8B030D-6E8A-4147-A177-3AD203B41FA5}">
                      <a16:colId xmlns:a16="http://schemas.microsoft.com/office/drawing/2014/main" val="885840148"/>
                    </a:ext>
                  </a:extLst>
                </a:gridCol>
                <a:gridCol w="788566">
                  <a:extLst>
                    <a:ext uri="{9D8B030D-6E8A-4147-A177-3AD203B41FA5}">
                      <a16:colId xmlns:a16="http://schemas.microsoft.com/office/drawing/2014/main" val="110029011"/>
                    </a:ext>
                  </a:extLst>
                </a:gridCol>
              </a:tblGrid>
              <a:tr h="268449">
                <a:tc>
                  <a:txBody>
                    <a:bodyPr/>
                    <a:lstStyle/>
                    <a:p>
                      <a:pPr algn="ctr"/>
                      <a:r>
                        <a:rPr lang="en-GB" sz="1400" b="1" dirty="0">
                          <a:solidFill>
                            <a:schemeClr val="tx2"/>
                          </a:solidFill>
                          <a:latin typeface="Calibri" panose="020F0502020204030204" pitchFamily="34" charset="0"/>
                          <a:cs typeface="Calibri" panose="020F0502020204030204" pitchFamily="34" charset="0"/>
                        </a:rPr>
                        <a:t>MIMO</a:t>
                      </a:r>
                    </a:p>
                  </a:txBody>
                  <a:tcPr anchor="ctr">
                    <a:noFill/>
                  </a:tcPr>
                </a:tc>
                <a:tc gridSpan="7">
                  <a:txBody>
                    <a:bodyPr/>
                    <a:lstStyle/>
                    <a:p>
                      <a:pPr algn="ctr"/>
                      <a:r>
                        <a:rPr lang="en-GB" sz="1400" dirty="0">
                          <a:solidFill>
                            <a:schemeClr val="tx2"/>
                          </a:solidFill>
                          <a:latin typeface="Calibri" panose="020F0502020204030204" pitchFamily="34" charset="0"/>
                          <a:cs typeface="Calibri" panose="020F0502020204030204" pitchFamily="34" charset="0"/>
                        </a:rPr>
                        <a:t>Peak data rate for F1 I/F from a single DU serving one RU (Mbit/s)</a:t>
                      </a:r>
                    </a:p>
                  </a:txBody>
                  <a:tcPr anchor="ctr">
                    <a:noFill/>
                  </a:tcPr>
                </a:tc>
                <a:tc hMerge="1">
                  <a:txBody>
                    <a:bodyPr/>
                    <a:lstStyle/>
                    <a:p>
                      <a:pPr algn="ctr"/>
                      <a:endParaRPr lang="en-GB" sz="1400" dirty="0">
                        <a:latin typeface="Calibri" panose="020F0502020204030204" pitchFamily="34" charset="0"/>
                        <a:cs typeface="Calibri" panose="020F0502020204030204" pitchFamily="34" charset="0"/>
                      </a:endParaRPr>
                    </a:p>
                  </a:txBody>
                  <a:tcPr/>
                </a:tc>
                <a:tc hMerge="1">
                  <a:txBody>
                    <a:bodyPr/>
                    <a:lstStyle/>
                    <a:p>
                      <a:pPr algn="ctr"/>
                      <a:endParaRPr lang="en-GB" sz="1400" dirty="0">
                        <a:latin typeface="Calibri" panose="020F0502020204030204" pitchFamily="34" charset="0"/>
                        <a:cs typeface="Calibri" panose="020F0502020204030204" pitchFamily="34" charset="0"/>
                      </a:endParaRPr>
                    </a:p>
                  </a:txBody>
                  <a:tcPr/>
                </a:tc>
                <a:tc hMerge="1">
                  <a:txBody>
                    <a:bodyPr/>
                    <a:lstStyle/>
                    <a:p>
                      <a:pPr algn="ctr"/>
                      <a:endParaRPr lang="en-GB" sz="1400" dirty="0">
                        <a:latin typeface="Calibri" panose="020F0502020204030204" pitchFamily="34" charset="0"/>
                        <a:cs typeface="Calibri" panose="020F0502020204030204" pitchFamily="34" charset="0"/>
                      </a:endParaRPr>
                    </a:p>
                  </a:txBody>
                  <a:tcPr/>
                </a:tc>
                <a:tc hMerge="1">
                  <a:txBody>
                    <a:bodyPr/>
                    <a:lstStyle/>
                    <a:p>
                      <a:pPr algn="ctr"/>
                      <a:endParaRPr lang="en-GB" sz="1400" dirty="0">
                        <a:latin typeface="Calibri" panose="020F0502020204030204" pitchFamily="34" charset="0"/>
                        <a:cs typeface="Calibri" panose="020F0502020204030204" pitchFamily="34" charset="0"/>
                      </a:endParaRPr>
                    </a:p>
                  </a:txBody>
                  <a:tcPr/>
                </a:tc>
                <a:tc hMerge="1">
                  <a:txBody>
                    <a:bodyPr/>
                    <a:lstStyle/>
                    <a:p>
                      <a:pPr algn="ctr"/>
                      <a:endParaRPr lang="en-GB" sz="1400" dirty="0">
                        <a:latin typeface="Calibri" panose="020F0502020204030204" pitchFamily="34" charset="0"/>
                        <a:cs typeface="Calibri" panose="020F0502020204030204" pitchFamily="34" charset="0"/>
                      </a:endParaRPr>
                    </a:p>
                  </a:txBody>
                  <a:tcPr/>
                </a:tc>
                <a:tc hMerge="1">
                  <a:txBody>
                    <a:bodyPr/>
                    <a:lstStyle/>
                    <a:p>
                      <a:pPr algn="ct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5723773"/>
                  </a:ext>
                </a:extLst>
              </a:tr>
              <a:tr h="215319">
                <a:tc>
                  <a:txBody>
                    <a:bodyPr/>
                    <a:lstStyle/>
                    <a:p>
                      <a:pPr algn="ctr"/>
                      <a:r>
                        <a:rPr lang="en-GB" sz="1400" dirty="0">
                          <a:solidFill>
                            <a:schemeClr val="tx2"/>
                          </a:solidFill>
                          <a:latin typeface="Calibri" panose="020F0502020204030204" pitchFamily="34" charset="0"/>
                          <a:cs typeface="Calibri" panose="020F0502020204030204" pitchFamily="34" charset="0"/>
                        </a:rPr>
                        <a:t>16</a:t>
                      </a:r>
                    </a:p>
                  </a:txBody>
                  <a:tcPr anchor="ctr">
                    <a:noFill/>
                  </a:tcPr>
                </a:tc>
                <a:tc>
                  <a:txBody>
                    <a:bodyPr/>
                    <a:lstStyle/>
                    <a:p>
                      <a:pPr algn="ctr"/>
                      <a:r>
                        <a:rPr lang="en-GB" sz="1400" dirty="0">
                          <a:latin typeface="Calibri" panose="020F0502020204030204" pitchFamily="34" charset="0"/>
                          <a:cs typeface="Calibri" panose="020F0502020204030204" pitchFamily="34" charset="0"/>
                        </a:rPr>
                        <a:t>718</a:t>
                      </a:r>
                    </a:p>
                  </a:txBody>
                  <a:tcPr anchor="ctr">
                    <a:noFill/>
                  </a:tcPr>
                </a:tc>
                <a:tc>
                  <a:txBody>
                    <a:bodyPr/>
                    <a:lstStyle/>
                    <a:p>
                      <a:pPr algn="ctr"/>
                      <a:r>
                        <a:rPr lang="en-GB" sz="1400" dirty="0">
                          <a:latin typeface="Calibri" panose="020F0502020204030204" pitchFamily="34" charset="0"/>
                          <a:cs typeface="Calibri" panose="020F0502020204030204" pitchFamily="34" charset="0"/>
                        </a:rPr>
                        <a:t>1436</a:t>
                      </a:r>
                    </a:p>
                  </a:txBody>
                  <a:tcPr anchor="ctr">
                    <a:noFill/>
                  </a:tcPr>
                </a:tc>
                <a:tc>
                  <a:txBody>
                    <a:bodyPr/>
                    <a:lstStyle/>
                    <a:p>
                      <a:pPr algn="ctr"/>
                      <a:r>
                        <a:rPr lang="en-GB" sz="1400" dirty="0">
                          <a:latin typeface="Calibri" panose="020F0502020204030204" pitchFamily="34" charset="0"/>
                          <a:cs typeface="Calibri" panose="020F0502020204030204" pitchFamily="34" charset="0"/>
                        </a:rPr>
                        <a:t>2872</a:t>
                      </a:r>
                    </a:p>
                  </a:txBody>
                  <a:tcPr anchor="ctr">
                    <a:noFill/>
                  </a:tcPr>
                </a:tc>
                <a:tc>
                  <a:txBody>
                    <a:bodyPr/>
                    <a:lstStyle/>
                    <a:p>
                      <a:pPr algn="ctr"/>
                      <a:r>
                        <a:rPr lang="en-GB" sz="1400" dirty="0">
                          <a:latin typeface="Calibri" panose="020F0502020204030204" pitchFamily="34" charset="0"/>
                          <a:cs typeface="Calibri" panose="020F0502020204030204" pitchFamily="34" charset="0"/>
                        </a:rPr>
                        <a:t>7180</a:t>
                      </a:r>
                      <a:r>
                        <a:rPr lang="en-GB" sz="1600" b="1" dirty="0">
                          <a:latin typeface="Calibri" panose="020F0502020204030204" pitchFamily="34" charset="0"/>
                          <a:cs typeface="Calibri" panose="020F0502020204030204" pitchFamily="34" charset="0"/>
                        </a:rPr>
                        <a:t>*</a:t>
                      </a:r>
                      <a:endParaRPr lang="en-GB" sz="1400" b="1" dirty="0">
                        <a:latin typeface="Calibri" panose="020F0502020204030204" pitchFamily="34" charset="0"/>
                        <a:cs typeface="Calibri" panose="020F0502020204030204" pitchFamily="34" charset="0"/>
                      </a:endParaRPr>
                    </a:p>
                  </a:txBody>
                  <a:tcPr anchor="ctr">
                    <a:noFill/>
                  </a:tcPr>
                </a:tc>
                <a:tc>
                  <a:txBody>
                    <a:bodyPr/>
                    <a:lstStyle/>
                    <a:p>
                      <a:pPr algn="ctr"/>
                      <a:r>
                        <a:rPr lang="en-GB" sz="1400" dirty="0">
                          <a:latin typeface="Calibri" panose="020F0502020204030204" pitchFamily="34" charset="0"/>
                          <a:cs typeface="Calibri" panose="020F0502020204030204" pitchFamily="34" charset="0"/>
                        </a:rPr>
                        <a:t>19008</a:t>
                      </a:r>
                    </a:p>
                  </a:txBody>
                  <a:tcPr anchor="ctr">
                    <a:noFill/>
                  </a:tcPr>
                </a:tc>
                <a:tc>
                  <a:txBody>
                    <a:bodyPr/>
                    <a:lstStyle/>
                    <a:p>
                      <a:pPr algn="ctr"/>
                      <a:r>
                        <a:rPr lang="en-GB" sz="1400" dirty="0">
                          <a:latin typeface="Calibri" panose="020F0502020204030204" pitchFamily="34" charset="0"/>
                          <a:cs typeface="Calibri" panose="020F0502020204030204" pitchFamily="34" charset="0"/>
                        </a:rPr>
                        <a:t>38016</a:t>
                      </a:r>
                    </a:p>
                  </a:txBody>
                  <a:tcPr anchor="ctr">
                    <a:noFill/>
                  </a:tcPr>
                </a:tc>
                <a:tc>
                  <a:txBody>
                    <a:bodyPr/>
                    <a:lstStyle/>
                    <a:p>
                      <a:pPr algn="ctr"/>
                      <a:r>
                        <a:rPr lang="en-GB" sz="1400" dirty="0">
                          <a:latin typeface="Calibri" panose="020F0502020204030204" pitchFamily="34" charset="0"/>
                          <a:cs typeface="Calibri" panose="020F0502020204030204" pitchFamily="34" charset="0"/>
                        </a:rPr>
                        <a:t>76032</a:t>
                      </a:r>
                    </a:p>
                  </a:txBody>
                  <a:tcPr anchor="ctr">
                    <a:noFill/>
                  </a:tcPr>
                </a:tc>
                <a:extLst>
                  <a:ext uri="{0D108BD9-81ED-4DB2-BD59-A6C34878D82A}">
                    <a16:rowId xmlns:a16="http://schemas.microsoft.com/office/drawing/2014/main" val="134033355"/>
                  </a:ext>
                </a:extLst>
              </a:tr>
              <a:tr h="229301">
                <a:tc>
                  <a:txBody>
                    <a:bodyPr/>
                    <a:lstStyle/>
                    <a:p>
                      <a:pPr algn="ctr"/>
                      <a:r>
                        <a:rPr lang="en-GB" sz="1400" dirty="0">
                          <a:solidFill>
                            <a:schemeClr val="tx2"/>
                          </a:solidFill>
                          <a:latin typeface="Calibri" panose="020F0502020204030204" pitchFamily="34" charset="0"/>
                          <a:cs typeface="Calibri" panose="020F0502020204030204" pitchFamily="34" charset="0"/>
                        </a:rPr>
                        <a:t>8</a:t>
                      </a:r>
                    </a:p>
                  </a:txBody>
                  <a:tcPr anchor="ctr">
                    <a:noFill/>
                  </a:tcPr>
                </a:tc>
                <a:tc>
                  <a:txBody>
                    <a:bodyPr/>
                    <a:lstStyle/>
                    <a:p>
                      <a:pPr algn="ctr"/>
                      <a:r>
                        <a:rPr lang="en-GB" sz="1400" dirty="0">
                          <a:latin typeface="Calibri" panose="020F0502020204030204" pitchFamily="34" charset="0"/>
                          <a:cs typeface="Calibri" panose="020F0502020204030204" pitchFamily="34" charset="0"/>
                        </a:rPr>
                        <a:t>359</a:t>
                      </a:r>
                    </a:p>
                  </a:txBody>
                  <a:tcPr anchor="ctr">
                    <a:noFill/>
                  </a:tcPr>
                </a:tc>
                <a:tc>
                  <a:txBody>
                    <a:bodyPr/>
                    <a:lstStyle/>
                    <a:p>
                      <a:pPr algn="ctr"/>
                      <a:r>
                        <a:rPr lang="en-GB" sz="1400" dirty="0">
                          <a:latin typeface="Calibri" panose="020F0502020204030204" pitchFamily="34" charset="0"/>
                          <a:cs typeface="Calibri" panose="020F0502020204030204" pitchFamily="34" charset="0"/>
                        </a:rPr>
                        <a:t>718</a:t>
                      </a:r>
                    </a:p>
                  </a:txBody>
                  <a:tcPr anchor="ctr">
                    <a:noFill/>
                  </a:tcPr>
                </a:tc>
                <a:tc>
                  <a:txBody>
                    <a:bodyPr/>
                    <a:lstStyle/>
                    <a:p>
                      <a:pPr algn="ctr"/>
                      <a:r>
                        <a:rPr lang="en-GB" sz="1400" dirty="0">
                          <a:latin typeface="Calibri" panose="020F0502020204030204" pitchFamily="34" charset="0"/>
                          <a:cs typeface="Calibri" panose="020F0502020204030204" pitchFamily="34" charset="0"/>
                        </a:rPr>
                        <a:t>1436</a:t>
                      </a:r>
                    </a:p>
                  </a:txBody>
                  <a:tcPr anchor="ctr">
                    <a:noFill/>
                  </a:tcPr>
                </a:tc>
                <a:tc>
                  <a:txBody>
                    <a:bodyPr/>
                    <a:lstStyle/>
                    <a:p>
                      <a:pPr algn="ctr"/>
                      <a:r>
                        <a:rPr lang="en-GB" sz="1400" dirty="0">
                          <a:latin typeface="Calibri" panose="020F0502020204030204" pitchFamily="34" charset="0"/>
                          <a:cs typeface="Calibri" panose="020F0502020204030204" pitchFamily="34" charset="0"/>
                        </a:rPr>
                        <a:t>3590</a:t>
                      </a:r>
                    </a:p>
                  </a:txBody>
                  <a:tcPr anchor="ctr">
                    <a:noFill/>
                  </a:tcPr>
                </a:tc>
                <a:tc>
                  <a:txBody>
                    <a:bodyPr/>
                    <a:lstStyle/>
                    <a:p>
                      <a:pPr algn="ctr"/>
                      <a:r>
                        <a:rPr lang="en-GB" sz="1400" dirty="0">
                          <a:latin typeface="Calibri" panose="020F0502020204030204" pitchFamily="34" charset="0"/>
                          <a:cs typeface="Calibri" panose="020F0502020204030204" pitchFamily="34" charset="0"/>
                        </a:rPr>
                        <a:t>9504</a:t>
                      </a:r>
                    </a:p>
                  </a:txBody>
                  <a:tcPr anchor="ctr">
                    <a:noFill/>
                  </a:tcPr>
                </a:tc>
                <a:tc>
                  <a:txBody>
                    <a:bodyPr/>
                    <a:lstStyle/>
                    <a:p>
                      <a:pPr algn="ctr"/>
                      <a:r>
                        <a:rPr lang="en-GB" sz="1400" dirty="0">
                          <a:latin typeface="Calibri" panose="020F0502020204030204" pitchFamily="34" charset="0"/>
                          <a:cs typeface="Calibri" panose="020F0502020204030204" pitchFamily="34" charset="0"/>
                        </a:rPr>
                        <a:t>19008</a:t>
                      </a:r>
                    </a:p>
                  </a:txBody>
                  <a:tcPr anchor="ctr">
                    <a:noFill/>
                  </a:tcPr>
                </a:tc>
                <a:tc>
                  <a:txBody>
                    <a:bodyPr/>
                    <a:lstStyle/>
                    <a:p>
                      <a:pPr algn="ctr"/>
                      <a:r>
                        <a:rPr lang="en-GB" sz="1400" dirty="0">
                          <a:latin typeface="Calibri" panose="020F0502020204030204" pitchFamily="34" charset="0"/>
                          <a:cs typeface="Calibri" panose="020F0502020204030204" pitchFamily="34" charset="0"/>
                        </a:rPr>
                        <a:t>38016</a:t>
                      </a:r>
                    </a:p>
                  </a:txBody>
                  <a:tcPr anchor="ctr">
                    <a:noFill/>
                  </a:tcPr>
                </a:tc>
                <a:extLst>
                  <a:ext uri="{0D108BD9-81ED-4DB2-BD59-A6C34878D82A}">
                    <a16:rowId xmlns:a16="http://schemas.microsoft.com/office/drawing/2014/main" val="217084315"/>
                  </a:ext>
                </a:extLst>
              </a:tr>
              <a:tr h="234893">
                <a:tc>
                  <a:txBody>
                    <a:bodyPr/>
                    <a:lstStyle/>
                    <a:p>
                      <a:pPr algn="ctr"/>
                      <a:r>
                        <a:rPr lang="en-GB" sz="1400" dirty="0">
                          <a:solidFill>
                            <a:schemeClr val="tx2"/>
                          </a:solidFill>
                          <a:latin typeface="Calibri" panose="020F0502020204030204" pitchFamily="34" charset="0"/>
                          <a:cs typeface="Calibri" panose="020F0502020204030204" pitchFamily="34" charset="0"/>
                        </a:rPr>
                        <a:t>4</a:t>
                      </a:r>
                    </a:p>
                  </a:txBody>
                  <a:tcPr anchor="ctr">
                    <a:noFill/>
                  </a:tcPr>
                </a:tc>
                <a:tc>
                  <a:txBody>
                    <a:bodyPr/>
                    <a:lstStyle/>
                    <a:p>
                      <a:pPr algn="ctr"/>
                      <a:r>
                        <a:rPr lang="en-GB" sz="1400" dirty="0">
                          <a:latin typeface="Calibri" panose="020F0502020204030204" pitchFamily="34" charset="0"/>
                          <a:cs typeface="Calibri" panose="020F0502020204030204" pitchFamily="34" charset="0"/>
                        </a:rPr>
                        <a:t>180</a:t>
                      </a:r>
                    </a:p>
                  </a:txBody>
                  <a:tcPr anchor="ctr">
                    <a:noFill/>
                  </a:tcPr>
                </a:tc>
                <a:tc>
                  <a:txBody>
                    <a:bodyPr/>
                    <a:lstStyle/>
                    <a:p>
                      <a:pPr algn="ctr"/>
                      <a:r>
                        <a:rPr lang="en-GB" sz="1400" dirty="0">
                          <a:latin typeface="Calibri" panose="020F0502020204030204" pitchFamily="34" charset="0"/>
                          <a:cs typeface="Calibri" panose="020F0502020204030204" pitchFamily="34" charset="0"/>
                        </a:rPr>
                        <a:t>359</a:t>
                      </a:r>
                    </a:p>
                  </a:txBody>
                  <a:tcPr anchor="ctr">
                    <a:noFill/>
                  </a:tcPr>
                </a:tc>
                <a:tc>
                  <a:txBody>
                    <a:bodyPr/>
                    <a:lstStyle/>
                    <a:p>
                      <a:pPr algn="ctr"/>
                      <a:r>
                        <a:rPr lang="en-GB" sz="1400" dirty="0">
                          <a:latin typeface="Calibri" panose="020F0502020204030204" pitchFamily="34" charset="0"/>
                          <a:cs typeface="Calibri" panose="020F0502020204030204" pitchFamily="34" charset="0"/>
                        </a:rPr>
                        <a:t>718</a:t>
                      </a:r>
                    </a:p>
                  </a:txBody>
                  <a:tcPr anchor="ctr">
                    <a:noFill/>
                  </a:tcPr>
                </a:tc>
                <a:tc>
                  <a:txBody>
                    <a:bodyPr/>
                    <a:lstStyle/>
                    <a:p>
                      <a:pPr algn="ctr"/>
                      <a:r>
                        <a:rPr lang="en-GB" sz="1400" dirty="0">
                          <a:latin typeface="Calibri" panose="020F0502020204030204" pitchFamily="34" charset="0"/>
                          <a:cs typeface="Calibri" panose="020F0502020204030204" pitchFamily="34" charset="0"/>
                        </a:rPr>
                        <a:t>1795</a:t>
                      </a:r>
                    </a:p>
                  </a:txBody>
                  <a:tcPr anchor="ctr">
                    <a:noFill/>
                  </a:tcPr>
                </a:tc>
                <a:tc>
                  <a:txBody>
                    <a:bodyPr/>
                    <a:lstStyle/>
                    <a:p>
                      <a:pPr algn="ctr"/>
                      <a:r>
                        <a:rPr lang="en-GB" sz="1400" dirty="0">
                          <a:latin typeface="Calibri" panose="020F0502020204030204" pitchFamily="34" charset="0"/>
                          <a:cs typeface="Calibri" panose="020F0502020204030204" pitchFamily="34" charset="0"/>
                        </a:rPr>
                        <a:t>4752</a:t>
                      </a:r>
                    </a:p>
                  </a:txBody>
                  <a:tcPr anchor="ctr">
                    <a:noFill/>
                  </a:tcPr>
                </a:tc>
                <a:tc>
                  <a:txBody>
                    <a:bodyPr/>
                    <a:lstStyle/>
                    <a:p>
                      <a:pPr algn="ctr"/>
                      <a:r>
                        <a:rPr lang="en-GB" sz="1400" dirty="0">
                          <a:latin typeface="Calibri" panose="020F0502020204030204" pitchFamily="34" charset="0"/>
                          <a:cs typeface="Calibri" panose="020F0502020204030204" pitchFamily="34" charset="0"/>
                        </a:rPr>
                        <a:t>9504</a:t>
                      </a:r>
                    </a:p>
                  </a:txBody>
                  <a:tcPr anchor="ctr">
                    <a:noFill/>
                  </a:tcPr>
                </a:tc>
                <a:tc>
                  <a:txBody>
                    <a:bodyPr/>
                    <a:lstStyle/>
                    <a:p>
                      <a:pPr algn="ctr"/>
                      <a:r>
                        <a:rPr lang="en-GB" sz="1400" dirty="0">
                          <a:latin typeface="Calibri" panose="020F0502020204030204" pitchFamily="34" charset="0"/>
                          <a:cs typeface="Calibri" panose="020F0502020204030204" pitchFamily="34" charset="0"/>
                        </a:rPr>
                        <a:t>19008</a:t>
                      </a:r>
                    </a:p>
                  </a:txBody>
                  <a:tcPr anchor="ctr">
                    <a:noFill/>
                  </a:tcPr>
                </a:tc>
                <a:extLst>
                  <a:ext uri="{0D108BD9-81ED-4DB2-BD59-A6C34878D82A}">
                    <a16:rowId xmlns:a16="http://schemas.microsoft.com/office/drawing/2014/main" val="3888335876"/>
                  </a:ext>
                </a:extLst>
              </a:tr>
              <a:tr h="265653">
                <a:tc>
                  <a:txBody>
                    <a:bodyPr/>
                    <a:lstStyle/>
                    <a:p>
                      <a:pPr algn="ctr"/>
                      <a:r>
                        <a:rPr lang="en-GB" sz="1400" dirty="0">
                          <a:solidFill>
                            <a:schemeClr val="tx2"/>
                          </a:solidFill>
                          <a:latin typeface="Calibri" panose="020F0502020204030204" pitchFamily="34" charset="0"/>
                          <a:cs typeface="Calibri" panose="020F0502020204030204" pitchFamily="34" charset="0"/>
                        </a:rPr>
                        <a:t>2</a:t>
                      </a:r>
                    </a:p>
                  </a:txBody>
                  <a:tcPr anchor="ctr">
                    <a:noFill/>
                  </a:tcPr>
                </a:tc>
                <a:tc>
                  <a:txBody>
                    <a:bodyPr/>
                    <a:lstStyle/>
                    <a:p>
                      <a:pPr algn="ctr"/>
                      <a:r>
                        <a:rPr lang="en-GB" sz="1400" dirty="0">
                          <a:latin typeface="Calibri" panose="020F0502020204030204" pitchFamily="34" charset="0"/>
                          <a:cs typeface="Calibri" panose="020F0502020204030204" pitchFamily="34" charset="0"/>
                        </a:rPr>
                        <a:t>90</a:t>
                      </a:r>
                    </a:p>
                  </a:txBody>
                  <a:tcPr anchor="ctr">
                    <a:noFill/>
                  </a:tcPr>
                </a:tc>
                <a:tc>
                  <a:txBody>
                    <a:bodyPr/>
                    <a:lstStyle/>
                    <a:p>
                      <a:pPr algn="ctr"/>
                      <a:r>
                        <a:rPr lang="en-GB" sz="1400" dirty="0">
                          <a:latin typeface="Calibri" panose="020F0502020204030204" pitchFamily="34" charset="0"/>
                          <a:cs typeface="Calibri" panose="020F0502020204030204" pitchFamily="34" charset="0"/>
                        </a:rPr>
                        <a:t>180</a:t>
                      </a:r>
                    </a:p>
                  </a:txBody>
                  <a:tcPr anchor="ctr">
                    <a:noFill/>
                  </a:tcPr>
                </a:tc>
                <a:tc>
                  <a:txBody>
                    <a:bodyPr/>
                    <a:lstStyle/>
                    <a:p>
                      <a:pPr algn="ctr"/>
                      <a:r>
                        <a:rPr lang="en-GB" sz="1400" dirty="0">
                          <a:latin typeface="Calibri" panose="020F0502020204030204" pitchFamily="34" charset="0"/>
                          <a:cs typeface="Calibri" panose="020F0502020204030204" pitchFamily="34" charset="0"/>
                        </a:rPr>
                        <a:t>359</a:t>
                      </a:r>
                    </a:p>
                  </a:txBody>
                  <a:tcPr anchor="ctr">
                    <a:noFill/>
                  </a:tcPr>
                </a:tc>
                <a:tc>
                  <a:txBody>
                    <a:bodyPr/>
                    <a:lstStyle/>
                    <a:p>
                      <a:pPr algn="ctr"/>
                      <a:r>
                        <a:rPr lang="en-GB" sz="1400" dirty="0">
                          <a:latin typeface="Calibri" panose="020F0502020204030204" pitchFamily="34" charset="0"/>
                          <a:cs typeface="Calibri" panose="020F0502020204030204" pitchFamily="34" charset="0"/>
                        </a:rPr>
                        <a:t>898</a:t>
                      </a:r>
                    </a:p>
                  </a:txBody>
                  <a:tcPr anchor="ctr">
                    <a:noFill/>
                  </a:tcPr>
                </a:tc>
                <a:tc>
                  <a:txBody>
                    <a:bodyPr/>
                    <a:lstStyle/>
                    <a:p>
                      <a:pPr algn="ctr"/>
                      <a:r>
                        <a:rPr lang="en-GB" sz="1400" dirty="0">
                          <a:latin typeface="Calibri" panose="020F0502020204030204" pitchFamily="34" charset="0"/>
                          <a:cs typeface="Calibri" panose="020F0502020204030204" pitchFamily="34" charset="0"/>
                        </a:rPr>
                        <a:t>2376</a:t>
                      </a:r>
                    </a:p>
                  </a:txBody>
                  <a:tcPr anchor="ctr">
                    <a:noFill/>
                  </a:tcPr>
                </a:tc>
                <a:tc>
                  <a:txBody>
                    <a:bodyPr/>
                    <a:lstStyle/>
                    <a:p>
                      <a:pPr algn="ctr"/>
                      <a:r>
                        <a:rPr lang="en-GB" sz="1400" dirty="0">
                          <a:latin typeface="Calibri" panose="020F0502020204030204" pitchFamily="34" charset="0"/>
                          <a:cs typeface="Calibri" panose="020F0502020204030204" pitchFamily="34" charset="0"/>
                        </a:rPr>
                        <a:t>4752</a:t>
                      </a:r>
                    </a:p>
                  </a:txBody>
                  <a:tcPr anchor="ctr">
                    <a:noFill/>
                  </a:tcPr>
                </a:tc>
                <a:tc>
                  <a:txBody>
                    <a:bodyPr/>
                    <a:lstStyle/>
                    <a:p>
                      <a:pPr algn="ctr"/>
                      <a:r>
                        <a:rPr lang="en-GB" sz="1400" dirty="0">
                          <a:latin typeface="Calibri" panose="020F0502020204030204" pitchFamily="34" charset="0"/>
                          <a:cs typeface="Calibri" panose="020F0502020204030204" pitchFamily="34" charset="0"/>
                        </a:rPr>
                        <a:t>9504</a:t>
                      </a:r>
                    </a:p>
                  </a:txBody>
                  <a:tcPr anchor="ctr">
                    <a:noFill/>
                  </a:tcPr>
                </a:tc>
                <a:extLst>
                  <a:ext uri="{0D108BD9-81ED-4DB2-BD59-A6C34878D82A}">
                    <a16:rowId xmlns:a16="http://schemas.microsoft.com/office/drawing/2014/main" val="781407440"/>
                  </a:ext>
                </a:extLst>
              </a:tr>
              <a:tr h="262857">
                <a:tc>
                  <a:txBody>
                    <a:bodyPr/>
                    <a:lstStyle/>
                    <a:p>
                      <a:pPr algn="ctr"/>
                      <a:r>
                        <a:rPr lang="en-GB" sz="1400" dirty="0">
                          <a:solidFill>
                            <a:schemeClr val="tx2"/>
                          </a:solidFill>
                          <a:latin typeface="Calibri" panose="020F0502020204030204" pitchFamily="34" charset="0"/>
                          <a:cs typeface="Calibri" panose="020F0502020204030204" pitchFamily="34" charset="0"/>
                        </a:rPr>
                        <a:t>1</a:t>
                      </a:r>
                    </a:p>
                  </a:txBody>
                  <a:tcPr anchor="ctr">
                    <a:noFill/>
                  </a:tcPr>
                </a:tc>
                <a:tc>
                  <a:txBody>
                    <a:bodyPr/>
                    <a:lstStyle/>
                    <a:p>
                      <a:pPr algn="ctr"/>
                      <a:r>
                        <a:rPr lang="en-GB" sz="1400" dirty="0">
                          <a:latin typeface="Calibri" panose="020F0502020204030204" pitchFamily="34" charset="0"/>
                          <a:cs typeface="Calibri" panose="020F0502020204030204" pitchFamily="34" charset="0"/>
                        </a:rPr>
                        <a:t>45</a:t>
                      </a:r>
                    </a:p>
                  </a:txBody>
                  <a:tcPr anchor="ctr">
                    <a:noFill/>
                  </a:tcPr>
                </a:tc>
                <a:tc>
                  <a:txBody>
                    <a:bodyPr/>
                    <a:lstStyle/>
                    <a:p>
                      <a:pPr algn="ctr"/>
                      <a:r>
                        <a:rPr lang="en-GB" sz="1400" dirty="0">
                          <a:latin typeface="Calibri" panose="020F0502020204030204" pitchFamily="34" charset="0"/>
                          <a:cs typeface="Calibri" panose="020F0502020204030204" pitchFamily="34" charset="0"/>
                        </a:rPr>
                        <a:t>90</a:t>
                      </a:r>
                    </a:p>
                  </a:txBody>
                  <a:tcPr anchor="ctr">
                    <a:noFill/>
                  </a:tcPr>
                </a:tc>
                <a:tc>
                  <a:txBody>
                    <a:bodyPr/>
                    <a:lstStyle/>
                    <a:p>
                      <a:pPr algn="ctr"/>
                      <a:r>
                        <a:rPr lang="en-GB" sz="1400" dirty="0">
                          <a:latin typeface="Calibri" panose="020F0502020204030204" pitchFamily="34" charset="0"/>
                          <a:cs typeface="Calibri" panose="020F0502020204030204" pitchFamily="34" charset="0"/>
                        </a:rPr>
                        <a:t>180</a:t>
                      </a:r>
                    </a:p>
                  </a:txBody>
                  <a:tcPr anchor="ctr">
                    <a:noFill/>
                  </a:tcPr>
                </a:tc>
                <a:tc>
                  <a:txBody>
                    <a:bodyPr/>
                    <a:lstStyle/>
                    <a:p>
                      <a:pPr algn="ctr"/>
                      <a:r>
                        <a:rPr lang="en-GB" sz="1400" dirty="0">
                          <a:latin typeface="Calibri" panose="020F0502020204030204" pitchFamily="34" charset="0"/>
                          <a:cs typeface="Calibri" panose="020F0502020204030204" pitchFamily="34" charset="0"/>
                        </a:rPr>
                        <a:t>449</a:t>
                      </a:r>
                    </a:p>
                  </a:txBody>
                  <a:tcPr anchor="ctr">
                    <a:noFill/>
                  </a:tcPr>
                </a:tc>
                <a:tc>
                  <a:txBody>
                    <a:bodyPr/>
                    <a:lstStyle/>
                    <a:p>
                      <a:pPr algn="ctr"/>
                      <a:r>
                        <a:rPr lang="en-GB" sz="1400" dirty="0">
                          <a:latin typeface="Calibri" panose="020F0502020204030204" pitchFamily="34" charset="0"/>
                          <a:cs typeface="Calibri" panose="020F0502020204030204" pitchFamily="34" charset="0"/>
                        </a:rPr>
                        <a:t>1188</a:t>
                      </a:r>
                    </a:p>
                  </a:txBody>
                  <a:tcPr anchor="ctr">
                    <a:noFill/>
                  </a:tcPr>
                </a:tc>
                <a:tc>
                  <a:txBody>
                    <a:bodyPr/>
                    <a:lstStyle/>
                    <a:p>
                      <a:pPr algn="ctr"/>
                      <a:r>
                        <a:rPr lang="en-GB" sz="1400" dirty="0">
                          <a:latin typeface="Calibri" panose="020F0502020204030204" pitchFamily="34" charset="0"/>
                          <a:cs typeface="Calibri" panose="020F0502020204030204" pitchFamily="34" charset="0"/>
                        </a:rPr>
                        <a:t>2376</a:t>
                      </a:r>
                    </a:p>
                  </a:txBody>
                  <a:tcPr anchor="ctr">
                    <a:noFill/>
                  </a:tcPr>
                </a:tc>
                <a:tc>
                  <a:txBody>
                    <a:bodyPr/>
                    <a:lstStyle/>
                    <a:p>
                      <a:pPr algn="ctr"/>
                      <a:r>
                        <a:rPr lang="en-GB" sz="1400" dirty="0">
                          <a:latin typeface="Calibri" panose="020F0502020204030204" pitchFamily="34" charset="0"/>
                          <a:cs typeface="Calibri" panose="020F0502020204030204" pitchFamily="34" charset="0"/>
                        </a:rPr>
                        <a:t>4752</a:t>
                      </a:r>
                    </a:p>
                  </a:txBody>
                  <a:tcPr anchor="ctr">
                    <a:noFill/>
                  </a:tcPr>
                </a:tc>
                <a:extLst>
                  <a:ext uri="{0D108BD9-81ED-4DB2-BD59-A6C34878D82A}">
                    <a16:rowId xmlns:a16="http://schemas.microsoft.com/office/drawing/2014/main" val="4206294307"/>
                  </a:ext>
                </a:extLst>
              </a:tr>
              <a:tr h="251833">
                <a:tc>
                  <a:txBody>
                    <a:bodyPr/>
                    <a:lstStyle/>
                    <a:p>
                      <a:pPr algn="ctr"/>
                      <a:endParaRPr lang="en-GB" sz="1400" dirty="0">
                        <a:latin typeface="Calibri" panose="020F0502020204030204" pitchFamily="34" charset="0"/>
                        <a:cs typeface="Calibri" panose="020F0502020204030204" pitchFamily="34" charset="0"/>
                      </a:endParaRPr>
                    </a:p>
                  </a:txBody>
                  <a:tcPr anchor="ctr">
                    <a:noFill/>
                  </a:tcPr>
                </a:tc>
                <a:tc>
                  <a:txBody>
                    <a:bodyPr/>
                    <a:lstStyle/>
                    <a:p>
                      <a:pPr algn="ctr"/>
                      <a:r>
                        <a:rPr lang="en-GB" sz="1400" b="1" i="1" dirty="0">
                          <a:solidFill>
                            <a:schemeClr val="tx2"/>
                          </a:solidFill>
                          <a:latin typeface="Calibri" panose="020F0502020204030204" pitchFamily="34" charset="0"/>
                          <a:cs typeface="Calibri" panose="020F0502020204030204" pitchFamily="34" charset="0"/>
                        </a:rPr>
                        <a:t>10</a:t>
                      </a:r>
                    </a:p>
                  </a:txBody>
                  <a:tcPr anchor="ctr">
                    <a:noFill/>
                  </a:tcPr>
                </a:tc>
                <a:tc>
                  <a:txBody>
                    <a:bodyPr/>
                    <a:lstStyle/>
                    <a:p>
                      <a:pPr algn="ctr"/>
                      <a:r>
                        <a:rPr lang="en-GB" sz="1400" b="1" i="1" dirty="0">
                          <a:solidFill>
                            <a:schemeClr val="tx2"/>
                          </a:solidFill>
                          <a:latin typeface="Calibri" panose="020F0502020204030204" pitchFamily="34" charset="0"/>
                          <a:cs typeface="Calibri" panose="020F0502020204030204" pitchFamily="34" charset="0"/>
                        </a:rPr>
                        <a:t>20</a:t>
                      </a:r>
                    </a:p>
                  </a:txBody>
                  <a:tcPr anchor="ctr">
                    <a:noFill/>
                  </a:tcPr>
                </a:tc>
                <a:tc>
                  <a:txBody>
                    <a:bodyPr/>
                    <a:lstStyle/>
                    <a:p>
                      <a:pPr algn="ctr"/>
                      <a:r>
                        <a:rPr lang="en-GB" sz="1400" b="1" i="1" dirty="0">
                          <a:solidFill>
                            <a:schemeClr val="tx2"/>
                          </a:solidFill>
                          <a:latin typeface="Calibri" panose="020F0502020204030204" pitchFamily="34" charset="0"/>
                          <a:cs typeface="Calibri" panose="020F0502020204030204" pitchFamily="34" charset="0"/>
                        </a:rPr>
                        <a:t>40</a:t>
                      </a:r>
                    </a:p>
                  </a:txBody>
                  <a:tcPr anchor="ctr">
                    <a:noFill/>
                  </a:tcPr>
                </a:tc>
                <a:tc>
                  <a:txBody>
                    <a:bodyPr/>
                    <a:lstStyle/>
                    <a:p>
                      <a:pPr algn="ctr"/>
                      <a:r>
                        <a:rPr lang="en-GB" sz="1400" b="1" i="1" dirty="0">
                          <a:solidFill>
                            <a:schemeClr val="tx2"/>
                          </a:solidFill>
                          <a:latin typeface="Calibri" panose="020F0502020204030204" pitchFamily="34" charset="0"/>
                          <a:cs typeface="Calibri" panose="020F0502020204030204" pitchFamily="34" charset="0"/>
                        </a:rPr>
                        <a:t>100</a:t>
                      </a:r>
                    </a:p>
                  </a:txBody>
                  <a:tcPr anchor="ctr">
                    <a:noFill/>
                  </a:tcPr>
                </a:tc>
                <a:tc>
                  <a:txBody>
                    <a:bodyPr/>
                    <a:lstStyle/>
                    <a:p>
                      <a:pPr algn="ctr"/>
                      <a:r>
                        <a:rPr lang="en-GB" sz="1400" b="1" i="1" dirty="0">
                          <a:solidFill>
                            <a:schemeClr val="tx2"/>
                          </a:solidFill>
                          <a:latin typeface="Calibri" panose="020F0502020204030204" pitchFamily="34" charset="0"/>
                          <a:cs typeface="Calibri" panose="020F0502020204030204" pitchFamily="34" charset="0"/>
                        </a:rPr>
                        <a:t>200</a:t>
                      </a:r>
                    </a:p>
                  </a:txBody>
                  <a:tcPr anchor="ctr">
                    <a:noFill/>
                  </a:tcPr>
                </a:tc>
                <a:tc>
                  <a:txBody>
                    <a:bodyPr/>
                    <a:lstStyle/>
                    <a:p>
                      <a:pPr algn="ctr"/>
                      <a:r>
                        <a:rPr lang="en-GB" sz="1400" b="1" i="1" dirty="0">
                          <a:solidFill>
                            <a:schemeClr val="tx2"/>
                          </a:solidFill>
                          <a:latin typeface="Calibri" panose="020F0502020204030204" pitchFamily="34" charset="0"/>
                          <a:cs typeface="Calibri" panose="020F0502020204030204" pitchFamily="34" charset="0"/>
                        </a:rPr>
                        <a:t>400</a:t>
                      </a:r>
                    </a:p>
                  </a:txBody>
                  <a:tcPr anchor="ctr">
                    <a:noFill/>
                  </a:tcPr>
                </a:tc>
                <a:tc>
                  <a:txBody>
                    <a:bodyPr/>
                    <a:lstStyle/>
                    <a:p>
                      <a:pPr algn="ctr"/>
                      <a:r>
                        <a:rPr lang="en-GB" sz="1400" b="1" i="1" dirty="0">
                          <a:solidFill>
                            <a:schemeClr val="tx2"/>
                          </a:solidFill>
                          <a:latin typeface="Calibri" panose="020F0502020204030204" pitchFamily="34" charset="0"/>
                          <a:cs typeface="Calibri" panose="020F0502020204030204" pitchFamily="34" charset="0"/>
                        </a:rPr>
                        <a:t>800</a:t>
                      </a:r>
                    </a:p>
                  </a:txBody>
                  <a:tcPr anchor="ctr">
                    <a:noFill/>
                  </a:tcPr>
                </a:tc>
                <a:extLst>
                  <a:ext uri="{0D108BD9-81ED-4DB2-BD59-A6C34878D82A}">
                    <a16:rowId xmlns:a16="http://schemas.microsoft.com/office/drawing/2014/main" val="2143313903"/>
                  </a:ext>
                </a:extLst>
              </a:tr>
            </a:tbl>
          </a:graphicData>
        </a:graphic>
      </p:graphicFrame>
      <p:sp>
        <p:nvSpPr>
          <p:cNvPr id="6" name="TextBox 5">
            <a:extLst>
              <a:ext uri="{FF2B5EF4-FFF2-40B4-BE49-F238E27FC236}">
                <a16:creationId xmlns:a16="http://schemas.microsoft.com/office/drawing/2014/main" id="{6E54B39B-A712-484B-AAA5-F8EA96F2C9FD}"/>
              </a:ext>
            </a:extLst>
          </p:cNvPr>
          <p:cNvSpPr txBox="1"/>
          <p:nvPr/>
        </p:nvSpPr>
        <p:spPr>
          <a:xfrm>
            <a:off x="10173845" y="2951414"/>
            <a:ext cx="1846980" cy="307777"/>
          </a:xfrm>
          <a:prstGeom prst="rect">
            <a:avLst/>
          </a:prstGeom>
          <a:noFill/>
        </p:spPr>
        <p:txBody>
          <a:bodyPr wrap="none" rtlCol="0">
            <a:spAutoFit/>
          </a:bodyPr>
          <a:lstStyle/>
          <a:p>
            <a:r>
              <a:rPr lang="en-GB" sz="1400" i="1" dirty="0"/>
              <a:t>RF Bandwidth (MHz)</a:t>
            </a:r>
          </a:p>
        </p:txBody>
      </p:sp>
      <p:sp>
        <p:nvSpPr>
          <p:cNvPr id="7" name="TextBox 6">
            <a:extLst>
              <a:ext uri="{FF2B5EF4-FFF2-40B4-BE49-F238E27FC236}">
                <a16:creationId xmlns:a16="http://schemas.microsoft.com/office/drawing/2014/main" id="{D2CD4806-5DCF-4654-8DCC-90EE3A9EE665}"/>
              </a:ext>
            </a:extLst>
          </p:cNvPr>
          <p:cNvSpPr txBox="1"/>
          <p:nvPr/>
        </p:nvSpPr>
        <p:spPr>
          <a:xfrm>
            <a:off x="213901" y="1270302"/>
            <a:ext cx="1059264" cy="738664"/>
          </a:xfrm>
          <a:prstGeom prst="rect">
            <a:avLst/>
          </a:prstGeom>
          <a:noFill/>
        </p:spPr>
        <p:txBody>
          <a:bodyPr wrap="none" rtlCol="0">
            <a:spAutoFit/>
          </a:bodyPr>
          <a:lstStyle/>
          <a:p>
            <a:pPr algn="ctr"/>
            <a:r>
              <a:rPr lang="en-GB" sz="1400" dirty="0">
                <a:solidFill>
                  <a:schemeClr val="tx2"/>
                </a:solidFill>
              </a:rPr>
              <a:t>ITU-T </a:t>
            </a:r>
          </a:p>
          <a:p>
            <a:pPr algn="ctr"/>
            <a:r>
              <a:rPr lang="en-GB" sz="1400" dirty="0">
                <a:solidFill>
                  <a:schemeClr val="tx2"/>
                </a:solidFill>
              </a:rPr>
              <a:t>Table 10.1/</a:t>
            </a:r>
            <a:br>
              <a:rPr lang="en-GB" sz="1400" dirty="0">
                <a:solidFill>
                  <a:schemeClr val="tx2"/>
                </a:solidFill>
              </a:rPr>
            </a:br>
            <a:r>
              <a:rPr lang="en-GB" sz="1400" dirty="0">
                <a:solidFill>
                  <a:schemeClr val="tx2"/>
                </a:solidFill>
              </a:rPr>
              <a:t>G.Sup66</a:t>
            </a:r>
          </a:p>
        </p:txBody>
      </p:sp>
      <p:sp>
        <p:nvSpPr>
          <p:cNvPr id="8" name="TextBox 7">
            <a:extLst>
              <a:ext uri="{FF2B5EF4-FFF2-40B4-BE49-F238E27FC236}">
                <a16:creationId xmlns:a16="http://schemas.microsoft.com/office/drawing/2014/main" id="{EFD18A43-FBF5-41FB-ADFC-64926EBBA762}"/>
              </a:ext>
            </a:extLst>
          </p:cNvPr>
          <p:cNvSpPr txBox="1"/>
          <p:nvPr/>
        </p:nvSpPr>
        <p:spPr>
          <a:xfrm>
            <a:off x="1395504" y="1270302"/>
            <a:ext cx="2612254" cy="738664"/>
          </a:xfrm>
          <a:prstGeom prst="rect">
            <a:avLst/>
          </a:prstGeom>
          <a:noFill/>
        </p:spPr>
        <p:txBody>
          <a:bodyPr wrap="square" rtlCol="0">
            <a:spAutoFit/>
          </a:bodyPr>
          <a:lstStyle/>
          <a:p>
            <a:r>
              <a:rPr lang="en-GB" sz="1400" dirty="0">
                <a:solidFill>
                  <a:schemeClr val="tx2"/>
                </a:solidFill>
              </a:rPr>
              <a:t>Example of Transport Traffic at the F1 interface between DU (</a:t>
            </a:r>
            <a:r>
              <a:rPr lang="en-GB" sz="1400" b="1" u="sng" dirty="0">
                <a:solidFill>
                  <a:schemeClr val="tx2"/>
                </a:solidFill>
              </a:rPr>
              <a:t>serving ONE RU</a:t>
            </a:r>
            <a:r>
              <a:rPr lang="en-GB" sz="1400" dirty="0">
                <a:solidFill>
                  <a:schemeClr val="tx2"/>
                </a:solidFill>
              </a:rPr>
              <a:t>) and CU</a:t>
            </a:r>
          </a:p>
        </p:txBody>
      </p:sp>
      <p:graphicFrame>
        <p:nvGraphicFramePr>
          <p:cNvPr id="10" name="Table 9">
            <a:extLst>
              <a:ext uri="{FF2B5EF4-FFF2-40B4-BE49-F238E27FC236}">
                <a16:creationId xmlns:a16="http://schemas.microsoft.com/office/drawing/2014/main" id="{1DE07825-6A92-4BCE-9FEA-F86A290D7CF7}"/>
              </a:ext>
            </a:extLst>
          </p:cNvPr>
          <p:cNvGraphicFramePr>
            <a:graphicFrameLocks noGrp="1"/>
          </p:cNvGraphicFramePr>
          <p:nvPr>
            <p:extLst>
              <p:ext uri="{D42A27DB-BD31-4B8C-83A1-F6EECF244321}">
                <p14:modId xmlns:p14="http://schemas.microsoft.com/office/powerpoint/2010/main" val="2095864805"/>
              </p:ext>
            </p:extLst>
          </p:nvPr>
        </p:nvGraphicFramePr>
        <p:xfrm>
          <a:off x="4145560" y="3550097"/>
          <a:ext cx="5964574" cy="2133600"/>
        </p:xfrm>
        <a:graphic>
          <a:graphicData uri="http://schemas.openxmlformats.org/drawingml/2006/table">
            <a:tbl>
              <a:tblPr firstRow="1" bandRow="1">
                <a:tableStyleId>{5940675A-B579-460E-94D1-54222C63F5DA}</a:tableStyleId>
              </a:tblPr>
              <a:tblGrid>
                <a:gridCol w="719590">
                  <a:extLst>
                    <a:ext uri="{9D8B030D-6E8A-4147-A177-3AD203B41FA5}">
                      <a16:colId xmlns:a16="http://schemas.microsoft.com/office/drawing/2014/main" val="3470677413"/>
                    </a:ext>
                  </a:extLst>
                </a:gridCol>
                <a:gridCol w="587229">
                  <a:extLst>
                    <a:ext uri="{9D8B030D-6E8A-4147-A177-3AD203B41FA5}">
                      <a16:colId xmlns:a16="http://schemas.microsoft.com/office/drawing/2014/main" val="4238953989"/>
                    </a:ext>
                  </a:extLst>
                </a:gridCol>
                <a:gridCol w="763399">
                  <a:extLst>
                    <a:ext uri="{9D8B030D-6E8A-4147-A177-3AD203B41FA5}">
                      <a16:colId xmlns:a16="http://schemas.microsoft.com/office/drawing/2014/main" val="3558929478"/>
                    </a:ext>
                  </a:extLst>
                </a:gridCol>
                <a:gridCol w="740095">
                  <a:extLst>
                    <a:ext uri="{9D8B030D-6E8A-4147-A177-3AD203B41FA5}">
                      <a16:colId xmlns:a16="http://schemas.microsoft.com/office/drawing/2014/main" val="2676385076"/>
                    </a:ext>
                  </a:extLst>
                </a:gridCol>
                <a:gridCol w="679508">
                  <a:extLst>
                    <a:ext uri="{9D8B030D-6E8A-4147-A177-3AD203B41FA5}">
                      <a16:colId xmlns:a16="http://schemas.microsoft.com/office/drawing/2014/main" val="3307486035"/>
                    </a:ext>
                  </a:extLst>
                </a:gridCol>
                <a:gridCol w="914400">
                  <a:extLst>
                    <a:ext uri="{9D8B030D-6E8A-4147-A177-3AD203B41FA5}">
                      <a16:colId xmlns:a16="http://schemas.microsoft.com/office/drawing/2014/main" val="2463904124"/>
                    </a:ext>
                  </a:extLst>
                </a:gridCol>
                <a:gridCol w="771787">
                  <a:extLst>
                    <a:ext uri="{9D8B030D-6E8A-4147-A177-3AD203B41FA5}">
                      <a16:colId xmlns:a16="http://schemas.microsoft.com/office/drawing/2014/main" val="885840148"/>
                    </a:ext>
                  </a:extLst>
                </a:gridCol>
                <a:gridCol w="788566">
                  <a:extLst>
                    <a:ext uri="{9D8B030D-6E8A-4147-A177-3AD203B41FA5}">
                      <a16:colId xmlns:a16="http://schemas.microsoft.com/office/drawing/2014/main" val="110029011"/>
                    </a:ext>
                  </a:extLst>
                </a:gridCol>
              </a:tblGrid>
              <a:tr h="268449">
                <a:tc>
                  <a:txBody>
                    <a:bodyPr/>
                    <a:lstStyle/>
                    <a:p>
                      <a:pPr algn="ctr"/>
                      <a:r>
                        <a:rPr lang="en-GB" sz="1400" b="1" dirty="0">
                          <a:solidFill>
                            <a:schemeClr val="tx2"/>
                          </a:solidFill>
                          <a:latin typeface="Calibri" panose="020F0502020204030204" pitchFamily="34" charset="0"/>
                          <a:cs typeface="Calibri" panose="020F0502020204030204" pitchFamily="34" charset="0"/>
                        </a:rPr>
                        <a:t>MIMO</a:t>
                      </a:r>
                    </a:p>
                  </a:txBody>
                  <a:tcPr anchor="ctr">
                    <a:noFill/>
                  </a:tcPr>
                </a:tc>
                <a:tc gridSpan="7">
                  <a:txBody>
                    <a:bodyPr/>
                    <a:lstStyle/>
                    <a:p>
                      <a:pPr algn="ctr"/>
                      <a:r>
                        <a:rPr lang="en-GB" sz="1400" dirty="0">
                          <a:solidFill>
                            <a:schemeClr val="tx2"/>
                          </a:solidFill>
                          <a:latin typeface="Calibri" panose="020F0502020204030204" pitchFamily="34" charset="0"/>
                          <a:cs typeface="Calibri" panose="020F0502020204030204" pitchFamily="34" charset="0"/>
                        </a:rPr>
                        <a:t>Aggregated F1 I/F data rate from a single DU serving 10 RUs (Mbit/s)</a:t>
                      </a:r>
                    </a:p>
                  </a:txBody>
                  <a:tcPr anchor="ctr">
                    <a:noFill/>
                  </a:tcPr>
                </a:tc>
                <a:tc hMerge="1">
                  <a:txBody>
                    <a:bodyPr/>
                    <a:lstStyle/>
                    <a:p>
                      <a:pPr algn="ctr"/>
                      <a:endParaRPr lang="en-GB" sz="1400" dirty="0">
                        <a:latin typeface="Calibri" panose="020F0502020204030204" pitchFamily="34" charset="0"/>
                        <a:cs typeface="Calibri" panose="020F0502020204030204" pitchFamily="34" charset="0"/>
                      </a:endParaRPr>
                    </a:p>
                  </a:txBody>
                  <a:tcPr/>
                </a:tc>
                <a:tc hMerge="1">
                  <a:txBody>
                    <a:bodyPr/>
                    <a:lstStyle/>
                    <a:p>
                      <a:pPr algn="ctr"/>
                      <a:endParaRPr lang="en-GB" sz="1400" dirty="0">
                        <a:latin typeface="Calibri" panose="020F0502020204030204" pitchFamily="34" charset="0"/>
                        <a:cs typeface="Calibri" panose="020F0502020204030204" pitchFamily="34" charset="0"/>
                      </a:endParaRPr>
                    </a:p>
                  </a:txBody>
                  <a:tcPr/>
                </a:tc>
                <a:tc hMerge="1">
                  <a:txBody>
                    <a:bodyPr/>
                    <a:lstStyle/>
                    <a:p>
                      <a:pPr algn="ctr"/>
                      <a:endParaRPr lang="en-GB" sz="1400" dirty="0">
                        <a:latin typeface="Calibri" panose="020F0502020204030204" pitchFamily="34" charset="0"/>
                        <a:cs typeface="Calibri" panose="020F0502020204030204" pitchFamily="34" charset="0"/>
                      </a:endParaRPr>
                    </a:p>
                  </a:txBody>
                  <a:tcPr/>
                </a:tc>
                <a:tc hMerge="1">
                  <a:txBody>
                    <a:bodyPr/>
                    <a:lstStyle/>
                    <a:p>
                      <a:pPr algn="ctr"/>
                      <a:endParaRPr lang="en-GB" sz="1400" dirty="0">
                        <a:latin typeface="Calibri" panose="020F0502020204030204" pitchFamily="34" charset="0"/>
                        <a:cs typeface="Calibri" panose="020F0502020204030204" pitchFamily="34" charset="0"/>
                      </a:endParaRPr>
                    </a:p>
                  </a:txBody>
                  <a:tcPr/>
                </a:tc>
                <a:tc hMerge="1">
                  <a:txBody>
                    <a:bodyPr/>
                    <a:lstStyle/>
                    <a:p>
                      <a:pPr algn="ctr"/>
                      <a:endParaRPr lang="en-GB" sz="1400" dirty="0">
                        <a:latin typeface="Calibri" panose="020F0502020204030204" pitchFamily="34" charset="0"/>
                        <a:cs typeface="Calibri" panose="020F0502020204030204" pitchFamily="34" charset="0"/>
                      </a:endParaRPr>
                    </a:p>
                  </a:txBody>
                  <a:tcPr/>
                </a:tc>
                <a:tc hMerge="1">
                  <a:txBody>
                    <a:bodyPr/>
                    <a:lstStyle/>
                    <a:p>
                      <a:pPr algn="ct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5723773"/>
                  </a:ext>
                </a:extLst>
              </a:tr>
              <a:tr h="215319">
                <a:tc>
                  <a:txBody>
                    <a:bodyPr/>
                    <a:lstStyle/>
                    <a:p>
                      <a:pPr algn="ctr"/>
                      <a:r>
                        <a:rPr lang="en-GB" sz="1400" dirty="0">
                          <a:solidFill>
                            <a:schemeClr val="tx2"/>
                          </a:solidFill>
                          <a:latin typeface="Calibri" panose="020F0502020204030204" pitchFamily="34" charset="0"/>
                          <a:cs typeface="Calibri" panose="020F0502020204030204" pitchFamily="34" charset="0"/>
                        </a:rPr>
                        <a:t>16</a:t>
                      </a:r>
                    </a:p>
                  </a:txBody>
                  <a:tcPr anchor="ctr">
                    <a:noFill/>
                  </a:tcPr>
                </a:tc>
                <a:tc>
                  <a:txBody>
                    <a:bodyPr/>
                    <a:lstStyle/>
                    <a:p>
                      <a:pPr algn="ctr" fontAlgn="b"/>
                      <a:r>
                        <a:rPr lang="en-GB" sz="1400" b="0" i="0" u="none" strike="noStrike" dirty="0">
                          <a:solidFill>
                            <a:srgbClr val="000000"/>
                          </a:solidFill>
                          <a:effectLst/>
                          <a:latin typeface="Calibri" panose="020F0502020204030204" pitchFamily="34" charset="0"/>
                        </a:rPr>
                        <a:t>1465</a:t>
                      </a:r>
                    </a:p>
                  </a:txBody>
                  <a:tcPr marL="9525" marR="9525" marT="9525" marB="0" anchor="ctr">
                    <a:noFill/>
                  </a:tcPr>
                </a:tc>
                <a:tc>
                  <a:txBody>
                    <a:bodyPr/>
                    <a:lstStyle/>
                    <a:p>
                      <a:pPr algn="ctr" fontAlgn="b"/>
                      <a:r>
                        <a:rPr lang="en-GB" sz="1400" b="0" i="0" u="none" strike="noStrike">
                          <a:solidFill>
                            <a:srgbClr val="000000"/>
                          </a:solidFill>
                          <a:effectLst/>
                          <a:latin typeface="Calibri" panose="020F0502020204030204" pitchFamily="34" charset="0"/>
                        </a:rPr>
                        <a:t>2930</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GB" sz="1400" b="0" i="0" u="none" strike="noStrike" dirty="0">
                          <a:solidFill>
                            <a:srgbClr val="000000"/>
                          </a:solidFill>
                          <a:effectLst/>
                          <a:latin typeface="Calibri" panose="020F0502020204030204" pitchFamily="34" charset="0"/>
                        </a:rPr>
                        <a:t>5859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en-GB" sz="1400" b="0" i="0" u="none" strike="noStrike" dirty="0">
                          <a:solidFill>
                            <a:srgbClr val="000000"/>
                          </a:solidFill>
                          <a:effectLst/>
                          <a:latin typeface="Calibri" panose="020F0502020204030204" pitchFamily="34" charset="0"/>
                        </a:rPr>
                        <a:t>14648</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GB" sz="1400" b="0" i="0" u="none" strike="noStrike" dirty="0">
                          <a:solidFill>
                            <a:srgbClr val="000000"/>
                          </a:solidFill>
                          <a:effectLst/>
                          <a:latin typeface="Calibri" panose="020F0502020204030204" pitchFamily="34" charset="0"/>
                        </a:rPr>
                        <a:t>38777</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GB" sz="1400" b="0" i="0" u="none" strike="noStrike" dirty="0">
                          <a:solidFill>
                            <a:srgbClr val="000000"/>
                          </a:solidFill>
                          <a:effectLst/>
                          <a:latin typeface="Calibri" panose="020F0502020204030204" pitchFamily="34" charset="0"/>
                        </a:rPr>
                        <a:t>77553</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r>
                        <a:rPr lang="en-GB" sz="1400" b="0" i="0" u="none" strike="noStrike">
                          <a:solidFill>
                            <a:srgbClr val="000000"/>
                          </a:solidFill>
                          <a:effectLst/>
                          <a:latin typeface="Calibri" panose="020F0502020204030204" pitchFamily="34" charset="0"/>
                        </a:rPr>
                        <a:t>155106</a:t>
                      </a:r>
                    </a:p>
                  </a:txBody>
                  <a:tcPr marL="9525" marR="9525" marT="9525"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34033355"/>
                  </a:ext>
                </a:extLst>
              </a:tr>
              <a:tr h="229301">
                <a:tc>
                  <a:txBody>
                    <a:bodyPr/>
                    <a:lstStyle/>
                    <a:p>
                      <a:pPr algn="ctr"/>
                      <a:r>
                        <a:rPr lang="en-GB" sz="1400" dirty="0">
                          <a:solidFill>
                            <a:schemeClr val="tx2"/>
                          </a:solidFill>
                          <a:latin typeface="Calibri" panose="020F0502020204030204" pitchFamily="34" charset="0"/>
                          <a:cs typeface="Calibri" panose="020F0502020204030204" pitchFamily="34" charset="0"/>
                        </a:rPr>
                        <a:t>8</a:t>
                      </a:r>
                    </a:p>
                  </a:txBody>
                  <a:tcPr anchor="ctr">
                    <a:noFill/>
                  </a:tcPr>
                </a:tc>
                <a:tc>
                  <a:txBody>
                    <a:bodyPr/>
                    <a:lstStyle/>
                    <a:p>
                      <a:pPr algn="ctr" fontAlgn="b"/>
                      <a:r>
                        <a:rPr lang="en-GB" sz="1400" b="0" i="0" u="none" strike="noStrike" dirty="0">
                          <a:solidFill>
                            <a:srgbClr val="000000"/>
                          </a:solidFill>
                          <a:effectLst/>
                          <a:latin typeface="Calibri" panose="020F0502020204030204" pitchFamily="34" charset="0"/>
                        </a:rPr>
                        <a:t>733</a:t>
                      </a:r>
                    </a:p>
                  </a:txBody>
                  <a:tcPr marL="9525" marR="9525" marT="9525" marB="0" anchor="ctr">
                    <a:noFill/>
                  </a:tcPr>
                </a:tc>
                <a:tc>
                  <a:txBody>
                    <a:bodyPr/>
                    <a:lstStyle/>
                    <a:p>
                      <a:pPr algn="ctr" fontAlgn="b"/>
                      <a:r>
                        <a:rPr lang="en-GB" sz="1400" b="0" i="0" u="none" strike="noStrike" dirty="0">
                          <a:solidFill>
                            <a:srgbClr val="000000"/>
                          </a:solidFill>
                          <a:effectLst/>
                          <a:latin typeface="Calibri" panose="020F0502020204030204" pitchFamily="34" charset="0"/>
                        </a:rPr>
                        <a:t>1465</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GB" sz="1400" b="0" i="0" u="none" strike="noStrike">
                          <a:solidFill>
                            <a:srgbClr val="000000"/>
                          </a:solidFill>
                          <a:effectLst/>
                          <a:latin typeface="Calibri" panose="020F0502020204030204" pitchFamily="34" charset="0"/>
                        </a:rPr>
                        <a:t>2930</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GB" sz="1400" b="0" i="0" u="none" strike="noStrike" dirty="0">
                          <a:solidFill>
                            <a:srgbClr val="000000"/>
                          </a:solidFill>
                          <a:effectLst/>
                          <a:latin typeface="Calibri" panose="020F0502020204030204" pitchFamily="34" charset="0"/>
                        </a:rPr>
                        <a:t>7324</a:t>
                      </a:r>
                      <a:r>
                        <a:rPr lang="en-GB" sz="1600" b="1" i="0" u="none" strike="noStrike" dirty="0">
                          <a:solidFill>
                            <a:srgbClr val="000000"/>
                          </a:solidFill>
                          <a:effectLst/>
                          <a:latin typeface="Calibri" panose="020F0502020204030204" pitchFamily="34" charset="0"/>
                        </a:rPr>
                        <a:t>*</a:t>
                      </a:r>
                      <a:endParaRPr lang="en-GB" sz="1400" b="1"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GB" sz="1400" b="0" i="0" u="none" strike="noStrike" dirty="0">
                          <a:solidFill>
                            <a:srgbClr val="000000"/>
                          </a:solidFill>
                          <a:effectLst/>
                          <a:latin typeface="Calibri" panose="020F0502020204030204" pitchFamily="34" charset="0"/>
                        </a:rPr>
                        <a:t>19389</a:t>
                      </a:r>
                    </a:p>
                  </a:txBody>
                  <a:tcPr marL="9525" marR="9525" marT="9525" marB="0" anchor="ctr">
                    <a:noFill/>
                  </a:tcPr>
                </a:tc>
                <a:tc>
                  <a:txBody>
                    <a:bodyPr/>
                    <a:lstStyle/>
                    <a:p>
                      <a:pPr algn="ctr" fontAlgn="b"/>
                      <a:r>
                        <a:rPr lang="en-GB" sz="1400" b="0" i="0" u="none" strike="noStrike" dirty="0">
                          <a:solidFill>
                            <a:srgbClr val="000000"/>
                          </a:solidFill>
                          <a:effectLst/>
                          <a:latin typeface="Calibri" panose="020F0502020204030204" pitchFamily="34" charset="0"/>
                        </a:rPr>
                        <a:t>38777</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GB" sz="1400" b="0" i="0" u="none" strike="noStrike" dirty="0">
                          <a:solidFill>
                            <a:srgbClr val="000000"/>
                          </a:solidFill>
                          <a:effectLst/>
                          <a:latin typeface="Calibri" panose="020F0502020204030204" pitchFamily="34" charset="0"/>
                        </a:rPr>
                        <a:t>77553</a:t>
                      </a:r>
                    </a:p>
                  </a:txBody>
                  <a:tcPr marL="9525" marR="9525" marT="9525"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17084315"/>
                  </a:ext>
                </a:extLst>
              </a:tr>
              <a:tr h="234893">
                <a:tc>
                  <a:txBody>
                    <a:bodyPr/>
                    <a:lstStyle/>
                    <a:p>
                      <a:pPr algn="ctr"/>
                      <a:r>
                        <a:rPr lang="en-GB" sz="1400" dirty="0">
                          <a:solidFill>
                            <a:schemeClr val="tx2"/>
                          </a:solidFill>
                          <a:latin typeface="Calibri" panose="020F0502020204030204" pitchFamily="34" charset="0"/>
                          <a:cs typeface="Calibri" panose="020F0502020204030204" pitchFamily="34" charset="0"/>
                        </a:rPr>
                        <a:t>4</a:t>
                      </a:r>
                    </a:p>
                  </a:txBody>
                  <a:tcPr anchor="ctr">
                    <a:noFill/>
                  </a:tcPr>
                </a:tc>
                <a:tc>
                  <a:txBody>
                    <a:bodyPr/>
                    <a:lstStyle/>
                    <a:p>
                      <a:pPr algn="ctr" fontAlgn="b"/>
                      <a:r>
                        <a:rPr lang="en-GB" sz="1400" b="0" i="0" u="none" strike="noStrike">
                          <a:solidFill>
                            <a:srgbClr val="000000"/>
                          </a:solidFill>
                          <a:effectLst/>
                          <a:latin typeface="Calibri" panose="020F0502020204030204" pitchFamily="34" charset="0"/>
                        </a:rPr>
                        <a:t>368</a:t>
                      </a:r>
                    </a:p>
                  </a:txBody>
                  <a:tcPr marL="9525" marR="9525" marT="9525" marB="0" anchor="ctr">
                    <a:noFill/>
                  </a:tcPr>
                </a:tc>
                <a:tc>
                  <a:txBody>
                    <a:bodyPr/>
                    <a:lstStyle/>
                    <a:p>
                      <a:pPr algn="ctr" fontAlgn="b"/>
                      <a:r>
                        <a:rPr lang="en-GB" sz="1400" b="0" i="0" u="none" strike="noStrike" dirty="0">
                          <a:solidFill>
                            <a:srgbClr val="000000"/>
                          </a:solidFill>
                          <a:effectLst/>
                          <a:latin typeface="Calibri" panose="020F0502020204030204" pitchFamily="34" charset="0"/>
                        </a:rPr>
                        <a:t>733</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GB" sz="1400" b="0" i="0" u="none" strike="noStrike">
                          <a:solidFill>
                            <a:srgbClr val="000000"/>
                          </a:solidFill>
                          <a:effectLst/>
                          <a:latin typeface="Calibri" panose="020F0502020204030204" pitchFamily="34" charset="0"/>
                        </a:rPr>
                        <a:t>1465</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GB" sz="1400" b="0" i="0" u="none" strike="noStrike" dirty="0">
                          <a:solidFill>
                            <a:srgbClr val="000000"/>
                          </a:solidFill>
                          <a:effectLst/>
                          <a:latin typeface="Calibri" panose="020F0502020204030204" pitchFamily="34" charset="0"/>
                        </a:rPr>
                        <a:t>3662</a:t>
                      </a:r>
                    </a:p>
                  </a:txBody>
                  <a:tcPr marL="9525" marR="9525" marT="9525" marB="0" anchor="ctr">
                    <a:noFill/>
                  </a:tcPr>
                </a:tc>
                <a:tc>
                  <a:txBody>
                    <a:bodyPr/>
                    <a:lstStyle/>
                    <a:p>
                      <a:pPr algn="ctr" fontAlgn="b"/>
                      <a:r>
                        <a:rPr lang="en-GB" sz="1400" b="0" i="0" u="none" strike="noStrike" dirty="0">
                          <a:solidFill>
                            <a:srgbClr val="000000"/>
                          </a:solidFill>
                          <a:effectLst/>
                          <a:latin typeface="Calibri" panose="020F0502020204030204" pitchFamily="34" charset="0"/>
                        </a:rPr>
                        <a:t>9695</a:t>
                      </a:r>
                    </a:p>
                  </a:txBody>
                  <a:tcPr marL="9525" marR="9525" marT="9525" marB="0" anchor="ctr">
                    <a:noFill/>
                  </a:tcPr>
                </a:tc>
                <a:tc>
                  <a:txBody>
                    <a:bodyPr/>
                    <a:lstStyle/>
                    <a:p>
                      <a:pPr algn="ctr" fontAlgn="b"/>
                      <a:r>
                        <a:rPr lang="en-GB" sz="1400" b="0" i="0" u="none" strike="noStrike" dirty="0">
                          <a:solidFill>
                            <a:srgbClr val="000000"/>
                          </a:solidFill>
                          <a:effectLst/>
                          <a:latin typeface="Calibri" panose="020F0502020204030204" pitchFamily="34" charset="0"/>
                        </a:rPr>
                        <a:t>19389</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GB" sz="1400" b="0" i="0" u="none" strike="noStrike" dirty="0">
                          <a:solidFill>
                            <a:srgbClr val="000000"/>
                          </a:solidFill>
                          <a:effectLst/>
                          <a:latin typeface="Calibri" panose="020F0502020204030204" pitchFamily="34" charset="0"/>
                        </a:rPr>
                        <a:t>38777</a:t>
                      </a:r>
                    </a:p>
                  </a:txBody>
                  <a:tcPr marL="9525" marR="9525" marT="9525"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888335876"/>
                  </a:ext>
                </a:extLst>
              </a:tr>
              <a:tr h="265653">
                <a:tc>
                  <a:txBody>
                    <a:bodyPr/>
                    <a:lstStyle/>
                    <a:p>
                      <a:pPr algn="ctr"/>
                      <a:r>
                        <a:rPr lang="en-GB" sz="1400" dirty="0">
                          <a:solidFill>
                            <a:schemeClr val="tx2"/>
                          </a:solidFill>
                          <a:latin typeface="Calibri" panose="020F0502020204030204" pitchFamily="34" charset="0"/>
                          <a:cs typeface="Calibri" panose="020F0502020204030204" pitchFamily="34" charset="0"/>
                        </a:rPr>
                        <a:t>2</a:t>
                      </a:r>
                    </a:p>
                  </a:txBody>
                  <a:tcPr anchor="ctr">
                    <a:noFill/>
                  </a:tcPr>
                </a:tc>
                <a:tc>
                  <a:txBody>
                    <a:bodyPr/>
                    <a:lstStyle/>
                    <a:p>
                      <a:pPr algn="ctr" fontAlgn="b"/>
                      <a:r>
                        <a:rPr lang="en-GB" sz="1400" b="0" i="0" u="none" strike="noStrike">
                          <a:solidFill>
                            <a:srgbClr val="000000"/>
                          </a:solidFill>
                          <a:effectLst/>
                          <a:latin typeface="Calibri" panose="020F0502020204030204" pitchFamily="34" charset="0"/>
                        </a:rPr>
                        <a:t>184</a:t>
                      </a:r>
                    </a:p>
                  </a:txBody>
                  <a:tcPr marL="9525" marR="9525" marT="9525" marB="0" anchor="ctr">
                    <a:noFill/>
                  </a:tcPr>
                </a:tc>
                <a:tc>
                  <a:txBody>
                    <a:bodyPr/>
                    <a:lstStyle/>
                    <a:p>
                      <a:pPr algn="ctr" fontAlgn="b"/>
                      <a:r>
                        <a:rPr lang="en-GB" sz="1400" b="0" i="0" u="none" strike="noStrike" dirty="0">
                          <a:solidFill>
                            <a:srgbClr val="000000"/>
                          </a:solidFill>
                          <a:effectLst/>
                          <a:latin typeface="Calibri" panose="020F0502020204030204" pitchFamily="34" charset="0"/>
                        </a:rPr>
                        <a:t>368</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GB" sz="1400" b="0" i="0" u="none" strike="noStrike">
                          <a:solidFill>
                            <a:srgbClr val="000000"/>
                          </a:solidFill>
                          <a:effectLst/>
                          <a:latin typeface="Calibri" panose="020F0502020204030204" pitchFamily="34" charset="0"/>
                        </a:rPr>
                        <a:t>733</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Calibri" panose="020F0502020204030204" pitchFamily="34" charset="0"/>
                        </a:rPr>
                        <a:t>1832</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Calibri" panose="020F0502020204030204" pitchFamily="34" charset="0"/>
                        </a:rPr>
                        <a:t>4848</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Calibri" panose="020F0502020204030204" pitchFamily="34" charset="0"/>
                        </a:rPr>
                        <a:t>9695</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Calibri" panose="020F0502020204030204" pitchFamily="34" charset="0"/>
                        </a:rPr>
                        <a:t>19389</a:t>
                      </a:r>
                    </a:p>
                  </a:txBody>
                  <a:tcPr marL="9525" marR="9525" marT="9525"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781407440"/>
                  </a:ext>
                </a:extLst>
              </a:tr>
              <a:tr h="262857">
                <a:tc>
                  <a:txBody>
                    <a:bodyPr/>
                    <a:lstStyle/>
                    <a:p>
                      <a:pPr algn="ctr"/>
                      <a:r>
                        <a:rPr lang="en-GB" sz="1400" dirty="0">
                          <a:solidFill>
                            <a:schemeClr val="tx2"/>
                          </a:solidFill>
                          <a:latin typeface="Calibri" panose="020F0502020204030204" pitchFamily="34" charset="0"/>
                          <a:cs typeface="Calibri" panose="020F0502020204030204" pitchFamily="34" charset="0"/>
                        </a:rPr>
                        <a:t>1</a:t>
                      </a:r>
                    </a:p>
                  </a:txBody>
                  <a:tcPr anchor="ctr">
                    <a:noFill/>
                  </a:tcPr>
                </a:tc>
                <a:tc>
                  <a:txBody>
                    <a:bodyPr/>
                    <a:lstStyle/>
                    <a:p>
                      <a:pPr algn="ctr" fontAlgn="b"/>
                      <a:r>
                        <a:rPr lang="en-GB" sz="1400" b="0" i="0" u="none" strike="noStrike">
                          <a:solidFill>
                            <a:srgbClr val="000000"/>
                          </a:solidFill>
                          <a:effectLst/>
                          <a:latin typeface="Calibri" panose="020F0502020204030204" pitchFamily="34" charset="0"/>
                        </a:rPr>
                        <a:t>92</a:t>
                      </a:r>
                    </a:p>
                  </a:txBody>
                  <a:tcPr marL="9525" marR="9525" marT="9525" marB="0" anchor="ctr">
                    <a:noFill/>
                  </a:tcPr>
                </a:tc>
                <a:tc>
                  <a:txBody>
                    <a:bodyPr/>
                    <a:lstStyle/>
                    <a:p>
                      <a:pPr algn="ctr" fontAlgn="b"/>
                      <a:r>
                        <a:rPr lang="en-GB" sz="1400" b="0" i="0" u="none" strike="noStrike" dirty="0">
                          <a:solidFill>
                            <a:srgbClr val="000000"/>
                          </a:solidFill>
                          <a:effectLst/>
                          <a:latin typeface="Calibri" panose="020F0502020204030204" pitchFamily="34" charset="0"/>
                        </a:rPr>
                        <a:t>184</a:t>
                      </a:r>
                    </a:p>
                  </a:txBody>
                  <a:tcPr marL="9525" marR="9525" marT="9525" marB="0" anchor="ctr">
                    <a:noFill/>
                  </a:tcPr>
                </a:tc>
                <a:tc>
                  <a:txBody>
                    <a:bodyPr/>
                    <a:lstStyle/>
                    <a:p>
                      <a:pPr algn="ctr" fontAlgn="b"/>
                      <a:r>
                        <a:rPr lang="en-GB" sz="1400" b="0" i="0" u="none" strike="noStrike">
                          <a:solidFill>
                            <a:srgbClr val="000000"/>
                          </a:solidFill>
                          <a:effectLst/>
                          <a:latin typeface="Calibri" panose="020F0502020204030204" pitchFamily="34" charset="0"/>
                        </a:rPr>
                        <a:t>368</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GB" sz="1400" b="0" i="0" u="none" strike="noStrike">
                          <a:solidFill>
                            <a:srgbClr val="000000"/>
                          </a:solidFill>
                          <a:effectLst/>
                          <a:latin typeface="Calibri" panose="020F0502020204030204" pitchFamily="34" charset="0"/>
                        </a:rPr>
                        <a:t>916</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GB" sz="1400" b="0" i="0" u="none" strike="noStrike">
                          <a:solidFill>
                            <a:srgbClr val="000000"/>
                          </a:solidFill>
                          <a:effectLst/>
                          <a:latin typeface="Calibri" panose="020F0502020204030204" pitchFamily="34" charset="0"/>
                        </a:rPr>
                        <a:t>2424</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GB" sz="1400" b="0" i="0" u="none" strike="noStrike">
                          <a:solidFill>
                            <a:srgbClr val="000000"/>
                          </a:solidFill>
                          <a:effectLst/>
                          <a:latin typeface="Calibri" panose="020F0502020204030204" pitchFamily="34" charset="0"/>
                        </a:rPr>
                        <a:t>4848</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GB" sz="1400" b="0" i="0" u="none" strike="noStrike" dirty="0">
                          <a:solidFill>
                            <a:srgbClr val="000000"/>
                          </a:solidFill>
                          <a:effectLst/>
                          <a:latin typeface="Calibri" panose="020F0502020204030204" pitchFamily="34" charset="0"/>
                        </a:rPr>
                        <a:t>9695</a:t>
                      </a:r>
                    </a:p>
                  </a:txBody>
                  <a:tcPr marL="9525" marR="9525" marT="9525" marB="0" anchor="ctr">
                    <a:noFill/>
                  </a:tcPr>
                </a:tc>
                <a:extLst>
                  <a:ext uri="{0D108BD9-81ED-4DB2-BD59-A6C34878D82A}">
                    <a16:rowId xmlns:a16="http://schemas.microsoft.com/office/drawing/2014/main" val="4206294307"/>
                  </a:ext>
                </a:extLst>
              </a:tr>
              <a:tr h="251833">
                <a:tc>
                  <a:txBody>
                    <a:bodyPr/>
                    <a:lstStyle/>
                    <a:p>
                      <a:pPr algn="ctr"/>
                      <a:endParaRPr lang="en-GB" sz="1400" dirty="0">
                        <a:latin typeface="Calibri" panose="020F0502020204030204" pitchFamily="34" charset="0"/>
                        <a:cs typeface="Calibri" panose="020F0502020204030204" pitchFamily="34" charset="0"/>
                      </a:endParaRPr>
                    </a:p>
                  </a:txBody>
                  <a:tcPr anchor="ctr">
                    <a:noFill/>
                  </a:tcPr>
                </a:tc>
                <a:tc>
                  <a:txBody>
                    <a:bodyPr/>
                    <a:lstStyle/>
                    <a:p>
                      <a:pPr algn="ctr"/>
                      <a:r>
                        <a:rPr lang="en-GB" sz="1400" b="1" i="1" dirty="0">
                          <a:solidFill>
                            <a:schemeClr val="tx2"/>
                          </a:solidFill>
                          <a:latin typeface="Calibri" panose="020F0502020204030204" pitchFamily="34" charset="0"/>
                          <a:cs typeface="Calibri" panose="020F0502020204030204" pitchFamily="34" charset="0"/>
                        </a:rPr>
                        <a:t>10</a:t>
                      </a:r>
                    </a:p>
                  </a:txBody>
                  <a:tcPr anchor="ctr">
                    <a:noFill/>
                  </a:tcPr>
                </a:tc>
                <a:tc>
                  <a:txBody>
                    <a:bodyPr/>
                    <a:lstStyle/>
                    <a:p>
                      <a:pPr algn="ctr"/>
                      <a:r>
                        <a:rPr lang="en-GB" sz="1400" b="1" i="1" dirty="0">
                          <a:solidFill>
                            <a:schemeClr val="tx2"/>
                          </a:solidFill>
                          <a:latin typeface="Calibri" panose="020F0502020204030204" pitchFamily="34" charset="0"/>
                          <a:cs typeface="Calibri" panose="020F0502020204030204" pitchFamily="34" charset="0"/>
                        </a:rPr>
                        <a:t>20</a:t>
                      </a:r>
                    </a:p>
                  </a:txBody>
                  <a:tcPr anchor="ctr">
                    <a:noFill/>
                  </a:tcPr>
                </a:tc>
                <a:tc>
                  <a:txBody>
                    <a:bodyPr/>
                    <a:lstStyle/>
                    <a:p>
                      <a:pPr algn="ctr"/>
                      <a:r>
                        <a:rPr lang="en-GB" sz="1400" b="1" i="1" dirty="0">
                          <a:solidFill>
                            <a:schemeClr val="tx2"/>
                          </a:solidFill>
                          <a:latin typeface="Calibri" panose="020F0502020204030204" pitchFamily="34" charset="0"/>
                          <a:cs typeface="Calibri" panose="020F0502020204030204" pitchFamily="34" charset="0"/>
                        </a:rPr>
                        <a:t>40</a:t>
                      </a:r>
                    </a:p>
                  </a:txBody>
                  <a:tcPr anchor="ctr">
                    <a:noFill/>
                  </a:tcPr>
                </a:tc>
                <a:tc>
                  <a:txBody>
                    <a:bodyPr/>
                    <a:lstStyle/>
                    <a:p>
                      <a:pPr algn="ctr"/>
                      <a:r>
                        <a:rPr lang="en-GB" sz="1400" b="1" i="1" dirty="0">
                          <a:solidFill>
                            <a:schemeClr val="tx2"/>
                          </a:solidFill>
                          <a:latin typeface="Calibri" panose="020F0502020204030204" pitchFamily="34" charset="0"/>
                          <a:cs typeface="Calibri" panose="020F0502020204030204" pitchFamily="34" charset="0"/>
                        </a:rPr>
                        <a:t>100</a:t>
                      </a:r>
                    </a:p>
                  </a:txBody>
                  <a:tcPr anchor="ctr">
                    <a:noFill/>
                  </a:tcPr>
                </a:tc>
                <a:tc>
                  <a:txBody>
                    <a:bodyPr/>
                    <a:lstStyle/>
                    <a:p>
                      <a:pPr algn="ctr"/>
                      <a:r>
                        <a:rPr lang="en-GB" sz="1400" b="1" i="1" dirty="0">
                          <a:solidFill>
                            <a:schemeClr val="tx2"/>
                          </a:solidFill>
                          <a:latin typeface="Calibri" panose="020F0502020204030204" pitchFamily="34" charset="0"/>
                          <a:cs typeface="Calibri" panose="020F0502020204030204" pitchFamily="34" charset="0"/>
                        </a:rPr>
                        <a:t>200</a:t>
                      </a:r>
                    </a:p>
                  </a:txBody>
                  <a:tcPr anchor="ctr">
                    <a:noFill/>
                  </a:tcPr>
                </a:tc>
                <a:tc>
                  <a:txBody>
                    <a:bodyPr/>
                    <a:lstStyle/>
                    <a:p>
                      <a:pPr algn="ctr"/>
                      <a:r>
                        <a:rPr lang="en-GB" sz="1400" b="1" i="1" dirty="0">
                          <a:solidFill>
                            <a:schemeClr val="tx2"/>
                          </a:solidFill>
                          <a:latin typeface="Calibri" panose="020F0502020204030204" pitchFamily="34" charset="0"/>
                          <a:cs typeface="Calibri" panose="020F0502020204030204" pitchFamily="34" charset="0"/>
                        </a:rPr>
                        <a:t>400</a:t>
                      </a:r>
                    </a:p>
                  </a:txBody>
                  <a:tcPr anchor="ctr">
                    <a:noFill/>
                  </a:tcPr>
                </a:tc>
                <a:tc>
                  <a:txBody>
                    <a:bodyPr/>
                    <a:lstStyle/>
                    <a:p>
                      <a:pPr algn="ctr"/>
                      <a:r>
                        <a:rPr lang="en-GB" sz="1400" b="1" i="1" dirty="0">
                          <a:solidFill>
                            <a:schemeClr val="tx2"/>
                          </a:solidFill>
                          <a:latin typeface="Calibri" panose="020F0502020204030204" pitchFamily="34" charset="0"/>
                          <a:cs typeface="Calibri" panose="020F0502020204030204" pitchFamily="34" charset="0"/>
                        </a:rPr>
                        <a:t>800</a:t>
                      </a:r>
                    </a:p>
                  </a:txBody>
                  <a:tcPr anchor="ctr">
                    <a:noFill/>
                  </a:tcPr>
                </a:tc>
                <a:extLst>
                  <a:ext uri="{0D108BD9-81ED-4DB2-BD59-A6C34878D82A}">
                    <a16:rowId xmlns:a16="http://schemas.microsoft.com/office/drawing/2014/main" val="2143313903"/>
                  </a:ext>
                </a:extLst>
              </a:tr>
            </a:tbl>
          </a:graphicData>
        </a:graphic>
      </p:graphicFrame>
      <p:sp>
        <p:nvSpPr>
          <p:cNvPr id="11" name="TextBox 10">
            <a:extLst>
              <a:ext uri="{FF2B5EF4-FFF2-40B4-BE49-F238E27FC236}">
                <a16:creationId xmlns:a16="http://schemas.microsoft.com/office/drawing/2014/main" id="{E117556C-7A61-4456-91BC-52D389866756}"/>
              </a:ext>
            </a:extLst>
          </p:cNvPr>
          <p:cNvSpPr txBox="1"/>
          <p:nvPr/>
        </p:nvSpPr>
        <p:spPr>
          <a:xfrm>
            <a:off x="10173845" y="5375920"/>
            <a:ext cx="1846980" cy="307777"/>
          </a:xfrm>
          <a:prstGeom prst="rect">
            <a:avLst/>
          </a:prstGeom>
          <a:noFill/>
        </p:spPr>
        <p:txBody>
          <a:bodyPr wrap="none" rtlCol="0">
            <a:spAutoFit/>
          </a:bodyPr>
          <a:lstStyle/>
          <a:p>
            <a:r>
              <a:rPr lang="en-GB" sz="1400" i="1" dirty="0"/>
              <a:t>RF Bandwidth (MHz)</a:t>
            </a:r>
          </a:p>
        </p:txBody>
      </p:sp>
      <p:sp>
        <p:nvSpPr>
          <p:cNvPr id="12" name="TextBox 11">
            <a:extLst>
              <a:ext uri="{FF2B5EF4-FFF2-40B4-BE49-F238E27FC236}">
                <a16:creationId xmlns:a16="http://schemas.microsoft.com/office/drawing/2014/main" id="{F1B7FD2B-A744-4A2D-A824-8F4AECE1328B}"/>
              </a:ext>
            </a:extLst>
          </p:cNvPr>
          <p:cNvSpPr txBox="1"/>
          <p:nvPr/>
        </p:nvSpPr>
        <p:spPr>
          <a:xfrm>
            <a:off x="248383" y="3429000"/>
            <a:ext cx="1059264" cy="738664"/>
          </a:xfrm>
          <a:prstGeom prst="rect">
            <a:avLst/>
          </a:prstGeom>
          <a:noFill/>
        </p:spPr>
        <p:txBody>
          <a:bodyPr wrap="none" rtlCol="0">
            <a:spAutoFit/>
          </a:bodyPr>
          <a:lstStyle/>
          <a:p>
            <a:pPr algn="ctr"/>
            <a:r>
              <a:rPr lang="en-GB" sz="1400" dirty="0">
                <a:solidFill>
                  <a:schemeClr val="tx2"/>
                </a:solidFill>
              </a:rPr>
              <a:t>ITU-T </a:t>
            </a:r>
          </a:p>
          <a:p>
            <a:pPr algn="ctr"/>
            <a:r>
              <a:rPr lang="en-GB" sz="1400" dirty="0">
                <a:solidFill>
                  <a:schemeClr val="tx2"/>
                </a:solidFill>
              </a:rPr>
              <a:t>Table 10.2/</a:t>
            </a:r>
            <a:br>
              <a:rPr lang="en-GB" sz="1400" dirty="0">
                <a:solidFill>
                  <a:schemeClr val="tx2"/>
                </a:solidFill>
              </a:rPr>
            </a:br>
            <a:r>
              <a:rPr lang="en-GB" sz="1400" dirty="0">
                <a:solidFill>
                  <a:schemeClr val="tx2"/>
                </a:solidFill>
              </a:rPr>
              <a:t>G.Sup66</a:t>
            </a:r>
          </a:p>
        </p:txBody>
      </p:sp>
      <p:sp>
        <p:nvSpPr>
          <p:cNvPr id="13" name="TextBox 12">
            <a:extLst>
              <a:ext uri="{FF2B5EF4-FFF2-40B4-BE49-F238E27FC236}">
                <a16:creationId xmlns:a16="http://schemas.microsoft.com/office/drawing/2014/main" id="{B2172897-48D4-4BD6-ACB7-A47B3DD5C762}"/>
              </a:ext>
            </a:extLst>
          </p:cNvPr>
          <p:cNvSpPr txBox="1"/>
          <p:nvPr/>
        </p:nvSpPr>
        <p:spPr>
          <a:xfrm>
            <a:off x="1388136" y="3551634"/>
            <a:ext cx="2612254" cy="738664"/>
          </a:xfrm>
          <a:prstGeom prst="rect">
            <a:avLst/>
          </a:prstGeom>
          <a:noFill/>
        </p:spPr>
        <p:txBody>
          <a:bodyPr wrap="square" rtlCol="0">
            <a:spAutoFit/>
          </a:bodyPr>
          <a:lstStyle/>
          <a:p>
            <a:r>
              <a:rPr lang="en-GB" sz="1400" dirty="0">
                <a:solidFill>
                  <a:schemeClr val="tx2"/>
                </a:solidFill>
              </a:rPr>
              <a:t>Example of Transport Traffic at the F1 interface between DU (</a:t>
            </a:r>
            <a:r>
              <a:rPr lang="en-GB" sz="1400" b="1" u="sng" dirty="0">
                <a:solidFill>
                  <a:schemeClr val="tx2"/>
                </a:solidFill>
              </a:rPr>
              <a:t>serving TEN RUs</a:t>
            </a:r>
            <a:r>
              <a:rPr lang="en-GB" sz="1400" dirty="0">
                <a:solidFill>
                  <a:schemeClr val="tx2"/>
                </a:solidFill>
              </a:rPr>
              <a:t>) and CU</a:t>
            </a:r>
          </a:p>
        </p:txBody>
      </p:sp>
      <p:sp>
        <p:nvSpPr>
          <p:cNvPr id="15" name="TextBox 14">
            <a:extLst>
              <a:ext uri="{FF2B5EF4-FFF2-40B4-BE49-F238E27FC236}">
                <a16:creationId xmlns:a16="http://schemas.microsoft.com/office/drawing/2014/main" id="{9CF753B2-AE7B-4BC3-BFD8-57F5BB8B6F98}"/>
              </a:ext>
            </a:extLst>
          </p:cNvPr>
          <p:cNvSpPr txBox="1"/>
          <p:nvPr/>
        </p:nvSpPr>
        <p:spPr>
          <a:xfrm>
            <a:off x="4748019" y="5756851"/>
            <a:ext cx="5637552" cy="523220"/>
          </a:xfrm>
          <a:prstGeom prst="rect">
            <a:avLst/>
          </a:prstGeom>
          <a:noFill/>
        </p:spPr>
        <p:txBody>
          <a:bodyPr wrap="square" rtlCol="0">
            <a:spAutoFit/>
          </a:bodyPr>
          <a:lstStyle/>
          <a:p>
            <a:r>
              <a:rPr lang="en-GB" sz="1600" b="1" dirty="0">
                <a:solidFill>
                  <a:schemeClr val="tx2"/>
                </a:solidFill>
              </a:rPr>
              <a:t>*</a:t>
            </a:r>
            <a:r>
              <a:rPr lang="en-GB" sz="1200" dirty="0">
                <a:solidFill>
                  <a:schemeClr val="tx2"/>
                </a:solidFill>
              </a:rPr>
              <a:t>Note: figures for 100MHz B/W in the air interface assume 64-QAM, but it may be possible to use 256-QAM thus requiring 25G-PON or higher</a:t>
            </a:r>
          </a:p>
        </p:txBody>
      </p:sp>
    </p:spTree>
    <p:extLst>
      <p:ext uri="{BB962C8B-B14F-4D97-AF65-F5344CB8AC3E}">
        <p14:creationId xmlns:p14="http://schemas.microsoft.com/office/powerpoint/2010/main" val="284012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819" y="0"/>
            <a:ext cx="7861995" cy="723303"/>
          </a:xfrm>
        </p:spPr>
        <p:txBody>
          <a:bodyPr/>
          <a:lstStyle/>
          <a:p>
            <a:r>
              <a:rPr lang="en-GB" dirty="0"/>
              <a:t>Metro Network Bottle-neck</a:t>
            </a:r>
            <a:endParaRPr lang="en-GB" b="1" dirty="0"/>
          </a:p>
        </p:txBody>
      </p:sp>
      <p:sp>
        <p:nvSpPr>
          <p:cNvPr id="3" name="Content Placeholder 2"/>
          <p:cNvSpPr>
            <a:spLocks noGrp="1"/>
          </p:cNvSpPr>
          <p:nvPr>
            <p:ph idx="4294967295"/>
          </p:nvPr>
        </p:nvSpPr>
        <p:spPr>
          <a:xfrm>
            <a:off x="546631" y="777609"/>
            <a:ext cx="11245911" cy="4476674"/>
          </a:xfrm>
          <a:prstGeom prst="rect">
            <a:avLst/>
          </a:prstGeom>
        </p:spPr>
        <p:txBody>
          <a:bodyPr>
            <a:noAutofit/>
          </a:bodyPr>
          <a:lstStyle/>
          <a:p>
            <a:pPr>
              <a:lnSpc>
                <a:spcPct val="100000"/>
              </a:lnSpc>
            </a:pPr>
            <a:r>
              <a:rPr lang="en-GB" dirty="0"/>
              <a:t>Vast numbers of cell sites needed to provide future 5G bandwidth</a:t>
            </a:r>
          </a:p>
          <a:p>
            <a:pPr>
              <a:lnSpc>
                <a:spcPct val="100000"/>
              </a:lnSpc>
            </a:pPr>
            <a:r>
              <a:rPr lang="en-GB" dirty="0"/>
              <a:t>Backhaul = deep fibre</a:t>
            </a:r>
          </a:p>
          <a:p>
            <a:pPr lvl="1">
              <a:lnSpc>
                <a:spcPct val="100000"/>
              </a:lnSpc>
            </a:pPr>
            <a:r>
              <a:rPr lang="en-GB" sz="1600" dirty="0"/>
              <a:t>Potentially hundreds of 10G + circuits over </a:t>
            </a:r>
            <a:r>
              <a:rPr lang="en-GB" sz="1600" dirty="0" err="1"/>
              <a:t>shortish</a:t>
            </a:r>
            <a:r>
              <a:rPr lang="en-GB" sz="1600" dirty="0"/>
              <a:t> range (20km typical) </a:t>
            </a:r>
          </a:p>
          <a:p>
            <a:pPr>
              <a:lnSpc>
                <a:spcPct val="100000"/>
              </a:lnSpc>
            </a:pPr>
            <a:r>
              <a:rPr lang="en-GB" dirty="0"/>
              <a:t>Requirements will be </a:t>
            </a:r>
          </a:p>
          <a:p>
            <a:pPr lvl="1">
              <a:lnSpc>
                <a:spcPct val="100000"/>
              </a:lnSpc>
            </a:pPr>
            <a:r>
              <a:rPr lang="en-GB" sz="1600" dirty="0"/>
              <a:t>Ultra cost effective optical transport</a:t>
            </a:r>
          </a:p>
          <a:p>
            <a:pPr lvl="1">
              <a:lnSpc>
                <a:spcPct val="100000"/>
              </a:lnSpc>
            </a:pPr>
            <a:r>
              <a:rPr lang="en-GB" sz="1600" dirty="0"/>
              <a:t>Short reach DWDM</a:t>
            </a:r>
          </a:p>
          <a:p>
            <a:pPr lvl="1">
              <a:lnSpc>
                <a:spcPct val="100000"/>
              </a:lnSpc>
            </a:pPr>
            <a:r>
              <a:rPr lang="en-GB" sz="1600" dirty="0"/>
              <a:t>Some dynamic / optical switching capability </a:t>
            </a:r>
          </a:p>
          <a:p>
            <a:pPr lvl="1">
              <a:lnSpc>
                <a:spcPct val="100000"/>
              </a:lnSpc>
            </a:pPr>
            <a:r>
              <a:rPr lang="en-GB" sz="1600" dirty="0"/>
              <a:t>Without a dynamic Control Plane to orchestrate distributed DC and photonic resources, many 5G apps will be impossible</a:t>
            </a:r>
          </a:p>
          <a:p>
            <a:pPr>
              <a:lnSpc>
                <a:spcPct val="100000"/>
              </a:lnSpc>
            </a:pPr>
            <a:r>
              <a:rPr lang="en-GB" dirty="0"/>
              <a:t>Metro-Haul focusing on these critical areas</a:t>
            </a:r>
            <a:endParaRPr lang="en-GB" sz="1600" dirty="0"/>
          </a:p>
          <a:p>
            <a:pPr lvl="1">
              <a:lnSpc>
                <a:spcPct val="100000"/>
              </a:lnSpc>
            </a:pPr>
            <a:r>
              <a:rPr lang="en-GB" sz="1600" dirty="0"/>
              <a:t>Optical </a:t>
            </a:r>
            <a:r>
              <a:rPr lang="en-GB" sz="1600" dirty="0" err="1"/>
              <a:t>whitebox</a:t>
            </a:r>
            <a:endParaRPr lang="en-GB" sz="1600" dirty="0"/>
          </a:p>
          <a:p>
            <a:pPr lvl="1">
              <a:lnSpc>
                <a:spcPct val="100000"/>
              </a:lnSpc>
            </a:pPr>
            <a:r>
              <a:rPr lang="en-GB" sz="1600" dirty="0"/>
              <a:t>Novel optical filters and transceivers</a:t>
            </a:r>
          </a:p>
          <a:p>
            <a:pPr lvl="1">
              <a:lnSpc>
                <a:spcPct val="100000"/>
              </a:lnSpc>
            </a:pPr>
            <a:r>
              <a:rPr lang="en-GB" sz="1600" dirty="0"/>
              <a:t>Filtered and </a:t>
            </a:r>
            <a:r>
              <a:rPr lang="en-GB" sz="1600" dirty="0" err="1"/>
              <a:t>filterless</a:t>
            </a:r>
            <a:r>
              <a:rPr lang="en-GB" sz="1600" dirty="0"/>
              <a:t> (and hybrid) networks</a:t>
            </a:r>
          </a:p>
          <a:p>
            <a:pPr lvl="1">
              <a:lnSpc>
                <a:spcPct val="100000"/>
              </a:lnSpc>
            </a:pPr>
            <a:r>
              <a:rPr lang="en-GB" sz="1600" dirty="0"/>
              <a:t>Edge compute resources</a:t>
            </a:r>
          </a:p>
          <a:p>
            <a:pPr lvl="1">
              <a:lnSpc>
                <a:spcPct val="100000"/>
              </a:lnSpc>
            </a:pPr>
            <a:r>
              <a:rPr lang="en-GB" sz="1600" dirty="0"/>
              <a:t>Edge-edge Control Plane</a:t>
            </a:r>
          </a:p>
          <a:p>
            <a:pPr marL="457200" lvl="1" indent="0">
              <a:lnSpc>
                <a:spcPct val="100000"/>
              </a:lnSpc>
              <a:buNone/>
            </a:pPr>
            <a:endParaRPr lang="en-GB" sz="1600" dirty="0"/>
          </a:p>
          <a:p>
            <a:pPr>
              <a:lnSpc>
                <a:spcPct val="100000"/>
              </a:lnSpc>
            </a:pPr>
            <a:endParaRPr lang="en-GB" dirty="0"/>
          </a:p>
        </p:txBody>
      </p:sp>
      <p:sp>
        <p:nvSpPr>
          <p:cNvPr id="5" name="Marcador de pie de página 3"/>
          <p:cNvSpPr>
            <a:spLocks noGrp="1"/>
          </p:cNvSpPr>
          <p:nvPr>
            <p:ph type="ftr" sz="quarter" idx="11"/>
          </p:nvPr>
        </p:nvSpPr>
        <p:spPr>
          <a:xfrm>
            <a:off x="1750697" y="6367108"/>
            <a:ext cx="9571424" cy="365125"/>
          </a:xfrm>
        </p:spPr>
        <p:txBody>
          <a:bodyPr/>
          <a:lstStyle/>
          <a:p>
            <a:r>
              <a:rPr lang="en-US" dirty="0"/>
              <a:t>WP1 Status - Metro-Haul Second Report Period Review Meeting (Brussels)</a:t>
            </a:r>
          </a:p>
        </p:txBody>
      </p:sp>
    </p:spTree>
    <p:extLst>
      <p:ext uri="{BB962C8B-B14F-4D97-AF65-F5344CB8AC3E}">
        <p14:creationId xmlns:p14="http://schemas.microsoft.com/office/powerpoint/2010/main" val="382759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5F50-4041-40A1-86FB-A09552AA6314}"/>
              </a:ext>
            </a:extLst>
          </p:cNvPr>
          <p:cNvSpPr>
            <a:spLocks noGrp="1"/>
          </p:cNvSpPr>
          <p:nvPr>
            <p:ph type="title"/>
          </p:nvPr>
        </p:nvSpPr>
        <p:spPr/>
        <p:txBody>
          <a:bodyPr/>
          <a:lstStyle/>
          <a:p>
            <a:r>
              <a:rPr lang="en-GB" dirty="0"/>
              <a:t>A world without Metro-Haul…</a:t>
            </a:r>
          </a:p>
        </p:txBody>
      </p:sp>
      <p:sp>
        <p:nvSpPr>
          <p:cNvPr id="4" name="Footer Placeholder 3">
            <a:extLst>
              <a:ext uri="{FF2B5EF4-FFF2-40B4-BE49-F238E27FC236}">
                <a16:creationId xmlns:a16="http://schemas.microsoft.com/office/drawing/2014/main" id="{0322E13F-E89F-4814-8AE1-B90BE40CF5F8}"/>
              </a:ext>
            </a:extLst>
          </p:cNvPr>
          <p:cNvSpPr>
            <a:spLocks noGrp="1"/>
          </p:cNvSpPr>
          <p:nvPr>
            <p:ph type="ftr" sz="quarter" idx="11"/>
          </p:nvPr>
        </p:nvSpPr>
        <p:spPr/>
        <p:txBody>
          <a:bodyPr/>
          <a:lstStyle/>
          <a:p>
            <a:r>
              <a:rPr lang="en-US" dirty="0"/>
              <a:t>WP1 Status - Metro-Haul Second Report Period Review Meeting (Brussels)</a:t>
            </a:r>
          </a:p>
        </p:txBody>
      </p:sp>
      <p:sp>
        <p:nvSpPr>
          <p:cNvPr id="5" name="Slide Number Placeholder 4">
            <a:extLst>
              <a:ext uri="{FF2B5EF4-FFF2-40B4-BE49-F238E27FC236}">
                <a16:creationId xmlns:a16="http://schemas.microsoft.com/office/drawing/2014/main" id="{15468C7C-6B93-4363-8612-BD1817074C4F}"/>
              </a:ext>
            </a:extLst>
          </p:cNvPr>
          <p:cNvSpPr>
            <a:spLocks noGrp="1"/>
          </p:cNvSpPr>
          <p:nvPr>
            <p:ph type="sldNum" sz="quarter" idx="12"/>
          </p:nvPr>
        </p:nvSpPr>
        <p:spPr/>
        <p:txBody>
          <a:bodyPr/>
          <a:lstStyle/>
          <a:p>
            <a:fld id="{9EC776E0-00C6-4634-A5F7-D35E042FD6BB}" type="slidenum">
              <a:rPr lang="en-US" smtClean="0"/>
              <a:pPr/>
              <a:t>8</a:t>
            </a:fld>
            <a:endParaRPr lang="en-US"/>
          </a:p>
        </p:txBody>
      </p:sp>
      <p:sp>
        <p:nvSpPr>
          <p:cNvPr id="6" name="Content Placeholder 5">
            <a:extLst>
              <a:ext uri="{FF2B5EF4-FFF2-40B4-BE49-F238E27FC236}">
                <a16:creationId xmlns:a16="http://schemas.microsoft.com/office/drawing/2014/main" id="{113C4052-39BB-4F79-A309-044D5B4164BD}"/>
              </a:ext>
            </a:extLst>
          </p:cNvPr>
          <p:cNvSpPr>
            <a:spLocks noGrp="1"/>
          </p:cNvSpPr>
          <p:nvPr>
            <p:ph sz="quarter" idx="13"/>
          </p:nvPr>
        </p:nvSpPr>
        <p:spPr>
          <a:xfrm>
            <a:off x="741364" y="769938"/>
            <a:ext cx="9764224" cy="5446712"/>
          </a:xfrm>
        </p:spPr>
        <p:txBody>
          <a:bodyPr/>
          <a:lstStyle/>
          <a:p>
            <a:r>
              <a:rPr lang="en-GB" sz="2000" dirty="0"/>
              <a:t>Danger that optical transport too expensive / too inflexible – causing a bandwidth bottle-neck</a:t>
            </a:r>
          </a:p>
          <a:p>
            <a:pPr lvl="1"/>
            <a:r>
              <a:rPr lang="en-GB" sz="1800" dirty="0"/>
              <a:t>Whitebox is the avenue to introduce novel, exciting new technologies, avoiding vendor lock-in</a:t>
            </a:r>
          </a:p>
          <a:p>
            <a:r>
              <a:rPr lang="en-GB" sz="2000" dirty="0"/>
              <a:t>Danger that NO DC functionality will be built at the edge</a:t>
            </a:r>
          </a:p>
          <a:p>
            <a:pPr lvl="1"/>
            <a:r>
              <a:rPr lang="en-GB" sz="1800" dirty="0"/>
              <a:t>Too expensive without the ability to dynamically control it</a:t>
            </a:r>
          </a:p>
          <a:p>
            <a:pPr lvl="1"/>
            <a:r>
              <a:rPr lang="en-GB" sz="1800" dirty="0"/>
              <a:t>Latency critical 5G applications might be impossible</a:t>
            </a:r>
          </a:p>
          <a:p>
            <a:r>
              <a:rPr lang="en-GB" sz="2000" dirty="0"/>
              <a:t>Harder for EU innovation to be taken up</a:t>
            </a:r>
          </a:p>
          <a:p>
            <a:pPr lvl="1"/>
            <a:r>
              <a:rPr lang="en-GB" sz="1800" dirty="0"/>
              <a:t>Innovation in Control-Plane</a:t>
            </a:r>
          </a:p>
          <a:p>
            <a:pPr lvl="1"/>
            <a:r>
              <a:rPr lang="en-GB" sz="1800" dirty="0"/>
              <a:t>Innovation in novel optical solutions for EU-sized networks</a:t>
            </a:r>
          </a:p>
        </p:txBody>
      </p:sp>
      <p:pic>
        <p:nvPicPr>
          <p:cNvPr id="8" name="Picture 7">
            <a:extLst>
              <a:ext uri="{FF2B5EF4-FFF2-40B4-BE49-F238E27FC236}">
                <a16:creationId xmlns:a16="http://schemas.microsoft.com/office/drawing/2014/main" id="{47370612-DDB5-46E9-B8F2-BF0AFBFEA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5588" y="19051"/>
            <a:ext cx="1657349" cy="1657349"/>
          </a:xfrm>
          <a:prstGeom prst="rect">
            <a:avLst/>
          </a:prstGeom>
        </p:spPr>
      </p:pic>
      <p:sp>
        <p:nvSpPr>
          <p:cNvPr id="9" name="TextBox 8">
            <a:extLst>
              <a:ext uri="{FF2B5EF4-FFF2-40B4-BE49-F238E27FC236}">
                <a16:creationId xmlns:a16="http://schemas.microsoft.com/office/drawing/2014/main" id="{12BD4F89-E8DA-41D3-B33E-577828BBC5D0}"/>
              </a:ext>
            </a:extLst>
          </p:cNvPr>
          <p:cNvSpPr txBox="1"/>
          <p:nvPr/>
        </p:nvSpPr>
        <p:spPr>
          <a:xfrm>
            <a:off x="2059049" y="5155034"/>
            <a:ext cx="7352522" cy="584775"/>
          </a:xfrm>
          <a:prstGeom prst="rect">
            <a:avLst/>
          </a:prstGeom>
          <a:noFill/>
        </p:spPr>
        <p:txBody>
          <a:bodyPr wrap="square" rtlCol="0">
            <a:spAutoFit/>
          </a:bodyPr>
          <a:lstStyle/>
          <a:p>
            <a:r>
              <a:rPr lang="en-GB" sz="1600" dirty="0">
                <a:latin typeface="Franklin Gothic Heavy" panose="020B0903020102020204" pitchFamily="34" charset="0"/>
              </a:rPr>
              <a:t>Without Metro-Haul, true 5G (with all the exciting applications that come with it) will be too CAPEX-hungry resulting in much slower roll-out</a:t>
            </a:r>
          </a:p>
        </p:txBody>
      </p:sp>
      <p:pic>
        <p:nvPicPr>
          <p:cNvPr id="11" name="Picture 10">
            <a:extLst>
              <a:ext uri="{FF2B5EF4-FFF2-40B4-BE49-F238E27FC236}">
                <a16:creationId xmlns:a16="http://schemas.microsoft.com/office/drawing/2014/main" id="{649CCD5B-FF49-4AA4-A01A-C2231D739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031" y="4525348"/>
            <a:ext cx="7352521" cy="629686"/>
          </a:xfrm>
          <a:prstGeom prst="rect">
            <a:avLst/>
          </a:prstGeom>
        </p:spPr>
      </p:pic>
      <p:pic>
        <p:nvPicPr>
          <p:cNvPr id="12" name="Picture 11">
            <a:extLst>
              <a:ext uri="{FF2B5EF4-FFF2-40B4-BE49-F238E27FC236}">
                <a16:creationId xmlns:a16="http://schemas.microsoft.com/office/drawing/2014/main" id="{27428271-57B7-4DA0-A2C7-3BF0F5454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031" y="5784720"/>
            <a:ext cx="7352521" cy="629686"/>
          </a:xfrm>
          <a:prstGeom prst="rect">
            <a:avLst/>
          </a:prstGeom>
        </p:spPr>
      </p:pic>
    </p:spTree>
    <p:extLst>
      <p:ext uri="{BB962C8B-B14F-4D97-AF65-F5344CB8AC3E}">
        <p14:creationId xmlns:p14="http://schemas.microsoft.com/office/powerpoint/2010/main" val="82040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176" y="-28982"/>
            <a:ext cx="8169822" cy="723303"/>
          </a:xfrm>
        </p:spPr>
        <p:txBody>
          <a:bodyPr/>
          <a:lstStyle/>
          <a:p>
            <a:r>
              <a:rPr lang="en-US" b="1" dirty="0"/>
              <a:t>The Metro-Haul Solution</a:t>
            </a:r>
          </a:p>
        </p:txBody>
      </p:sp>
      <p:grpSp>
        <p:nvGrpSpPr>
          <p:cNvPr id="4" name="Group 3"/>
          <p:cNvGrpSpPr/>
          <p:nvPr/>
        </p:nvGrpSpPr>
        <p:grpSpPr>
          <a:xfrm>
            <a:off x="1057977" y="796695"/>
            <a:ext cx="9372566" cy="4040555"/>
            <a:chOff x="179512" y="1171435"/>
            <a:chExt cx="8856983" cy="3818284"/>
          </a:xfrm>
        </p:grpSpPr>
        <p:sp>
          <p:nvSpPr>
            <p:cNvPr id="5" name="Rounded Rectangle 4"/>
            <p:cNvSpPr/>
            <p:nvPr/>
          </p:nvSpPr>
          <p:spPr>
            <a:xfrm>
              <a:off x="2030513" y="1611702"/>
              <a:ext cx="4766733" cy="2904066"/>
            </a:xfrm>
            <a:prstGeom prst="round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Cloud 5"/>
            <p:cNvSpPr/>
            <p:nvPr/>
          </p:nvSpPr>
          <p:spPr>
            <a:xfrm>
              <a:off x="2673981" y="1933437"/>
              <a:ext cx="4004732" cy="232833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METRO TRANSPORT</a:t>
              </a:r>
            </a:p>
          </p:txBody>
        </p:sp>
        <p:sp>
          <p:nvSpPr>
            <p:cNvPr id="7" name="Rectangle 6"/>
            <p:cNvSpPr/>
            <p:nvPr/>
          </p:nvSpPr>
          <p:spPr>
            <a:xfrm>
              <a:off x="2081314" y="2526102"/>
              <a:ext cx="753533" cy="87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Access</a:t>
              </a:r>
            </a:p>
            <a:p>
              <a:pPr algn="ctr"/>
              <a:r>
                <a:rPr lang="en-GB" sz="1400" dirty="0"/>
                <a:t>Metro</a:t>
              </a:r>
            </a:p>
            <a:p>
              <a:pPr algn="ctr"/>
              <a:r>
                <a:rPr lang="en-GB" sz="1400" dirty="0"/>
                <a:t>Edge</a:t>
              </a:r>
            </a:p>
          </p:txBody>
        </p:sp>
        <p:cxnSp>
          <p:nvCxnSpPr>
            <p:cNvPr id="8" name="Straight Connector 7"/>
            <p:cNvCxnSpPr/>
            <p:nvPr/>
          </p:nvCxnSpPr>
          <p:spPr>
            <a:xfrm>
              <a:off x="1903513" y="2703898"/>
              <a:ext cx="186267" cy="846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708780" y="3211899"/>
              <a:ext cx="397933" cy="84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11979" y="2856298"/>
              <a:ext cx="186267" cy="846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886580" y="3093365"/>
              <a:ext cx="228600" cy="84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441646" y="2085835"/>
              <a:ext cx="753533" cy="80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Metro Core</a:t>
              </a:r>
            </a:p>
            <a:p>
              <a:pPr algn="ctr"/>
              <a:r>
                <a:rPr lang="en-GB" sz="1400" dirty="0"/>
                <a:t>Edge</a:t>
              </a:r>
            </a:p>
          </p:txBody>
        </p:sp>
        <p:sp>
          <p:nvSpPr>
            <p:cNvPr id="13" name="Cloud 12"/>
            <p:cNvSpPr/>
            <p:nvPr/>
          </p:nvSpPr>
          <p:spPr>
            <a:xfrm>
              <a:off x="7389912" y="2255169"/>
              <a:ext cx="1646583" cy="113453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Photonic Core</a:t>
              </a:r>
            </a:p>
          </p:txBody>
        </p:sp>
        <p:cxnSp>
          <p:nvCxnSpPr>
            <p:cNvPr id="14" name="Straight Connector 13"/>
            <p:cNvCxnSpPr>
              <a:stCxn id="12" idx="3"/>
            </p:cNvCxnSpPr>
            <p:nvPr/>
          </p:nvCxnSpPr>
          <p:spPr>
            <a:xfrm>
              <a:off x="7195179" y="2488003"/>
              <a:ext cx="262467" cy="1989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458579" y="3051035"/>
              <a:ext cx="753533" cy="80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Metro Core</a:t>
              </a:r>
            </a:p>
            <a:p>
              <a:pPr algn="ctr"/>
              <a:r>
                <a:rPr lang="en-GB" sz="1400" dirty="0"/>
                <a:t>Edge</a:t>
              </a:r>
            </a:p>
          </p:txBody>
        </p:sp>
        <p:cxnSp>
          <p:nvCxnSpPr>
            <p:cNvPr id="16" name="Straight Connector 15"/>
            <p:cNvCxnSpPr/>
            <p:nvPr/>
          </p:nvCxnSpPr>
          <p:spPr>
            <a:xfrm flipV="1">
              <a:off x="7161312" y="3144171"/>
              <a:ext cx="381000" cy="1608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44447" y="2322903"/>
              <a:ext cx="634999" cy="431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Metro Node</a:t>
              </a:r>
            </a:p>
          </p:txBody>
        </p:sp>
        <p:sp>
          <p:nvSpPr>
            <p:cNvPr id="18" name="Rectangle 17"/>
            <p:cNvSpPr/>
            <p:nvPr/>
          </p:nvSpPr>
          <p:spPr>
            <a:xfrm>
              <a:off x="5154713" y="2365237"/>
              <a:ext cx="634999" cy="431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Metro Node</a:t>
              </a:r>
            </a:p>
          </p:txBody>
        </p:sp>
        <p:sp>
          <p:nvSpPr>
            <p:cNvPr id="19" name="Rectangle 18"/>
            <p:cNvSpPr/>
            <p:nvPr/>
          </p:nvSpPr>
          <p:spPr>
            <a:xfrm>
              <a:off x="4375781" y="3381237"/>
              <a:ext cx="634999" cy="431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Metro Node</a:t>
              </a:r>
            </a:p>
          </p:txBody>
        </p:sp>
        <p:cxnSp>
          <p:nvCxnSpPr>
            <p:cNvPr id="20" name="Straight Connector 19"/>
            <p:cNvCxnSpPr>
              <a:endCxn id="17" idx="1"/>
            </p:cNvCxnSpPr>
            <p:nvPr/>
          </p:nvCxnSpPr>
          <p:spPr>
            <a:xfrm flipV="1">
              <a:off x="2843313" y="2538803"/>
              <a:ext cx="601134" cy="3852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9" idx="1"/>
            </p:cNvCxnSpPr>
            <p:nvPr/>
          </p:nvCxnSpPr>
          <p:spPr>
            <a:xfrm>
              <a:off x="2826380" y="3178035"/>
              <a:ext cx="1549401" cy="4191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8" idx="1"/>
            </p:cNvCxnSpPr>
            <p:nvPr/>
          </p:nvCxnSpPr>
          <p:spPr>
            <a:xfrm>
              <a:off x="4087913" y="2551502"/>
              <a:ext cx="1066800" cy="296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2" idx="1"/>
            </p:cNvCxnSpPr>
            <p:nvPr/>
          </p:nvCxnSpPr>
          <p:spPr>
            <a:xfrm>
              <a:off x="5781246" y="2441435"/>
              <a:ext cx="660400" cy="465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5" idx="1"/>
            </p:cNvCxnSpPr>
            <p:nvPr/>
          </p:nvCxnSpPr>
          <p:spPr>
            <a:xfrm>
              <a:off x="5789713" y="2619235"/>
              <a:ext cx="668866" cy="8339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959980" y="2797035"/>
              <a:ext cx="474133" cy="635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84512" y="1577834"/>
              <a:ext cx="1775675" cy="436269"/>
            </a:xfrm>
            <a:prstGeom prst="rect">
              <a:avLst/>
            </a:prstGeom>
            <a:noFill/>
          </p:spPr>
          <p:txBody>
            <a:bodyPr wrap="none" rtlCol="0">
              <a:spAutoFit/>
            </a:bodyPr>
            <a:lstStyle/>
            <a:p>
              <a:r>
                <a:rPr lang="en-GB" sz="2400" dirty="0"/>
                <a:t>Metro scope</a:t>
              </a:r>
            </a:p>
          </p:txBody>
        </p:sp>
        <p:cxnSp>
          <p:nvCxnSpPr>
            <p:cNvPr id="27" name="Straight Arrow Connector 26"/>
            <p:cNvCxnSpPr/>
            <p:nvPr/>
          </p:nvCxnSpPr>
          <p:spPr>
            <a:xfrm flipV="1">
              <a:off x="251520" y="3717032"/>
              <a:ext cx="2232248" cy="197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15615" y="3573016"/>
              <a:ext cx="1037956" cy="552607"/>
            </a:xfrm>
            <a:prstGeom prst="rect">
              <a:avLst/>
            </a:prstGeom>
            <a:solidFill>
              <a:schemeClr val="bg1"/>
            </a:solidFill>
          </p:spPr>
          <p:txBody>
            <a:bodyPr wrap="none" rtlCol="0">
              <a:spAutoFit/>
            </a:bodyPr>
            <a:lstStyle/>
            <a:p>
              <a:r>
                <a:rPr lang="en-GB" sz="1600" dirty="0"/>
                <a:t>10-20 km</a:t>
              </a:r>
            </a:p>
            <a:p>
              <a:r>
                <a:rPr lang="en-GB" sz="1600" dirty="0"/>
                <a:t>0.1-0.2ms</a:t>
              </a:r>
            </a:p>
          </p:txBody>
        </p:sp>
        <p:cxnSp>
          <p:nvCxnSpPr>
            <p:cNvPr id="29" name="Straight Arrow Connector 28"/>
            <p:cNvCxnSpPr/>
            <p:nvPr/>
          </p:nvCxnSpPr>
          <p:spPr>
            <a:xfrm>
              <a:off x="1979712" y="1340768"/>
              <a:ext cx="481753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486779" y="1171435"/>
              <a:ext cx="2127113" cy="319930"/>
            </a:xfrm>
            <a:prstGeom prst="rect">
              <a:avLst/>
            </a:prstGeom>
            <a:solidFill>
              <a:schemeClr val="bg1"/>
            </a:solidFill>
          </p:spPr>
          <p:txBody>
            <a:bodyPr wrap="none" rtlCol="0">
              <a:spAutoFit/>
            </a:bodyPr>
            <a:lstStyle/>
            <a:p>
              <a:r>
                <a:rPr lang="en-GB" sz="1600" dirty="0"/>
                <a:t>Control / Orchestration</a:t>
              </a:r>
            </a:p>
          </p:txBody>
        </p:sp>
        <p:sp>
          <p:nvSpPr>
            <p:cNvPr id="31" name="Cloud 30"/>
            <p:cNvSpPr/>
            <p:nvPr/>
          </p:nvSpPr>
          <p:spPr>
            <a:xfrm>
              <a:off x="179512" y="2441431"/>
              <a:ext cx="1783267" cy="113453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5G Access</a:t>
              </a:r>
            </a:p>
          </p:txBody>
        </p:sp>
        <p:cxnSp>
          <p:nvCxnSpPr>
            <p:cNvPr id="32" name="Straight Arrow Connector 31"/>
            <p:cNvCxnSpPr/>
            <p:nvPr/>
          </p:nvCxnSpPr>
          <p:spPr>
            <a:xfrm flipV="1">
              <a:off x="251520" y="4181598"/>
              <a:ext cx="6696744" cy="592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24093" y="3913892"/>
              <a:ext cx="1090975" cy="552607"/>
            </a:xfrm>
            <a:prstGeom prst="rect">
              <a:avLst/>
            </a:prstGeom>
            <a:solidFill>
              <a:schemeClr val="bg1"/>
            </a:solidFill>
          </p:spPr>
          <p:txBody>
            <a:bodyPr wrap="none" rtlCol="0">
              <a:spAutoFit/>
            </a:bodyPr>
            <a:lstStyle/>
            <a:p>
              <a:r>
                <a:rPr lang="en-GB" sz="1600" dirty="0"/>
                <a:t>50-200 km</a:t>
              </a:r>
            </a:p>
            <a:p>
              <a:r>
                <a:rPr lang="en-GB" sz="1600" dirty="0"/>
                <a:t>0.5-2ms</a:t>
              </a:r>
            </a:p>
          </p:txBody>
        </p:sp>
        <p:cxnSp>
          <p:nvCxnSpPr>
            <p:cNvPr id="34" name="Straight Arrow Connector 33"/>
            <p:cNvCxnSpPr/>
            <p:nvPr/>
          </p:nvCxnSpPr>
          <p:spPr>
            <a:xfrm flipV="1">
              <a:off x="323528" y="4710494"/>
              <a:ext cx="8352928" cy="738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876257" y="4437112"/>
              <a:ext cx="1306080" cy="552607"/>
            </a:xfrm>
            <a:prstGeom prst="rect">
              <a:avLst/>
            </a:prstGeom>
            <a:solidFill>
              <a:schemeClr val="bg1"/>
            </a:solidFill>
          </p:spPr>
          <p:txBody>
            <a:bodyPr wrap="none" rtlCol="0">
              <a:spAutoFit/>
            </a:bodyPr>
            <a:lstStyle/>
            <a:p>
              <a:r>
                <a:rPr lang="en-GB" sz="1600" dirty="0"/>
                <a:t>100-1000 km</a:t>
              </a:r>
            </a:p>
            <a:p>
              <a:r>
                <a:rPr lang="en-GB" sz="1600" dirty="0"/>
                <a:t>1-10ms</a:t>
              </a:r>
            </a:p>
          </p:txBody>
        </p:sp>
      </p:grpSp>
      <p:sp>
        <p:nvSpPr>
          <p:cNvPr id="36" name="TextBox 35"/>
          <p:cNvSpPr txBox="1"/>
          <p:nvPr/>
        </p:nvSpPr>
        <p:spPr>
          <a:xfrm>
            <a:off x="579699" y="5113243"/>
            <a:ext cx="10700989" cy="1107996"/>
          </a:xfrm>
          <a:prstGeom prst="rect">
            <a:avLst/>
          </a:prstGeom>
          <a:noFill/>
        </p:spPr>
        <p:txBody>
          <a:bodyPr wrap="square" rtlCol="0">
            <a:spAutoFit/>
          </a:bodyPr>
          <a:lstStyle/>
          <a:p>
            <a:r>
              <a:rPr lang="en-GB" sz="1600" b="1" dirty="0">
                <a:solidFill>
                  <a:srgbClr val="002060"/>
                </a:solidFill>
              </a:rPr>
              <a:t>Access Metro Edge Node (AMEN) </a:t>
            </a:r>
            <a:r>
              <a:rPr lang="en-GB" sz="1600" dirty="0"/>
              <a:t>– multiple ubiquitous access technologies, cloud enabled (storage, compute)</a:t>
            </a:r>
          </a:p>
          <a:p>
            <a:r>
              <a:rPr lang="en-GB" sz="1600" b="1" dirty="0">
                <a:solidFill>
                  <a:srgbClr val="002060"/>
                </a:solidFill>
              </a:rPr>
              <a:t>Metro Transport Network </a:t>
            </a:r>
            <a:r>
              <a:rPr lang="en-GB" sz="1600" dirty="0"/>
              <a:t>– metro node: pure transport</a:t>
            </a:r>
          </a:p>
          <a:p>
            <a:r>
              <a:rPr lang="en-GB" sz="1600" b="1" dirty="0">
                <a:solidFill>
                  <a:srgbClr val="002060"/>
                </a:solidFill>
              </a:rPr>
              <a:t>Metro Core Edge Node (MCEN) </a:t>
            </a:r>
            <a:r>
              <a:rPr lang="en-GB" sz="1600" dirty="0"/>
              <a:t>– Larger cloud capabilities</a:t>
            </a:r>
          </a:p>
          <a:p>
            <a:r>
              <a:rPr lang="en-GB" sz="1600" b="1" dirty="0">
                <a:solidFill>
                  <a:srgbClr val="002060"/>
                </a:solidFill>
              </a:rPr>
              <a:t>Metro Control Plane </a:t>
            </a:r>
            <a:r>
              <a:rPr lang="en-GB" sz="1600" dirty="0"/>
              <a:t>– full orchestration</a:t>
            </a:r>
          </a:p>
        </p:txBody>
      </p:sp>
      <p:sp>
        <p:nvSpPr>
          <p:cNvPr id="37" name="Marcador de pie de página 3"/>
          <p:cNvSpPr>
            <a:spLocks noGrp="1"/>
          </p:cNvSpPr>
          <p:nvPr>
            <p:ph type="ftr" sz="quarter" idx="11"/>
          </p:nvPr>
        </p:nvSpPr>
        <p:spPr>
          <a:xfrm>
            <a:off x="1750697" y="6376439"/>
            <a:ext cx="9571424" cy="365125"/>
          </a:xfrm>
        </p:spPr>
        <p:txBody>
          <a:bodyPr/>
          <a:lstStyle/>
          <a:p>
            <a:r>
              <a:rPr lang="en-US" dirty="0"/>
              <a:t>WP1 Status - Metro-Haul Second Report Period Review Meeting (Brussels)</a:t>
            </a:r>
          </a:p>
        </p:txBody>
      </p:sp>
    </p:spTree>
    <p:extLst>
      <p:ext uri="{BB962C8B-B14F-4D97-AF65-F5344CB8AC3E}">
        <p14:creationId xmlns:p14="http://schemas.microsoft.com/office/powerpoint/2010/main" val="420969389"/>
      </p:ext>
    </p:extLst>
  </p:cSld>
  <p:clrMapOvr>
    <a:masterClrMapping/>
  </p:clrMapOvr>
</p:sld>
</file>

<file path=ppt/theme/theme1.xml><?xml version="1.0" encoding="utf-8"?>
<a:theme xmlns:a="http://schemas.openxmlformats.org/drawingml/2006/main" name="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Haul_template_16_9_20171006.potx" id="{5012F18D-B00B-4A4C-ADED-23781DEE402A}" vid="{288B471D-882E-4865-AC08-B3CACE678EBD}"/>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EE96B5BCB960468B12B2D094E1080C" ma:contentTypeVersion="8" ma:contentTypeDescription="Create a new document." ma:contentTypeScope="" ma:versionID="291e24661f8352b91c225ec2c50554a6">
  <xsd:schema xmlns:xsd="http://www.w3.org/2001/XMLSchema" xmlns:xs="http://www.w3.org/2001/XMLSchema" xmlns:p="http://schemas.microsoft.com/office/2006/metadata/properties" xmlns:ns3="9380ecfd-7c35-499c-81eb-cf12c7449471" targetNamespace="http://schemas.microsoft.com/office/2006/metadata/properties" ma:root="true" ma:fieldsID="62681afa36658fc7350ad5fdcd9a92e7" ns3:_="">
    <xsd:import namespace="9380ecfd-7c35-499c-81eb-cf12c744947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0ecfd-7c35-499c-81eb-cf12c74494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BDEDD1-EDF2-47A0-9B2C-C3F821C02A91}">
  <ds:schemaRefs>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9380ecfd-7c35-499c-81eb-cf12c7449471"/>
  </ds:schemaRefs>
</ds:datastoreItem>
</file>

<file path=customXml/itemProps2.xml><?xml version="1.0" encoding="utf-8"?>
<ds:datastoreItem xmlns:ds="http://schemas.openxmlformats.org/officeDocument/2006/customXml" ds:itemID="{DA95A61C-14FE-48B8-B7EE-7B0169309C51}">
  <ds:schemaRefs>
    <ds:schemaRef ds:uri="http://schemas.microsoft.com/sharepoint/v3/contenttype/forms"/>
  </ds:schemaRefs>
</ds:datastoreItem>
</file>

<file path=customXml/itemProps3.xml><?xml version="1.0" encoding="utf-8"?>
<ds:datastoreItem xmlns:ds="http://schemas.openxmlformats.org/officeDocument/2006/customXml" ds:itemID="{5C935D45-3DAF-452B-95D4-FCE17AABD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80ecfd-7c35-499c-81eb-cf12c74494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Metro-Haul_template_16_9_20171006</Template>
  <TotalTime>0</TotalTime>
  <Words>2320</Words>
  <Application>Microsoft Office PowerPoint</Application>
  <PresentationFormat>Widescreen</PresentationFormat>
  <Paragraphs>403</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BT Font</vt:lpstr>
      <vt:lpstr>BT Font Light</vt:lpstr>
      <vt:lpstr>Calibri</vt:lpstr>
      <vt:lpstr>Calibri Light</vt:lpstr>
      <vt:lpstr>Franklin Gothic Heavy</vt:lpstr>
      <vt:lpstr>Wingdings</vt:lpstr>
      <vt:lpstr>Custom Design</vt:lpstr>
      <vt:lpstr>Metro-Haul Project Second Review WP1</vt:lpstr>
      <vt:lpstr>Introductions</vt:lpstr>
      <vt:lpstr>Review Agenda</vt:lpstr>
      <vt:lpstr>Optical networks are facing huge challenges</vt:lpstr>
      <vt:lpstr>The scale of the 5G access network</vt:lpstr>
      <vt:lpstr>Transport Capacity Requirements Estimates from 5G terminals</vt:lpstr>
      <vt:lpstr>Metro Network Bottle-neck</vt:lpstr>
      <vt:lpstr>A world without Metro-Haul…</vt:lpstr>
      <vt:lpstr>The Metro-Haul Solution</vt:lpstr>
      <vt:lpstr>How Metro-Haul works</vt:lpstr>
      <vt:lpstr>Metro-Haul Main Objectives</vt:lpstr>
      <vt:lpstr>Metro-Haul KPIs derived from 5G PPP KPIs</vt:lpstr>
      <vt:lpstr>Metro-Haul Achievements (1)</vt:lpstr>
      <vt:lpstr>Metro-Haul Achievements (2)</vt:lpstr>
      <vt:lpstr>Where are we? Honest second year assessment</vt:lpstr>
      <vt:lpstr>2nd year and Total Metro-Haul Spend</vt:lpstr>
      <vt:lpstr>Actions following 1st year review</vt:lpstr>
      <vt:lpstr>Review Agenda</vt:lpstr>
      <vt:lpstr>Thank you.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2017-10-31T15:56:48Z</dcterms:created>
  <dcterms:modified xsi:type="dcterms:W3CDTF">2019-10-01T17:28:08Z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\\hercules.cttc.es\Projects\METRO-HAUL_114600\Templates\Metro-Haul_template_16_9_20171006.potx</vt:lpwstr>
  </property>
  <property fmtid="{D5CDD505-2E9C-101B-9397-08002B2CF9AE}" pid="4" name="ContentTypeId">
    <vt:lpwstr>0x0101007CEE96B5BCB960468B12B2D094E1080C</vt:lpwstr>
  </property>
</Properties>
</file>