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996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0" r:id="rId3"/>
    <p:sldId id="275" r:id="rId4"/>
    <p:sldId id="276" r:id="rId5"/>
    <p:sldId id="300" r:id="rId6"/>
    <p:sldId id="277" r:id="rId7"/>
    <p:sldId id="293" r:id="rId8"/>
    <p:sldId id="294" r:id="rId9"/>
    <p:sldId id="295" r:id="rId10"/>
    <p:sldId id="296" r:id="rId11"/>
    <p:sldId id="297" r:id="rId12"/>
    <p:sldId id="279" r:id="rId13"/>
    <p:sldId id="298" r:id="rId14"/>
    <p:sldId id="285" r:id="rId15"/>
    <p:sldId id="278" r:id="rId16"/>
    <p:sldId id="291" r:id="rId17"/>
    <p:sldId id="288" r:id="rId18"/>
    <p:sldId id="292" r:id="rId19"/>
    <p:sldId id="280" r:id="rId20"/>
    <p:sldId id="287" r:id="rId21"/>
    <p:sldId id="286" r:id="rId22"/>
    <p:sldId id="258" r:id="rId23"/>
  </p:sldIdLst>
  <p:sldSz cx="12192000" cy="6858000"/>
  <p:notesSz cx="7099300" cy="102346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9B9B"/>
    <a:srgbClr val="006600"/>
    <a:srgbClr val="3333FF"/>
    <a:srgbClr val="008000"/>
    <a:srgbClr val="FF5050"/>
    <a:srgbClr val="FF7C80"/>
    <a:srgbClr val="004E00"/>
    <a:srgbClr val="B3B56A"/>
    <a:srgbClr val="EBED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6274" autoAdjust="0"/>
  </p:normalViewPr>
  <p:slideViewPr>
    <p:cSldViewPr snapToGrid="0">
      <p:cViewPr varScale="1">
        <p:scale>
          <a:sx n="85" d="100"/>
          <a:sy n="85" d="100"/>
        </p:scale>
        <p:origin x="552" y="2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409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592"/>
    </p:cViewPr>
  </p:sorterViewPr>
  <p:notesViewPr>
    <p:cSldViewPr snapToGrid="0">
      <p:cViewPr varScale="1">
        <p:scale>
          <a:sx n="73" d="100"/>
          <a:sy n="73" d="100"/>
        </p:scale>
        <p:origin x="3282" y="8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0507" y="0"/>
            <a:ext cx="3077137" cy="512304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F384A07-C4A1-4C9D-A530-5721845CC291}" type="datetimeFigureOut">
              <a:rPr lang="es-ES"/>
              <a:pPr>
                <a:defRPr/>
              </a:pPr>
              <a:t>01/10/2019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20674"/>
            <a:ext cx="3077137" cy="512303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0507" y="9720674"/>
            <a:ext cx="3077137" cy="512303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4043342-2E7B-44D9-9F0C-2353861019E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6245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507" y="0"/>
            <a:ext cx="3077137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00" y="4862792"/>
            <a:ext cx="5680103" cy="460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674"/>
            <a:ext cx="3077137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0" tIns="47380" rIns="94760" bIns="4738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507" y="9720674"/>
            <a:ext cx="3077137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0" tIns="47380" rIns="94760" bIns="4738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778A602-2F2B-4BCE-88F0-1367A12655F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6933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00026"/>
            <a:ext cx="9144000" cy="924675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lIns="91440" tIns="45720" rIns="91440" bIns="45720" rtlCol="0" anchor="b">
            <a:normAutofit/>
          </a:bodyPr>
          <a:lstStyle>
            <a:lvl1pPr algn="ctr">
              <a:def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 algn="ct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61065"/>
            <a:ext cx="9144000" cy="6321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2400" noProof="0" dirty="0">
                <a:latin typeface="+mj-lt"/>
              </a:defRPr>
            </a:lvl1pPr>
          </a:lstStyle>
          <a:p>
            <a:pPr marL="0" lvl="0" indent="0" algn="ctr">
              <a:spcBef>
                <a:spcPts val="2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85818" y="6428086"/>
            <a:ext cx="9800690" cy="303572"/>
          </a:xfrm>
        </p:spPr>
        <p:txBody>
          <a:bodyPr/>
          <a:lstStyle/>
          <a:p>
            <a:r>
              <a:rPr lang="en-US"/>
              <a:t>Metro-Haul Kick-off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69557" y="6410890"/>
            <a:ext cx="381000" cy="365125"/>
          </a:xfrm>
        </p:spPr>
        <p:txBody>
          <a:bodyPr/>
          <a:lstStyle/>
          <a:p>
            <a:fld id="{9EC776E0-00C6-4634-A5F7-D35E042FD6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149969" y="5369657"/>
            <a:ext cx="7936855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en-GB" sz="16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METRO-HAUL: METRO High bandwidth, 5G Application-aware optical network, with edge storage, compute and low Latency</a:t>
            </a:r>
            <a:endParaRPr lang="en-US" sz="1600" b="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endParaRPr lang="en-US" sz="105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H2020-ICT-2016-2 Metro-Haul Grant</a:t>
            </a:r>
            <a:r>
              <a:rPr lang="en-GB" sz="16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 No. </a:t>
            </a: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761727</a:t>
            </a:r>
            <a:endParaRPr lang="en-US" sz="1600" b="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0811" y="5307699"/>
            <a:ext cx="1095007" cy="1053292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685818" y="5982916"/>
            <a:ext cx="5228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http://metro-haul.eu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512466" y="6410890"/>
            <a:ext cx="1090303" cy="3207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s-ES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E8853CD6-3CE8-4C5A-AE8E-DAA0F10335BA}" type="datetime1">
              <a:rPr lang="es-ES" smtClean="0"/>
              <a:pPr algn="ctr"/>
              <a:t>01/10/2019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623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Metro-Haul Kick-off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12466" y="6410890"/>
            <a:ext cx="1090303" cy="3207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s-ES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E8853CD6-3CE8-4C5A-AE8E-DAA0F10335BA}" type="datetime1">
              <a:rPr lang="es-ES" smtClean="0"/>
              <a:pPr algn="ctr"/>
              <a:t>01/10/2019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1430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Metro-Haul Kick-off meeting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741363" y="769938"/>
            <a:ext cx="5402583" cy="5446712"/>
          </a:xfrm>
          <a:prstGeom prst="rect">
            <a:avLst/>
          </a:prstGeom>
        </p:spPr>
        <p:txBody>
          <a:bodyPr/>
          <a:lstStyle>
            <a:lvl1pPr marL="228600" indent="-288000">
              <a:lnSpc>
                <a:spcPct val="100000"/>
              </a:lnSpc>
              <a:spcBef>
                <a:spcPts val="3000"/>
              </a:spcBef>
              <a:buClr>
                <a:schemeClr val="accent2"/>
              </a:buClr>
              <a:buFont typeface="Wingdings" panose="05000000000000000000" pitchFamily="2" charset="2"/>
              <a:buChar char="v"/>
              <a:defRPr sz="1800"/>
            </a:lvl1pPr>
            <a:lvl2pPr marL="685800" indent="-228600">
              <a:buFont typeface="Wingdings" panose="05000000000000000000" pitchFamily="2" charset="2"/>
              <a:buChar char="q"/>
              <a:defRPr sz="1600"/>
            </a:lvl2pPr>
            <a:lvl3pPr marL="1143000" indent="-228600">
              <a:buFont typeface="Wingdings" panose="05000000000000000000" pitchFamily="2" charset="2"/>
              <a:buChar char="ü"/>
              <a:defRPr sz="14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4"/>
          </p:nvPr>
        </p:nvSpPr>
        <p:spPr>
          <a:xfrm>
            <a:off x="6236413" y="769938"/>
            <a:ext cx="5607925" cy="5446712"/>
          </a:xfrm>
          <a:prstGeom prst="rect">
            <a:avLst/>
          </a:prstGeom>
        </p:spPr>
        <p:txBody>
          <a:bodyPr/>
          <a:lstStyle>
            <a:lvl1pPr marL="228600" indent="-288000">
              <a:lnSpc>
                <a:spcPct val="100000"/>
              </a:lnSpc>
              <a:spcBef>
                <a:spcPts val="3000"/>
              </a:spcBef>
              <a:buClr>
                <a:schemeClr val="accent2"/>
              </a:buClr>
              <a:buFont typeface="Wingdings" panose="05000000000000000000" pitchFamily="2" charset="2"/>
              <a:buChar char="v"/>
              <a:defRPr sz="1800"/>
            </a:lvl1pPr>
            <a:lvl2pPr marL="685800" indent="-228600">
              <a:buFont typeface="Wingdings" panose="05000000000000000000" pitchFamily="2" charset="2"/>
              <a:buChar char="q"/>
              <a:defRPr sz="1600"/>
            </a:lvl2pPr>
            <a:lvl3pPr marL="1143000" indent="-228600">
              <a:buFont typeface="Wingdings" panose="05000000000000000000" pitchFamily="2" charset="2"/>
              <a:buChar char="ü"/>
              <a:defRPr sz="14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512466" y="6410890"/>
            <a:ext cx="1090303" cy="3207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s-ES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E8853CD6-3CE8-4C5A-AE8E-DAA0F10335BA}" type="datetime1">
              <a:rPr lang="es-ES" smtClean="0"/>
              <a:pPr algn="ctr"/>
              <a:t>01/10/2019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0679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Metro-Haul Period Two Review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41363" y="769938"/>
            <a:ext cx="11102975" cy="5446712"/>
          </a:xfrm>
          <a:prstGeom prst="rect">
            <a:avLst/>
          </a:prstGeom>
        </p:spPr>
        <p:txBody>
          <a:bodyPr/>
          <a:lstStyle>
            <a:lvl1pPr marL="228600" indent="-288000">
              <a:lnSpc>
                <a:spcPct val="100000"/>
              </a:lnSpc>
              <a:spcBef>
                <a:spcPts val="3000"/>
              </a:spcBef>
              <a:buClr>
                <a:schemeClr val="accent2"/>
              </a:buClr>
              <a:buFont typeface="Wingdings" panose="05000000000000000000" pitchFamily="2" charset="2"/>
              <a:buChar char="v"/>
              <a:defRPr sz="1800"/>
            </a:lvl1pPr>
            <a:lvl2pPr marL="685800" indent="-228600">
              <a:buFont typeface="Wingdings" panose="05000000000000000000" pitchFamily="2" charset="2"/>
              <a:buChar char="q"/>
              <a:defRPr sz="1600"/>
            </a:lvl2pPr>
            <a:lvl3pPr marL="1143000" indent="-228600">
              <a:buFont typeface="Wingdings" panose="05000000000000000000" pitchFamily="2" charset="2"/>
              <a:buChar char="ü"/>
              <a:defRPr sz="14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12466" y="6410891"/>
            <a:ext cx="1316334" cy="3118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s-ES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E8853CD6-3CE8-4C5A-AE8E-DAA0F10335BA}" type="datetime1">
              <a:rPr lang="es-ES" smtClean="0"/>
              <a:pPr algn="ctr"/>
              <a:t>01/10/2019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4187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Metro-Haul Period Two Review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12466" y="6362164"/>
            <a:ext cx="1342092" cy="3694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s-ES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E8853CD6-3CE8-4C5A-AE8E-DAA0F10335BA}" type="datetime1">
              <a:rPr lang="es-ES" smtClean="0"/>
              <a:pPr algn="ctr"/>
              <a:t>01/10/2019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70972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Metro-Haul Period Two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 rot="5400000">
            <a:off x="3559822" y="-2058509"/>
            <a:ext cx="5465460" cy="11103835"/>
          </a:xfrm>
          <a:prstGeom prst="rect">
            <a:avLst/>
          </a:prstGeom>
        </p:spPr>
        <p:txBody>
          <a:bodyPr/>
          <a:lstStyle>
            <a:lvl1pPr marL="228600" indent="-288000">
              <a:lnSpc>
                <a:spcPct val="100000"/>
              </a:lnSpc>
              <a:spcBef>
                <a:spcPts val="3000"/>
              </a:spcBef>
              <a:buClr>
                <a:schemeClr val="accent2"/>
              </a:buClr>
              <a:buFont typeface="Wingdings" panose="05000000000000000000" pitchFamily="2" charset="2"/>
              <a:buChar char="v"/>
              <a:defRPr sz="1800"/>
            </a:lvl1pPr>
            <a:lvl2pPr marL="685800" indent="-228600">
              <a:buFont typeface="Wingdings" panose="05000000000000000000" pitchFamily="2" charset="2"/>
              <a:buChar char="q"/>
              <a:defRPr sz="1600"/>
            </a:lvl2pPr>
            <a:lvl3pPr marL="1143000" indent="-228600">
              <a:buFont typeface="Wingdings" panose="05000000000000000000" pitchFamily="2" charset="2"/>
              <a:buChar char="ü"/>
              <a:defRPr sz="14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12466" y="6387922"/>
            <a:ext cx="1329213" cy="3437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s-ES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E8853CD6-3CE8-4C5A-AE8E-DAA0F10335BA}" type="datetime1">
              <a:rPr lang="es-ES" smtClean="0"/>
              <a:pPr algn="ctr"/>
              <a:t>01/10/2019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02352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Metro-Haul Period Two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512466" y="6375042"/>
            <a:ext cx="1406486" cy="3566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s-ES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E8853CD6-3CE8-4C5A-AE8E-DAA0F10335BA}" type="datetime1">
              <a:rPr lang="es-ES" smtClean="0"/>
              <a:pPr algn="ctr"/>
              <a:t>01/10/2019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3512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82153-F08B-4D47-ACA5-E19A6D9DCE56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Metro-Haul Kick-off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838200" y="780835"/>
            <a:ext cx="10986728" cy="5396127"/>
          </a:xfrm>
          <a:prstGeom prst="rect">
            <a:avLst/>
          </a:prstGeom>
        </p:spPr>
        <p:txBody>
          <a:bodyPr/>
          <a:lstStyle/>
          <a:p>
            <a:pPr marL="360363" lvl="0" indent="-360363">
              <a:spcBef>
                <a:spcPts val="2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/>
              <a:t>Edit Master text styles</a:t>
            </a:r>
          </a:p>
          <a:p>
            <a:pPr marL="720000" lvl="1" indent="-352425">
              <a:lnSpc>
                <a:spcPct val="100000"/>
              </a:lnSpc>
              <a:spcBef>
                <a:spcPts val="800"/>
              </a:spcBef>
              <a:buSzPct val="90000"/>
              <a:buFont typeface="Wingdings" panose="05000000000000000000" pitchFamily="2" charset="2"/>
              <a:buChar char="q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8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1093" y="0"/>
            <a:ext cx="10028434" cy="622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0697" y="6356350"/>
            <a:ext cx="957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Metro-Haul Period Two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2372" y="6369098"/>
            <a:ext cx="4220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76E0-00C6-4634-A5F7-D35E042FD6B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40634" y="612787"/>
            <a:ext cx="1110383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721093" y="6374675"/>
            <a:ext cx="1110383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621" y="14552"/>
            <a:ext cx="1127986" cy="546453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12466" y="6410890"/>
            <a:ext cx="1090303" cy="3207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s-ES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E8853CD6-3CE8-4C5A-AE8E-DAA0F10335BA}" type="datetime1">
              <a:rPr lang="es-ES" smtClean="0"/>
              <a:pPr algn="ctr"/>
              <a:t>01/10/2019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4038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9" r:id="rId2"/>
    <p:sldLayoutId id="2147484000" r:id="rId3"/>
    <p:sldLayoutId id="2147484009" r:id="rId4"/>
    <p:sldLayoutId id="2147484002" r:id="rId5"/>
    <p:sldLayoutId id="2147484006" r:id="rId6"/>
    <p:sldLayoutId id="2147484003" r:id="rId7"/>
    <p:sldLayoutId id="2147484010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600" b="1" kern="1200" dirty="0">
          <a:solidFill>
            <a:srgbClr val="3333CC"/>
          </a:solidFill>
          <a:latin typeface="+mj-lt"/>
          <a:ea typeface="+mj-ea"/>
          <a:cs typeface="Calibri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16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4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2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0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000" kern="1200" noProof="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metro-haul.eu/publications/research-paper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hyperlink" Target="https://metro-haul.eu/2018/08/23/network-slicing-at-the-ietf/" TargetMode="External"/><Relationship Id="rId7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metro-haul.eu/event/ecoc-2018/" TargetMode="External"/><Relationship Id="rId5" Type="http://schemas.openxmlformats.org/officeDocument/2006/relationships/hyperlink" Target="https://metro-haul.eu/2018/08/30/what-is-actn/" TargetMode="External"/><Relationship Id="rId4" Type="http://schemas.openxmlformats.org/officeDocument/2006/relationships/hyperlink" Target="https://metro-haul.eu/2018/09/11/net2plan-hackathon-report/" TargetMode="External"/><Relationship Id="rId9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bscw.metro-haul.eu/pub/bscw.cgi/d47157/InnovationManagement_2Audit.pdf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adrian@olddog.co.u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Metro-Haul Project: </a:t>
            </a:r>
            <a:br>
              <a:rPr lang="en-US" dirty="0"/>
            </a:br>
            <a:r>
              <a:rPr lang="en-US" dirty="0"/>
              <a:t>WP6 Second Period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>
                <a:latin typeface="+mn-lt"/>
              </a:rPr>
              <a:t>Old Dog Consulting (WP6 Leader)</a:t>
            </a:r>
          </a:p>
          <a:p>
            <a:pPr marL="0" indent="0" algn="ctr">
              <a:buNone/>
            </a:pPr>
            <a:r>
              <a:rPr lang="en-US" sz="1600" b="1" dirty="0">
                <a:latin typeface="+mn-lt"/>
              </a:rPr>
              <a:t>Adrian Farrel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00275" cy="59055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A36CD7D-FD3E-43AA-B278-0E2A2462608E}"/>
              </a:ext>
            </a:extLst>
          </p:cNvPr>
          <p:cNvGrpSpPr/>
          <p:nvPr/>
        </p:nvGrpSpPr>
        <p:grpSpPr>
          <a:xfrm>
            <a:off x="8329749" y="2777882"/>
            <a:ext cx="932803" cy="743829"/>
            <a:chOff x="220530" y="5157192"/>
            <a:chExt cx="1440625" cy="1326878"/>
          </a:xfrm>
        </p:grpSpPr>
        <p:pic>
          <p:nvPicPr>
            <p:cNvPr id="6" name="Picture 5" descr="new_logo">
              <a:extLst>
                <a:ext uri="{FF2B5EF4-FFF2-40B4-BE49-F238E27FC236}">
                  <a16:creationId xmlns:a16="http://schemas.microsoft.com/office/drawing/2014/main" id="{BB4239C9-CE0F-4218-85C7-34A015706C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003" y="5157192"/>
              <a:ext cx="1368152" cy="1035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5C60B52-E028-4F73-B4D8-DAD436559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530" y="6154654"/>
              <a:ext cx="1391832" cy="329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heSansCorrespondence"/>
                  <a:ea typeface="MS PGothic" panose="020B0600070205080204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heSansCorrespondence"/>
                  <a:ea typeface="MS PGothic" panose="020B0600070205080204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heSansCorrespondence"/>
                  <a:ea typeface="MS PGothic" panose="020B0600070205080204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heSansCorrespondence"/>
                  <a:ea typeface="MS PGothic" panose="020B0600070205080204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heSansCorrespondence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TheSansCorrespondence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TheSansCorrespondence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TheSansCorrespondence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TheSansCorrespondence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l"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600" dirty="0">
                  <a:solidFill>
                    <a:srgbClr val="3069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Old Dog Consulting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4909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7D19E-9696-45D5-B5E9-EE56E114E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Tracking Open Access in </a:t>
            </a:r>
            <a:r>
              <a:rPr lang="en-GB" sz="2800" dirty="0" err="1"/>
              <a:t>Eurescom</a:t>
            </a:r>
            <a:r>
              <a:rPr lang="en-GB" sz="2800" dirty="0"/>
              <a:t> Document Tracker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F61E2B-31A2-4073-BCA8-A45B6CFE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Metro-Haul Period Two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0E3C8-F5AC-4C9E-A502-16523320D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4C7AFDB-AE86-4403-BF4B-50AD7E31DDE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fld id="{E8853CD6-3CE8-4C5A-AE8E-DAA0F10335BA}" type="datetime1">
              <a:rPr lang="es-ES" smtClean="0"/>
              <a:pPr algn="ctr"/>
              <a:t>01/10/2019</a:t>
            </a:fld>
            <a:endParaRPr lang="es-E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39BAA37E-7F4B-40C7-82E3-F4936DABF9EA}"/>
              </a:ext>
            </a:extLst>
          </p:cNvPr>
          <p:cNvSpPr txBox="1">
            <a:spLocks/>
          </p:cNvSpPr>
          <p:nvPr/>
        </p:nvSpPr>
        <p:spPr>
          <a:xfrm>
            <a:off x="692929" y="624500"/>
            <a:ext cx="5291882" cy="3174533"/>
          </a:xfrm>
          <a:prstGeom prst="rect">
            <a:avLst/>
          </a:prstGeom>
        </p:spPr>
        <p:txBody>
          <a:bodyPr/>
          <a:lstStyle>
            <a:lvl1pPr marL="228600" indent="-288000" algn="l" defTabSz="914400" rtl="0" eaLnBrk="1" latinLnBrk="0" hangingPunct="1">
              <a:lnSpc>
                <a:spcPct val="100000"/>
              </a:lnSpc>
              <a:spcBef>
                <a:spcPts val="3000"/>
              </a:spcBef>
              <a:buClr>
                <a:schemeClr val="accent2"/>
              </a:buClr>
              <a:buFont typeface="Wingdings" panose="05000000000000000000" pitchFamily="2" charset="2"/>
              <a:buChar char="v"/>
              <a:defRPr lang="en-US" sz="1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q"/>
              <a:defRPr lang="en-US" sz="16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lang="en-US" sz="14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05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05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dirty="0"/>
              <a:t>Items entered into </a:t>
            </a:r>
            <a:r>
              <a:rPr lang="en-GB" dirty="0" err="1"/>
              <a:t>Eurescom</a:t>
            </a:r>
            <a:r>
              <a:rPr lang="en-GB" dirty="0"/>
              <a:t> Document</a:t>
            </a:r>
            <a:br>
              <a:rPr lang="en-GB" dirty="0"/>
            </a:br>
            <a:r>
              <a:rPr lang="en-GB" dirty="0"/>
              <a:t> Tracker show up automatically on the </a:t>
            </a:r>
            <a:br>
              <a:rPr lang="en-GB" dirty="0"/>
            </a:br>
            <a:r>
              <a:rPr lang="en-GB" dirty="0"/>
              <a:t> project web site </a:t>
            </a:r>
          </a:p>
          <a:p>
            <a:pPr lvl="1" fontAlgn="auto">
              <a:spcAft>
                <a:spcPts val="0"/>
              </a:spcAft>
            </a:pPr>
            <a:r>
              <a:rPr lang="en-GB" dirty="0">
                <a:hlinkClick r:id="rId2"/>
              </a:rPr>
              <a:t>https://metro-haul.eu/publications/research-papers/</a:t>
            </a:r>
            <a:endParaRPr lang="en-GB" dirty="0"/>
          </a:p>
          <a:p>
            <a:pPr lvl="1" fontAlgn="auto">
              <a:spcAft>
                <a:spcPts val="0"/>
              </a:spcAft>
            </a:pPr>
            <a:r>
              <a:rPr lang="en-GB" dirty="0"/>
              <a:t>Clickable links present Open Access versions of the publications</a:t>
            </a:r>
          </a:p>
          <a:p>
            <a:pPr lvl="1" fontAlgn="auto">
              <a:spcAft>
                <a:spcPts val="0"/>
              </a:spcAft>
            </a:pPr>
            <a:r>
              <a:rPr lang="en-GB" dirty="0"/>
              <a:t>Our objectives…</a:t>
            </a:r>
          </a:p>
          <a:p>
            <a:pPr lvl="2" fontAlgn="auto">
              <a:spcAft>
                <a:spcPts val="0"/>
              </a:spcAft>
            </a:pPr>
            <a:r>
              <a:rPr lang="en-GB" dirty="0"/>
              <a:t>Make as much material as possible visible</a:t>
            </a:r>
          </a:p>
          <a:p>
            <a:pPr lvl="2" fontAlgn="auto">
              <a:spcAft>
                <a:spcPts val="0"/>
              </a:spcAft>
            </a:pPr>
            <a:r>
              <a:rPr lang="en-GB" dirty="0"/>
              <a:t>Bridge the gap until formal OA is available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133AD0-394E-489D-B1F6-341CF4761A00}"/>
              </a:ext>
            </a:extLst>
          </p:cNvPr>
          <p:cNvSpPr txBox="1"/>
          <p:nvPr/>
        </p:nvSpPr>
        <p:spPr>
          <a:xfrm>
            <a:off x="708400" y="3639103"/>
            <a:ext cx="51009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/>
              <a:t>Type of publication</a:t>
            </a:r>
          </a:p>
          <a:p>
            <a:endParaRPr lang="en-GB" sz="1600" dirty="0"/>
          </a:p>
          <a:p>
            <a:r>
              <a:rPr lang="en-GB" sz="1600" dirty="0"/>
              <a:t>Journal article (must have been published)</a:t>
            </a:r>
          </a:p>
          <a:p>
            <a:endParaRPr lang="en-GB" sz="1600" dirty="0"/>
          </a:p>
          <a:p>
            <a:r>
              <a:rPr lang="en-GB" sz="1600" dirty="0"/>
              <a:t>Conference proceedings (must have been published)</a:t>
            </a:r>
          </a:p>
          <a:p>
            <a:endParaRPr lang="en-GB" sz="1600" dirty="0"/>
          </a:p>
          <a:p>
            <a:r>
              <a:rPr lang="en-GB" sz="1600" dirty="0"/>
              <a:t>Conference material (must have been presented)</a:t>
            </a:r>
          </a:p>
          <a:p>
            <a:endParaRPr lang="en-GB" sz="1600" dirty="0"/>
          </a:p>
          <a:p>
            <a:r>
              <a:rPr lang="en-GB" sz="1600" dirty="0"/>
              <a:t>Standards contribution (includes opensource)</a:t>
            </a:r>
          </a:p>
          <a:p>
            <a:endParaRPr lang="en-GB" sz="1600" dirty="0"/>
          </a:p>
          <a:p>
            <a:r>
              <a:rPr lang="en-GB" sz="1600" dirty="0"/>
              <a:t>Project deliverable (must have been approved)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BEE312-C13D-4DEE-A65B-491C0F67FDD0}"/>
              </a:ext>
            </a:extLst>
          </p:cNvPr>
          <p:cNvSpPr txBox="1"/>
          <p:nvPr/>
        </p:nvSpPr>
        <p:spPr>
          <a:xfrm rot="16200000">
            <a:off x="6773201" y="-68300"/>
            <a:ext cx="35809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/>
              <a:t>Open access venue</a:t>
            </a:r>
          </a:p>
          <a:p>
            <a:endParaRPr lang="en-GB" sz="1600" dirty="0"/>
          </a:p>
          <a:p>
            <a:r>
              <a:rPr lang="en-GB" sz="1600" dirty="0"/>
              <a:t>Publisher’s site</a:t>
            </a:r>
          </a:p>
          <a:p>
            <a:endParaRPr lang="en-GB" sz="1600" dirty="0"/>
          </a:p>
          <a:p>
            <a:r>
              <a:rPr lang="en-GB" sz="1600" dirty="0" err="1"/>
              <a:t>OpenAire</a:t>
            </a:r>
            <a:r>
              <a:rPr lang="en-GB" sz="1600" dirty="0"/>
              <a:t> or </a:t>
            </a:r>
            <a:r>
              <a:rPr lang="en-GB" sz="1600" dirty="0" err="1"/>
              <a:t>Zenodo</a:t>
            </a:r>
            <a:r>
              <a:rPr lang="en-GB" sz="1600" dirty="0"/>
              <a:t> repository </a:t>
            </a:r>
          </a:p>
          <a:p>
            <a:endParaRPr lang="en-GB" sz="1600" dirty="0"/>
          </a:p>
          <a:p>
            <a:r>
              <a:rPr lang="en-GB" sz="1600" dirty="0"/>
              <a:t>Stable institutional OA site with pointer from </a:t>
            </a:r>
            <a:r>
              <a:rPr lang="en-GB" sz="1600" dirty="0" err="1"/>
              <a:t>OpenAire</a:t>
            </a:r>
            <a:r>
              <a:rPr lang="en-GB" sz="1600" dirty="0"/>
              <a:t> or </a:t>
            </a:r>
            <a:r>
              <a:rPr lang="en-GB" sz="1600" dirty="0" err="1"/>
              <a:t>Zenodo</a:t>
            </a:r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ResearchGate with open </a:t>
            </a:r>
          </a:p>
          <a:p>
            <a:r>
              <a:rPr lang="en-GB" sz="1600" dirty="0"/>
              <a:t>download </a:t>
            </a:r>
          </a:p>
          <a:p>
            <a:endParaRPr lang="en-GB" sz="1600" dirty="0"/>
          </a:p>
          <a:p>
            <a:r>
              <a:rPr lang="en-GB" sz="1600" dirty="0"/>
              <a:t>ResearchGate with </a:t>
            </a:r>
            <a:br>
              <a:rPr lang="en-GB" sz="1600" dirty="0"/>
            </a:br>
            <a:r>
              <a:rPr lang="en-GB" sz="1600" dirty="0"/>
              <a:t>“copy-on-request”</a:t>
            </a:r>
          </a:p>
          <a:p>
            <a:endParaRPr lang="en-GB" sz="1600" dirty="0"/>
          </a:p>
          <a:p>
            <a:r>
              <a:rPr lang="en-GB" sz="1600" dirty="0"/>
              <a:t>BSCW /pub/ open repository </a:t>
            </a:r>
          </a:p>
          <a:p>
            <a:endParaRPr lang="en-GB" sz="1600" dirty="0"/>
          </a:p>
          <a:p>
            <a:r>
              <a:rPr lang="en-GB" sz="1600" dirty="0"/>
              <a:t>Personal sites, or partner sites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4AF4CA-8435-42FC-98D4-B19E120E1968}"/>
              </a:ext>
            </a:extLst>
          </p:cNvPr>
          <p:cNvCxnSpPr>
            <a:cxnSpLocks/>
          </p:cNvCxnSpPr>
          <p:nvPr/>
        </p:nvCxnSpPr>
        <p:spPr>
          <a:xfrm>
            <a:off x="708400" y="3991816"/>
            <a:ext cx="10703856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1F65402-1EA9-44EE-BFED-F4C3ACA62673}"/>
              </a:ext>
            </a:extLst>
          </p:cNvPr>
          <p:cNvCxnSpPr>
            <a:cxnSpLocks/>
          </p:cNvCxnSpPr>
          <p:nvPr/>
        </p:nvCxnSpPr>
        <p:spPr>
          <a:xfrm>
            <a:off x="708400" y="5551122"/>
            <a:ext cx="10703856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EB77D4-FD4D-4477-B34D-35279846CC3E}"/>
              </a:ext>
            </a:extLst>
          </p:cNvPr>
          <p:cNvCxnSpPr>
            <a:cxnSpLocks/>
          </p:cNvCxnSpPr>
          <p:nvPr/>
        </p:nvCxnSpPr>
        <p:spPr>
          <a:xfrm>
            <a:off x="708400" y="5020440"/>
            <a:ext cx="10703856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C4B081D-825F-45B4-9305-8C706000257A}"/>
              </a:ext>
            </a:extLst>
          </p:cNvPr>
          <p:cNvCxnSpPr>
            <a:cxnSpLocks/>
          </p:cNvCxnSpPr>
          <p:nvPr/>
        </p:nvCxnSpPr>
        <p:spPr>
          <a:xfrm>
            <a:off x="708400" y="4513506"/>
            <a:ext cx="10703856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26B4AA-2088-429E-AC35-A5858EAE849B}"/>
              </a:ext>
            </a:extLst>
          </p:cNvPr>
          <p:cNvCxnSpPr>
            <a:cxnSpLocks/>
          </p:cNvCxnSpPr>
          <p:nvPr/>
        </p:nvCxnSpPr>
        <p:spPr>
          <a:xfrm>
            <a:off x="708400" y="6031849"/>
            <a:ext cx="10703856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5B6F55E-FA4F-4762-AFDC-658D3AD9A48A}"/>
              </a:ext>
            </a:extLst>
          </p:cNvPr>
          <p:cNvCxnSpPr>
            <a:cxnSpLocks/>
          </p:cNvCxnSpPr>
          <p:nvPr/>
        </p:nvCxnSpPr>
        <p:spPr>
          <a:xfrm flipH="1">
            <a:off x="6607842" y="690282"/>
            <a:ext cx="93462" cy="5805768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442F66-90C6-4268-B53A-23E4B9155AEC}"/>
              </a:ext>
            </a:extLst>
          </p:cNvPr>
          <p:cNvCxnSpPr>
            <a:cxnSpLocks/>
          </p:cNvCxnSpPr>
          <p:nvPr/>
        </p:nvCxnSpPr>
        <p:spPr>
          <a:xfrm flipH="1">
            <a:off x="7163738" y="675992"/>
            <a:ext cx="53030" cy="5820058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A788BCE-FEAB-4358-8CDA-EFE29652880A}"/>
              </a:ext>
            </a:extLst>
          </p:cNvPr>
          <p:cNvCxnSpPr>
            <a:cxnSpLocks/>
          </p:cNvCxnSpPr>
          <p:nvPr/>
        </p:nvCxnSpPr>
        <p:spPr>
          <a:xfrm flipH="1">
            <a:off x="7755991" y="665809"/>
            <a:ext cx="61428" cy="5830241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D2CEECF-3F6D-4728-9191-1AC7BD1B06EA}"/>
              </a:ext>
            </a:extLst>
          </p:cNvPr>
          <p:cNvCxnSpPr>
            <a:cxnSpLocks/>
          </p:cNvCxnSpPr>
          <p:nvPr/>
        </p:nvCxnSpPr>
        <p:spPr>
          <a:xfrm flipH="1">
            <a:off x="8460150" y="665810"/>
            <a:ext cx="46759" cy="583024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46D4838-8B63-49EC-B48F-882F1991BA2A}"/>
              </a:ext>
            </a:extLst>
          </p:cNvPr>
          <p:cNvCxnSpPr>
            <a:cxnSpLocks/>
          </p:cNvCxnSpPr>
          <p:nvPr/>
        </p:nvCxnSpPr>
        <p:spPr>
          <a:xfrm flipH="1">
            <a:off x="9139085" y="665811"/>
            <a:ext cx="49131" cy="5830239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E25075A-6807-4323-9877-623E93D9278B}"/>
              </a:ext>
            </a:extLst>
          </p:cNvPr>
          <p:cNvCxnSpPr>
            <a:cxnSpLocks/>
          </p:cNvCxnSpPr>
          <p:nvPr/>
        </p:nvCxnSpPr>
        <p:spPr>
          <a:xfrm flipH="1">
            <a:off x="9920719" y="661704"/>
            <a:ext cx="22856" cy="583434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9A20056-5B58-4837-ABDF-F84685C512EB}"/>
              </a:ext>
            </a:extLst>
          </p:cNvPr>
          <p:cNvCxnSpPr>
            <a:cxnSpLocks/>
          </p:cNvCxnSpPr>
          <p:nvPr/>
        </p:nvCxnSpPr>
        <p:spPr>
          <a:xfrm flipH="1">
            <a:off x="10426521" y="656090"/>
            <a:ext cx="62754" cy="583996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 descr="Checkmark">
            <a:extLst>
              <a:ext uri="{FF2B5EF4-FFF2-40B4-BE49-F238E27FC236}">
                <a16:creationId xmlns:a16="http://schemas.microsoft.com/office/drawing/2014/main" id="{415A0C13-853F-44C2-860C-992F9E520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16152" y="4057930"/>
            <a:ext cx="397807" cy="39780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2F6CF82-C277-4B10-8015-5CF3DE5F8264}"/>
              </a:ext>
            </a:extLst>
          </p:cNvPr>
          <p:cNvSpPr txBox="1"/>
          <p:nvPr/>
        </p:nvSpPr>
        <p:spPr>
          <a:xfrm>
            <a:off x="7814206" y="5608545"/>
            <a:ext cx="65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N/A</a:t>
            </a:r>
          </a:p>
        </p:txBody>
      </p:sp>
      <p:pic>
        <p:nvPicPr>
          <p:cNvPr id="24" name="Graphic 23" descr="Checkmark">
            <a:extLst>
              <a:ext uri="{FF2B5EF4-FFF2-40B4-BE49-F238E27FC236}">
                <a16:creationId xmlns:a16="http://schemas.microsoft.com/office/drawing/2014/main" id="{57303B31-5CAB-4C20-85EB-5E7648BA1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3842" y="4038871"/>
            <a:ext cx="397807" cy="397807"/>
          </a:xfrm>
          <a:prstGeom prst="rect">
            <a:avLst/>
          </a:prstGeom>
        </p:spPr>
      </p:pic>
      <p:pic>
        <p:nvPicPr>
          <p:cNvPr id="25" name="Graphic 24" descr="Checkmark">
            <a:extLst>
              <a:ext uri="{FF2B5EF4-FFF2-40B4-BE49-F238E27FC236}">
                <a16:creationId xmlns:a16="http://schemas.microsoft.com/office/drawing/2014/main" id="{CE91BCD9-0FD4-4167-BC90-2398A9C6FF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02020" y="4057921"/>
            <a:ext cx="397807" cy="397807"/>
          </a:xfrm>
          <a:prstGeom prst="rect">
            <a:avLst/>
          </a:prstGeom>
        </p:spPr>
      </p:pic>
      <p:pic>
        <p:nvPicPr>
          <p:cNvPr id="26" name="Graphic 25" descr="Checkmark">
            <a:extLst>
              <a:ext uri="{FF2B5EF4-FFF2-40B4-BE49-F238E27FC236}">
                <a16:creationId xmlns:a16="http://schemas.microsoft.com/office/drawing/2014/main" id="{4FE6D74C-50E5-4791-A12C-39CE405D00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02112" y="4062684"/>
            <a:ext cx="397807" cy="397807"/>
          </a:xfrm>
          <a:prstGeom prst="rect">
            <a:avLst/>
          </a:prstGeom>
        </p:spPr>
      </p:pic>
      <p:pic>
        <p:nvPicPr>
          <p:cNvPr id="27" name="Graphic 26" descr="Checkmark">
            <a:extLst>
              <a:ext uri="{FF2B5EF4-FFF2-40B4-BE49-F238E27FC236}">
                <a16:creationId xmlns:a16="http://schemas.microsoft.com/office/drawing/2014/main" id="{49C3A969-AA62-49FF-AF94-BEB69A3BC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20909" y="4572287"/>
            <a:ext cx="397807" cy="397807"/>
          </a:xfrm>
          <a:prstGeom prst="rect">
            <a:avLst/>
          </a:prstGeom>
        </p:spPr>
      </p:pic>
      <p:pic>
        <p:nvPicPr>
          <p:cNvPr id="28" name="Graphic 27" descr="Checkmark">
            <a:extLst>
              <a:ext uri="{FF2B5EF4-FFF2-40B4-BE49-F238E27FC236}">
                <a16:creationId xmlns:a16="http://schemas.microsoft.com/office/drawing/2014/main" id="{FFA93ED8-3CB6-4B58-9EF8-B7F7C42CC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8599" y="4553228"/>
            <a:ext cx="397807" cy="397807"/>
          </a:xfrm>
          <a:prstGeom prst="rect">
            <a:avLst/>
          </a:prstGeom>
        </p:spPr>
      </p:pic>
      <p:pic>
        <p:nvPicPr>
          <p:cNvPr id="29" name="Graphic 28" descr="Checkmark">
            <a:extLst>
              <a:ext uri="{FF2B5EF4-FFF2-40B4-BE49-F238E27FC236}">
                <a16:creationId xmlns:a16="http://schemas.microsoft.com/office/drawing/2014/main" id="{BE241AC6-A9FA-43CA-A772-30FE57BE9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06777" y="4572278"/>
            <a:ext cx="397807" cy="397807"/>
          </a:xfrm>
          <a:prstGeom prst="rect">
            <a:avLst/>
          </a:prstGeom>
        </p:spPr>
      </p:pic>
      <p:pic>
        <p:nvPicPr>
          <p:cNvPr id="30" name="Graphic 29" descr="Checkmark">
            <a:extLst>
              <a:ext uri="{FF2B5EF4-FFF2-40B4-BE49-F238E27FC236}">
                <a16:creationId xmlns:a16="http://schemas.microsoft.com/office/drawing/2014/main" id="{A7FD85EB-4D97-4514-846E-BEFD88EE7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06869" y="4577041"/>
            <a:ext cx="397807" cy="397807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D9E96DEE-E3B8-4F47-95F3-9A4899D34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06620" y="5081876"/>
            <a:ext cx="397807" cy="397807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443B4B01-5882-4459-B1CF-0E34090F0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54310" y="5062817"/>
            <a:ext cx="397807" cy="397807"/>
          </a:xfrm>
          <a:prstGeom prst="rect">
            <a:avLst/>
          </a:prstGeom>
        </p:spPr>
      </p:pic>
      <p:pic>
        <p:nvPicPr>
          <p:cNvPr id="33" name="Graphic 32" descr="Checkmark">
            <a:extLst>
              <a:ext uri="{FF2B5EF4-FFF2-40B4-BE49-F238E27FC236}">
                <a16:creationId xmlns:a16="http://schemas.microsoft.com/office/drawing/2014/main" id="{7A6F0976-1A4A-4665-8AE0-B08A1D337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92488" y="5081867"/>
            <a:ext cx="397807" cy="397807"/>
          </a:xfrm>
          <a:prstGeom prst="rect">
            <a:avLst/>
          </a:prstGeom>
        </p:spPr>
      </p:pic>
      <p:pic>
        <p:nvPicPr>
          <p:cNvPr id="34" name="Graphic 33" descr="Checkmark">
            <a:extLst>
              <a:ext uri="{FF2B5EF4-FFF2-40B4-BE49-F238E27FC236}">
                <a16:creationId xmlns:a16="http://schemas.microsoft.com/office/drawing/2014/main" id="{A4C699E5-DEBE-45A7-B9C5-FAAC5A1244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92580" y="5086630"/>
            <a:ext cx="397807" cy="397807"/>
          </a:xfrm>
          <a:prstGeom prst="rect">
            <a:avLst/>
          </a:prstGeom>
        </p:spPr>
      </p:pic>
      <p:pic>
        <p:nvPicPr>
          <p:cNvPr id="35" name="Graphic 34" descr="Checkmark">
            <a:extLst>
              <a:ext uri="{FF2B5EF4-FFF2-40B4-BE49-F238E27FC236}">
                <a16:creationId xmlns:a16="http://schemas.microsoft.com/office/drawing/2014/main" id="{F24358DE-B45F-4E73-85D7-2D6E07CB2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16137" y="5605757"/>
            <a:ext cx="397807" cy="397807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C4919D6A-AE87-481B-83CE-92F9675B7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40018" y="6020093"/>
            <a:ext cx="397807" cy="39780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3ED608FB-A5A5-489C-B8AF-E439A9430569}"/>
              </a:ext>
            </a:extLst>
          </p:cNvPr>
          <p:cNvSpPr txBox="1"/>
          <p:nvPr/>
        </p:nvSpPr>
        <p:spPr>
          <a:xfrm>
            <a:off x="8492862" y="5613302"/>
            <a:ext cx="65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N/A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BE5E7BB-8834-46EE-8BB1-EF5D25839614}"/>
              </a:ext>
            </a:extLst>
          </p:cNvPr>
          <p:cNvSpPr txBox="1"/>
          <p:nvPr/>
        </p:nvSpPr>
        <p:spPr>
          <a:xfrm>
            <a:off x="9269155" y="5608540"/>
            <a:ext cx="65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N/A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8FFD140-04A1-4E91-A488-39A369E80538}"/>
              </a:ext>
            </a:extLst>
          </p:cNvPr>
          <p:cNvSpPr txBox="1"/>
          <p:nvPr/>
        </p:nvSpPr>
        <p:spPr>
          <a:xfrm>
            <a:off x="10488348" y="5613304"/>
            <a:ext cx="65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N/A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A8DC53D-2B48-4E32-8724-C22FFA290D4E}"/>
              </a:ext>
            </a:extLst>
          </p:cNvPr>
          <p:cNvSpPr txBox="1"/>
          <p:nvPr/>
        </p:nvSpPr>
        <p:spPr>
          <a:xfrm>
            <a:off x="9893046" y="5618072"/>
            <a:ext cx="65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N/A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4B07B5A-2E02-4427-9957-42D4C3024050}"/>
              </a:ext>
            </a:extLst>
          </p:cNvPr>
          <p:cNvSpPr txBox="1"/>
          <p:nvPr/>
        </p:nvSpPr>
        <p:spPr>
          <a:xfrm>
            <a:off x="7816575" y="6037175"/>
            <a:ext cx="65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N/A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E435A0-C4F1-4E1F-B11B-65033227F91F}"/>
              </a:ext>
            </a:extLst>
          </p:cNvPr>
          <p:cNvSpPr txBox="1"/>
          <p:nvPr/>
        </p:nvSpPr>
        <p:spPr>
          <a:xfrm>
            <a:off x="8492857" y="6041932"/>
            <a:ext cx="65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N/A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F3849A-1E2A-42D3-982D-814A71EB5477}"/>
              </a:ext>
            </a:extLst>
          </p:cNvPr>
          <p:cNvSpPr txBox="1"/>
          <p:nvPr/>
        </p:nvSpPr>
        <p:spPr>
          <a:xfrm>
            <a:off x="9269150" y="6032407"/>
            <a:ext cx="65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N/A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A9C1F8A-7F23-4D4C-817F-C939B8217B57}"/>
              </a:ext>
            </a:extLst>
          </p:cNvPr>
          <p:cNvSpPr txBox="1"/>
          <p:nvPr/>
        </p:nvSpPr>
        <p:spPr>
          <a:xfrm>
            <a:off x="10488343" y="6041934"/>
            <a:ext cx="65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N/A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5BCF5E-3D9E-4819-84D2-C8DEADD84599}"/>
              </a:ext>
            </a:extLst>
          </p:cNvPr>
          <p:cNvSpPr txBox="1"/>
          <p:nvPr/>
        </p:nvSpPr>
        <p:spPr>
          <a:xfrm>
            <a:off x="9893041" y="6032413"/>
            <a:ext cx="65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N/A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1173E3C-6C26-46A6-9DCA-241E9AC5B219}"/>
              </a:ext>
            </a:extLst>
          </p:cNvPr>
          <p:cNvSpPr txBox="1"/>
          <p:nvPr/>
        </p:nvSpPr>
        <p:spPr>
          <a:xfrm>
            <a:off x="7166492" y="5613304"/>
            <a:ext cx="65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N/A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8BA537B-88A9-41B2-9581-00F501D5373C}"/>
              </a:ext>
            </a:extLst>
          </p:cNvPr>
          <p:cNvSpPr txBox="1"/>
          <p:nvPr/>
        </p:nvSpPr>
        <p:spPr>
          <a:xfrm>
            <a:off x="6599755" y="6027646"/>
            <a:ext cx="65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N/A</a:t>
            </a:r>
          </a:p>
        </p:txBody>
      </p:sp>
      <p:pic>
        <p:nvPicPr>
          <p:cNvPr id="48" name="Graphic 47" descr="Checkmark">
            <a:extLst>
              <a:ext uri="{FF2B5EF4-FFF2-40B4-BE49-F238E27FC236}">
                <a16:creationId xmlns:a16="http://schemas.microsoft.com/office/drawing/2014/main" id="{94C1C773-C09D-4334-BDCF-E93D9CF47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40302" y="4043628"/>
            <a:ext cx="397807" cy="397807"/>
          </a:xfrm>
          <a:prstGeom prst="rect">
            <a:avLst/>
          </a:prstGeom>
        </p:spPr>
      </p:pic>
      <p:pic>
        <p:nvPicPr>
          <p:cNvPr id="49" name="Graphic 48" descr="Checkmark">
            <a:extLst>
              <a:ext uri="{FF2B5EF4-FFF2-40B4-BE49-F238E27FC236}">
                <a16:creationId xmlns:a16="http://schemas.microsoft.com/office/drawing/2014/main" id="{903D301A-528B-4524-8894-4A40B352D4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78480" y="4062678"/>
            <a:ext cx="397807" cy="397807"/>
          </a:xfrm>
          <a:prstGeom prst="rect">
            <a:avLst/>
          </a:prstGeom>
        </p:spPr>
      </p:pic>
      <p:pic>
        <p:nvPicPr>
          <p:cNvPr id="50" name="Graphic 49" descr="Checkmark">
            <a:extLst>
              <a:ext uri="{FF2B5EF4-FFF2-40B4-BE49-F238E27FC236}">
                <a16:creationId xmlns:a16="http://schemas.microsoft.com/office/drawing/2014/main" id="{C7C21F46-6E9D-4FAE-A5BB-A10FD3693A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78572" y="4067441"/>
            <a:ext cx="397807" cy="397807"/>
          </a:xfrm>
          <a:prstGeom prst="rect">
            <a:avLst/>
          </a:prstGeom>
        </p:spPr>
      </p:pic>
      <p:pic>
        <p:nvPicPr>
          <p:cNvPr id="51" name="Graphic 50" descr="Checkmark">
            <a:extLst>
              <a:ext uri="{FF2B5EF4-FFF2-40B4-BE49-F238E27FC236}">
                <a16:creationId xmlns:a16="http://schemas.microsoft.com/office/drawing/2014/main" id="{BDF88ADF-AE89-4F24-B3A3-05F95DAE39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45059" y="4557985"/>
            <a:ext cx="397807" cy="397807"/>
          </a:xfrm>
          <a:prstGeom prst="rect">
            <a:avLst/>
          </a:prstGeom>
        </p:spPr>
      </p:pic>
      <p:pic>
        <p:nvPicPr>
          <p:cNvPr id="52" name="Graphic 51" descr="Checkmark">
            <a:extLst>
              <a:ext uri="{FF2B5EF4-FFF2-40B4-BE49-F238E27FC236}">
                <a16:creationId xmlns:a16="http://schemas.microsoft.com/office/drawing/2014/main" id="{2B88C254-705F-4FBD-B28B-C9834AE5D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83237" y="4577035"/>
            <a:ext cx="397807" cy="397807"/>
          </a:xfrm>
          <a:prstGeom prst="rect">
            <a:avLst/>
          </a:prstGeom>
        </p:spPr>
      </p:pic>
      <p:pic>
        <p:nvPicPr>
          <p:cNvPr id="53" name="Graphic 52" descr="Checkmark">
            <a:extLst>
              <a:ext uri="{FF2B5EF4-FFF2-40B4-BE49-F238E27FC236}">
                <a16:creationId xmlns:a16="http://schemas.microsoft.com/office/drawing/2014/main" id="{DEB3FE62-403B-446E-96E8-7AFB3ADDA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83329" y="4581798"/>
            <a:ext cx="397807" cy="397807"/>
          </a:xfrm>
          <a:prstGeom prst="rect">
            <a:avLst/>
          </a:prstGeom>
        </p:spPr>
      </p:pic>
      <p:pic>
        <p:nvPicPr>
          <p:cNvPr id="54" name="Graphic 53" descr="Checkmark">
            <a:extLst>
              <a:ext uri="{FF2B5EF4-FFF2-40B4-BE49-F238E27FC236}">
                <a16:creationId xmlns:a16="http://schemas.microsoft.com/office/drawing/2014/main" id="{A2CE5B40-BE61-4976-95FA-9D010DD086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30770" y="5067574"/>
            <a:ext cx="397807" cy="397807"/>
          </a:xfrm>
          <a:prstGeom prst="rect">
            <a:avLst/>
          </a:prstGeom>
        </p:spPr>
      </p:pic>
      <p:pic>
        <p:nvPicPr>
          <p:cNvPr id="55" name="Graphic 54" descr="Checkmark">
            <a:extLst>
              <a:ext uri="{FF2B5EF4-FFF2-40B4-BE49-F238E27FC236}">
                <a16:creationId xmlns:a16="http://schemas.microsoft.com/office/drawing/2014/main" id="{B38F0C68-95E1-43D0-801B-DCF1DF86E2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68948" y="5086624"/>
            <a:ext cx="397807" cy="397807"/>
          </a:xfrm>
          <a:prstGeom prst="rect">
            <a:avLst/>
          </a:prstGeom>
        </p:spPr>
      </p:pic>
      <p:pic>
        <p:nvPicPr>
          <p:cNvPr id="56" name="Graphic 55" descr="Checkmark">
            <a:extLst>
              <a:ext uri="{FF2B5EF4-FFF2-40B4-BE49-F238E27FC236}">
                <a16:creationId xmlns:a16="http://schemas.microsoft.com/office/drawing/2014/main" id="{A1BD8518-550D-4F42-BB39-1C0B88718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69040" y="5091387"/>
            <a:ext cx="397807" cy="39780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5B31A7D-7CAA-4645-9875-DC6D464A10B8}"/>
              </a:ext>
            </a:extLst>
          </p:cNvPr>
          <p:cNvSpPr/>
          <p:nvPr/>
        </p:nvSpPr>
        <p:spPr>
          <a:xfrm>
            <a:off x="9067662" y="3935507"/>
            <a:ext cx="2283995" cy="1717300"/>
          </a:xfrm>
          <a:prstGeom prst="ellipse">
            <a:avLst/>
          </a:prstGeom>
          <a:noFill/>
          <a:ln w="28575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713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FBD9-52E6-4D47-8642-542C5B7ED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 Access Numbers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020ED3-2F18-4D91-94A7-50260C60A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Metro-Haul Period Two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02F6F2-E45B-4C2C-B0CD-B10DE9FCA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2A3772-02B8-4C45-BE1C-A6587A8C424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1363" y="608575"/>
            <a:ext cx="11102975" cy="2174968"/>
          </a:xfrm>
        </p:spPr>
        <p:txBody>
          <a:bodyPr/>
          <a:lstStyle/>
          <a:p>
            <a:r>
              <a:rPr lang="en-GB" sz="2000" dirty="0"/>
              <a:t>Numbers can be confused by many disseminations in Draft, Submitted, Accepted, and Rejected states</a:t>
            </a:r>
          </a:p>
          <a:p>
            <a:pPr lvl="1"/>
            <a:r>
              <a:rPr lang="en-GB" sz="1800" dirty="0"/>
              <a:t>Qualifying publications are those in “published” state</a:t>
            </a:r>
          </a:p>
          <a:p>
            <a:pPr lvl="1"/>
            <a:r>
              <a:rPr lang="en-GB" sz="1800" dirty="0"/>
              <a:t>Qualifying deliverables are those that are approved by the Commission and “public”</a:t>
            </a:r>
          </a:p>
          <a:p>
            <a:pPr lvl="1"/>
            <a:r>
              <a:rPr lang="en-GB" sz="1800" dirty="0"/>
              <a:t>Qualifying standards are contributions to an open SDO</a:t>
            </a:r>
          </a:p>
          <a:p>
            <a:pPr lvl="1"/>
            <a:r>
              <a:rPr lang="en-GB" sz="1800" dirty="0"/>
              <a:t>Qualifying conference contributions have been delivered (presented)</a:t>
            </a:r>
          </a:p>
          <a:p>
            <a:r>
              <a:rPr lang="en-GB" sz="2000" dirty="0"/>
              <a:t>Numbers will improve as more publications become available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4CA9B82-E106-4122-9DC7-466B7940A7A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fld id="{E8853CD6-3CE8-4C5A-AE8E-DAA0F10335BA}" type="datetime1">
              <a:rPr lang="es-ES" smtClean="0"/>
              <a:pPr algn="ctr"/>
              <a:t>01/10/2019</a:t>
            </a:fld>
            <a:endParaRPr lang="es-ES" dirty="0"/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462959B9-0426-4210-85AD-531B9FF60C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2949756"/>
              </p:ext>
            </p:extLst>
          </p:nvPr>
        </p:nvGraphicFramePr>
        <p:xfrm>
          <a:off x="614085" y="3076197"/>
          <a:ext cx="11258829" cy="3279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1766">
                  <a:extLst>
                    <a:ext uri="{9D8B030D-6E8A-4147-A177-3AD203B41FA5}">
                      <a16:colId xmlns:a16="http://schemas.microsoft.com/office/drawing/2014/main" val="4146969648"/>
                    </a:ext>
                  </a:extLst>
                </a:gridCol>
                <a:gridCol w="2251766">
                  <a:extLst>
                    <a:ext uri="{9D8B030D-6E8A-4147-A177-3AD203B41FA5}">
                      <a16:colId xmlns:a16="http://schemas.microsoft.com/office/drawing/2014/main" val="3993912830"/>
                    </a:ext>
                  </a:extLst>
                </a:gridCol>
                <a:gridCol w="2251766">
                  <a:extLst>
                    <a:ext uri="{9D8B030D-6E8A-4147-A177-3AD203B41FA5}">
                      <a16:colId xmlns:a16="http://schemas.microsoft.com/office/drawing/2014/main" val="4023293666"/>
                    </a:ext>
                  </a:extLst>
                </a:gridCol>
                <a:gridCol w="2551134">
                  <a:extLst>
                    <a:ext uri="{9D8B030D-6E8A-4147-A177-3AD203B41FA5}">
                      <a16:colId xmlns:a16="http://schemas.microsoft.com/office/drawing/2014/main" val="1876618058"/>
                    </a:ext>
                  </a:extLst>
                </a:gridCol>
                <a:gridCol w="1952397">
                  <a:extLst>
                    <a:ext uri="{9D8B030D-6E8A-4147-A177-3AD203B41FA5}">
                      <a16:colId xmlns:a16="http://schemas.microsoft.com/office/drawing/2014/main" val="80005563"/>
                    </a:ext>
                  </a:extLst>
                </a:gridCol>
              </a:tblGrid>
              <a:tr h="43390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Total in any state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Total qualifying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err="1">
                          <a:solidFill>
                            <a:schemeClr val="tx1"/>
                          </a:solidFill>
                        </a:rPr>
                        <a:t>Eurescom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/Website OA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err="1">
                          <a:solidFill>
                            <a:schemeClr val="tx1"/>
                          </a:solidFill>
                        </a:rPr>
                        <a:t>SyGMa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 OA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530329"/>
                  </a:ext>
                </a:extLst>
              </a:tr>
              <a:tr h="692443">
                <a:tc>
                  <a:txBody>
                    <a:bodyPr/>
                    <a:lstStyle/>
                    <a:p>
                      <a:r>
                        <a:rPr lang="en-GB" sz="2000" dirty="0"/>
                        <a:t>Publications and Proceedings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61 (98%)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42 (68%)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860370"/>
                  </a:ext>
                </a:extLst>
              </a:tr>
              <a:tr h="433902">
                <a:tc>
                  <a:txBody>
                    <a:bodyPr/>
                    <a:lstStyle/>
                    <a:p>
                      <a:r>
                        <a:rPr lang="en-GB" sz="2000" dirty="0"/>
                        <a:t>Deliverables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5 (100%)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5 (100%)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469018"/>
                  </a:ext>
                </a:extLst>
              </a:tr>
              <a:tr h="433902">
                <a:tc>
                  <a:txBody>
                    <a:bodyPr/>
                    <a:lstStyle/>
                    <a:p>
                      <a:r>
                        <a:rPr lang="en-GB" sz="2000" dirty="0"/>
                        <a:t>Standards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9 (100%)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9 (100%)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736163"/>
                  </a:ext>
                </a:extLst>
              </a:tr>
              <a:tr h="748925">
                <a:tc>
                  <a:txBody>
                    <a:bodyPr/>
                    <a:lstStyle/>
                    <a:p>
                      <a:r>
                        <a:rPr lang="en-GB" sz="2000" dirty="0"/>
                        <a:t>Conference presentations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149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84 (87%)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55 (57%)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160013"/>
                  </a:ext>
                </a:extLst>
              </a:tr>
              <a:tr h="528107">
                <a:tc>
                  <a:txBody>
                    <a:bodyPr/>
                    <a:lstStyle/>
                    <a:p>
                      <a:r>
                        <a:rPr lang="en-GB" sz="2000" dirty="0"/>
                        <a:t>Totals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173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159 (92%)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111 (64%)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365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398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fld id="{E8853CD6-3CE8-4C5A-AE8E-DAA0F10335BA}" type="datetime1">
              <a:rPr lang="es-ES" smtClean="0"/>
              <a:pPr algn="ctr"/>
              <a:t>01/10/2019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Metro-Haul Period Two Review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D420778-B564-44BD-817E-195553123E2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69" y="5155454"/>
            <a:ext cx="2839647" cy="15787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69EA8B-008D-485E-872B-A1506F04C31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952" y="3923484"/>
            <a:ext cx="2566986" cy="14482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86534B-DE4A-4685-9E83-F4574CF40B5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672" y="5257693"/>
            <a:ext cx="2105025" cy="15787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88E72DC-1BA4-4704-8838-505274169CC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117" y="3570760"/>
            <a:ext cx="2355221" cy="1328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WP6 – Key Achievements in Year 2 (1 of 5)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B308C135-4F07-496C-8D91-C6C6936A3CA8}"/>
              </a:ext>
            </a:extLst>
          </p:cNvPr>
          <p:cNvSpPr txBox="1">
            <a:spLocks/>
          </p:cNvSpPr>
          <p:nvPr/>
        </p:nvSpPr>
        <p:spPr>
          <a:xfrm>
            <a:off x="479280" y="540236"/>
            <a:ext cx="5616720" cy="4155356"/>
          </a:xfrm>
          <a:prstGeom prst="rect">
            <a:avLst/>
          </a:prstGeom>
        </p:spPr>
        <p:txBody>
          <a:bodyPr/>
          <a:lstStyle>
            <a:lvl1pPr marL="228600" indent="-288000" algn="l" defTabSz="914400" rtl="0" eaLnBrk="1" latinLnBrk="0" hangingPunct="1">
              <a:lnSpc>
                <a:spcPct val="100000"/>
              </a:lnSpc>
              <a:spcBef>
                <a:spcPts val="3000"/>
              </a:spcBef>
              <a:buClr>
                <a:schemeClr val="accent2"/>
              </a:buClr>
              <a:buFont typeface="Wingdings" panose="05000000000000000000" pitchFamily="2" charset="2"/>
              <a:buChar char="v"/>
              <a:defRPr lang="en-US" sz="1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q"/>
              <a:defRPr lang="en-US" sz="16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lang="en-US" sz="14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05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05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dirty="0"/>
              <a:t>Notable WP6 success in Year 2 includes: </a:t>
            </a:r>
          </a:p>
          <a:p>
            <a:pPr lvl="1" fontAlgn="auto">
              <a:spcAft>
                <a:spcPts val="0"/>
              </a:spcAft>
            </a:pPr>
            <a:r>
              <a:rPr lang="en-GB" b="1" dirty="0"/>
              <a:t>Disseminations</a:t>
            </a:r>
          </a:p>
          <a:p>
            <a:pPr lvl="2" fontAlgn="auto">
              <a:spcAft>
                <a:spcPts val="0"/>
              </a:spcAft>
            </a:pPr>
            <a:r>
              <a:rPr lang="en-GB" dirty="0"/>
              <a:t>During the second year of the Project, METRO-HAUL has produced </a:t>
            </a:r>
            <a:r>
              <a:rPr lang="en-GB"/>
              <a:t>more than </a:t>
            </a:r>
            <a:r>
              <a:rPr lang="en-GB" dirty="0"/>
              <a:t>100 dissemination activities. </a:t>
            </a:r>
          </a:p>
          <a:p>
            <a:pPr lvl="2" fontAlgn="auto">
              <a:spcAft>
                <a:spcPts val="0"/>
              </a:spcAft>
            </a:pPr>
            <a:r>
              <a:rPr lang="en-GB" dirty="0"/>
              <a:t>These are a combination of peer-reviewed papers and journals, articles, standards, and OpenSource contributions</a:t>
            </a:r>
          </a:p>
          <a:p>
            <a:pPr lvl="1" fontAlgn="auto">
              <a:spcAft>
                <a:spcPts val="0"/>
              </a:spcAft>
            </a:pPr>
            <a:r>
              <a:rPr lang="en-GB" b="1" dirty="0"/>
              <a:t>Journal Publications </a:t>
            </a:r>
          </a:p>
          <a:p>
            <a:pPr lvl="2" fontAlgn="auto">
              <a:spcAft>
                <a:spcPts val="0"/>
              </a:spcAft>
            </a:pPr>
            <a:r>
              <a:rPr lang="en-GB" dirty="0"/>
              <a:t>16 Highly ranked publications</a:t>
            </a:r>
            <a:endParaRPr lang="en-GB" b="1" dirty="0"/>
          </a:p>
          <a:p>
            <a:pPr lvl="1" fontAlgn="auto">
              <a:spcAft>
                <a:spcPts val="0"/>
              </a:spcAft>
            </a:pPr>
            <a:r>
              <a:rPr lang="en-GB" b="1" dirty="0"/>
              <a:t>Conferences &amp; Workshop Participation</a:t>
            </a:r>
          </a:p>
          <a:p>
            <a:pPr lvl="2" fontAlgn="auto">
              <a:spcAft>
                <a:spcPts val="0"/>
              </a:spcAft>
            </a:pPr>
            <a:r>
              <a:rPr lang="en-GB" dirty="0"/>
              <a:t>Participated at 12 industry and academic events</a:t>
            </a:r>
          </a:p>
          <a:p>
            <a:pPr lvl="2" fontAlgn="auto">
              <a:spcAft>
                <a:spcPts val="0"/>
              </a:spcAft>
            </a:pPr>
            <a:r>
              <a:rPr lang="en-GB" dirty="0"/>
              <a:t>Produced more than 70 contributions (see table)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E302F64-C296-44A4-9CF2-8C26653BBB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689314"/>
              </p:ext>
            </p:extLst>
          </p:nvPr>
        </p:nvGraphicFramePr>
        <p:xfrm>
          <a:off x="6129338" y="760028"/>
          <a:ext cx="5791198" cy="55746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43337">
                  <a:extLst>
                    <a:ext uri="{9D8B030D-6E8A-4147-A177-3AD203B41FA5}">
                      <a16:colId xmlns:a16="http://schemas.microsoft.com/office/drawing/2014/main" val="2460671171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val="2692456016"/>
                    </a:ext>
                  </a:extLst>
                </a:gridCol>
                <a:gridCol w="651317">
                  <a:extLst>
                    <a:ext uri="{9D8B030D-6E8A-4147-A177-3AD203B41FA5}">
                      <a16:colId xmlns:a16="http://schemas.microsoft.com/office/drawing/2014/main" val="1417634044"/>
                    </a:ext>
                  </a:extLst>
                </a:gridCol>
                <a:gridCol w="548831">
                  <a:extLst>
                    <a:ext uri="{9D8B030D-6E8A-4147-A177-3AD203B41FA5}">
                      <a16:colId xmlns:a16="http://schemas.microsoft.com/office/drawing/2014/main" val="2827506295"/>
                    </a:ext>
                  </a:extLst>
                </a:gridCol>
              </a:tblGrid>
              <a:tr h="4569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Conference Participation</a:t>
                      </a:r>
                    </a:p>
                  </a:txBody>
                  <a:tcPr marL="65957" marR="659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1</a:t>
                      </a:r>
                    </a:p>
                  </a:txBody>
                  <a:tcPr marL="65957" marR="659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Year 2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7" marR="659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65957" marR="65957" marT="0" marB="0" anchor="b"/>
                </a:tc>
                <a:extLst>
                  <a:ext uri="{0D108BD9-81ED-4DB2-BD59-A6C34878D82A}">
                    <a16:rowId xmlns:a16="http://schemas.microsoft.com/office/drawing/2014/main" val="2991277371"/>
                  </a:ext>
                </a:extLst>
              </a:tr>
              <a:tr h="443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EUCNC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7" marR="659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5957" marR="659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1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7" marR="659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5957" marR="65957" marT="0" marB="0" anchor="b"/>
                </a:tc>
                <a:extLst>
                  <a:ext uri="{0D108BD9-81ED-4DB2-BD59-A6C34878D82A}">
                    <a16:rowId xmlns:a16="http://schemas.microsoft.com/office/drawing/2014/main" val="1182388275"/>
                  </a:ext>
                </a:extLst>
              </a:tr>
              <a:tr h="447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European Conference on Optical Communications (ECOC)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7" marR="659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5957" marR="659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12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7" marR="659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5957" marR="65957" marT="0" marB="0" anchor="b"/>
                </a:tc>
                <a:extLst>
                  <a:ext uri="{0D108BD9-81ED-4DB2-BD59-A6C34878D82A}">
                    <a16:rowId xmlns:a16="http://schemas.microsoft.com/office/drawing/2014/main" val="1334198410"/>
                  </a:ext>
                </a:extLst>
              </a:tr>
              <a:tr h="447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International Conference on Transparent Optical Networks (ICTON)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7" marR="659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5957" marR="659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28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7" marR="659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65957" marR="65957" marT="0" marB="0" anchor="b"/>
                </a:tc>
                <a:extLst>
                  <a:ext uri="{0D108BD9-81ED-4DB2-BD59-A6C34878D82A}">
                    <a16:rowId xmlns:a16="http://schemas.microsoft.com/office/drawing/2014/main" val="841332041"/>
                  </a:ext>
                </a:extLst>
              </a:tr>
              <a:tr h="447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Layer123 - Zero Touch and Carrier Automation Conference 2018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7" marR="659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7" marR="659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1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7" marR="659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5957" marR="65957" marT="0" marB="0" anchor="b"/>
                </a:tc>
                <a:extLst>
                  <a:ext uri="{0D108BD9-81ED-4DB2-BD59-A6C34878D82A}">
                    <a16:rowId xmlns:a16="http://schemas.microsoft.com/office/drawing/2014/main" val="2345076229"/>
                  </a:ext>
                </a:extLst>
              </a:tr>
              <a:tr h="443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Layer123 SDN NFV World Congress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7" marR="659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5957" marR="659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1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7" marR="659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5957" marR="65957" marT="0" marB="0" anchor="b"/>
                </a:tc>
                <a:extLst>
                  <a:ext uri="{0D108BD9-81ED-4DB2-BD59-A6C34878D82A}">
                    <a16:rowId xmlns:a16="http://schemas.microsoft.com/office/drawing/2014/main" val="280191055"/>
                  </a:ext>
                </a:extLst>
              </a:tr>
              <a:tr h="447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Optical Fiber Communications Conference and Exhibition (OFC) 2019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7" marR="659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7" marR="659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20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7" marR="659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5957" marR="65957" marT="0" marB="0" anchor="b"/>
                </a:tc>
                <a:extLst>
                  <a:ext uri="{0D108BD9-81ED-4DB2-BD59-A6C34878D82A}">
                    <a16:rowId xmlns:a16="http://schemas.microsoft.com/office/drawing/2014/main" val="1774090250"/>
                  </a:ext>
                </a:extLst>
              </a:tr>
              <a:tr h="206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OSA Advanced Photonics Congress 2018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7" marR="659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7" marR="659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1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7" marR="659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5957" marR="65957" marT="0" marB="0" anchor="b"/>
                </a:tc>
                <a:extLst>
                  <a:ext uri="{0D108BD9-81ED-4DB2-BD59-A6C34878D82A}">
                    <a16:rowId xmlns:a16="http://schemas.microsoft.com/office/drawing/2014/main" val="3870692100"/>
                  </a:ext>
                </a:extLst>
              </a:tr>
              <a:tr h="447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IEEE International Multidisciplinary Conference on Engineering Technology, IMCET 2018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7" marR="659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7" marR="659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1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7" marR="659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5957" marR="65957" marT="0" marB="0" anchor="b"/>
                </a:tc>
                <a:extLst>
                  <a:ext uri="{0D108BD9-81ED-4DB2-BD59-A6C34878D82A}">
                    <a16:rowId xmlns:a16="http://schemas.microsoft.com/office/drawing/2014/main" val="1682794310"/>
                  </a:ext>
                </a:extLst>
              </a:tr>
              <a:tr h="443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IEEE NFV-SDN 2018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7" marR="659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7" marR="659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1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7" marR="659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5957" marR="65957" marT="0" marB="0" anchor="b"/>
                </a:tc>
                <a:extLst>
                  <a:ext uri="{0D108BD9-81ED-4DB2-BD59-A6C34878D82A}">
                    <a16:rowId xmlns:a16="http://schemas.microsoft.com/office/drawing/2014/main" val="2937211489"/>
                  </a:ext>
                </a:extLst>
              </a:tr>
              <a:tr h="443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Conference on Optical Network Design and Modelling (ONDM)</a:t>
                      </a:r>
                    </a:p>
                  </a:txBody>
                  <a:tcPr marL="65957" marR="659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7" marR="659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5957" marR="659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5957" marR="65957" marT="0" marB="0" anchor="b"/>
                </a:tc>
                <a:extLst>
                  <a:ext uri="{0D108BD9-81ED-4DB2-BD59-A6C34878D82A}">
                    <a16:rowId xmlns:a16="http://schemas.microsoft.com/office/drawing/2014/main" val="3076771645"/>
                  </a:ext>
                </a:extLst>
              </a:tr>
              <a:tr h="443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conferences</a:t>
                      </a:r>
                    </a:p>
                  </a:txBody>
                  <a:tcPr marL="65957" marR="659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5957" marR="659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5957" marR="659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5957" marR="65957" marT="0" marB="0" anchor="b"/>
                </a:tc>
                <a:extLst>
                  <a:ext uri="{0D108BD9-81ED-4DB2-BD59-A6C34878D82A}">
                    <a16:rowId xmlns:a16="http://schemas.microsoft.com/office/drawing/2014/main" val="3346256645"/>
                  </a:ext>
                </a:extLst>
              </a:tr>
              <a:tr h="443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TOTAL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7" marR="65957" marT="0" marB="0" anchor="b">
                    <a:solidFill>
                      <a:srgbClr val="FF9B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5957" marR="65957" marT="0" marB="0" anchor="b">
                    <a:solidFill>
                      <a:srgbClr val="FF9B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72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7" marR="65957" marT="0" marB="0" anchor="b">
                    <a:solidFill>
                      <a:srgbClr val="FF9B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</a:t>
                      </a:r>
                    </a:p>
                  </a:txBody>
                  <a:tcPr marL="65957" marR="65957" marT="0" marB="0" anchor="b">
                    <a:solidFill>
                      <a:srgbClr val="FF9B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213071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B913EACA-92BF-4BEF-B985-BE70262FE79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4" y="3570760"/>
            <a:ext cx="2427957" cy="136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139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39DBF-7875-4891-AC6B-3F30AB48C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WP6 – Key Achievements in Year 2 (2 of 5)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3317E1-6D31-4EC4-8150-B53C922C3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Metro-Haul Period Two Review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2F3B-9DB3-4E25-92B9-1474831B6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D3A635-D8C1-4CD8-BA42-0875FFC139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2222" y="537927"/>
            <a:ext cx="11102975" cy="5446712"/>
          </a:xfrm>
        </p:spPr>
        <p:txBody>
          <a:bodyPr/>
          <a:lstStyle/>
          <a:p>
            <a:r>
              <a:rPr lang="en-GB" sz="1600" dirty="0"/>
              <a:t>Why is Standardisation and </a:t>
            </a:r>
            <a:r>
              <a:rPr lang="en-GB" sz="1600" dirty="0" err="1"/>
              <a:t>OpenSource</a:t>
            </a:r>
            <a:r>
              <a:rPr lang="en-GB" sz="1600" dirty="0"/>
              <a:t> Important?</a:t>
            </a:r>
          </a:p>
          <a:p>
            <a:pPr lvl="1"/>
            <a:r>
              <a:rPr lang="en-GB" sz="1400" dirty="0"/>
              <a:t>Impact extends to vendors and operators outside the project in Europe and around the world</a:t>
            </a:r>
          </a:p>
          <a:p>
            <a:pPr lvl="2"/>
            <a:r>
              <a:rPr lang="en-GB" dirty="0"/>
              <a:t>It is open and publicly visible</a:t>
            </a:r>
          </a:p>
          <a:p>
            <a:pPr lvl="1"/>
            <a:r>
              <a:rPr lang="en-GB" sz="1400" dirty="0"/>
              <a:t>Standard architectures</a:t>
            </a:r>
          </a:p>
          <a:p>
            <a:pPr lvl="2"/>
            <a:r>
              <a:rPr lang="en-GB" dirty="0"/>
              <a:t>Enable all vendors to work with same objectives</a:t>
            </a:r>
          </a:p>
          <a:p>
            <a:pPr lvl="2"/>
            <a:r>
              <a:rPr lang="en-GB" dirty="0"/>
              <a:t>Allow operators to build coherent systems</a:t>
            </a:r>
          </a:p>
          <a:p>
            <a:pPr lvl="1"/>
            <a:r>
              <a:rPr lang="en-GB" sz="1400" dirty="0"/>
              <a:t>Standard data models</a:t>
            </a:r>
          </a:p>
          <a:p>
            <a:pPr lvl="2"/>
            <a:r>
              <a:rPr lang="en-GB" dirty="0"/>
              <a:t>Allow vendor implementations to interwork</a:t>
            </a:r>
          </a:p>
          <a:p>
            <a:pPr lvl="2"/>
            <a:r>
              <a:rPr lang="en-GB" dirty="0"/>
              <a:t>Free operators from “vendor lock-in”</a:t>
            </a:r>
          </a:p>
          <a:p>
            <a:pPr lvl="1"/>
            <a:r>
              <a:rPr lang="en-GB" sz="1400" dirty="0" err="1"/>
              <a:t>OpenSource</a:t>
            </a:r>
            <a:r>
              <a:rPr lang="en-GB" sz="1400" dirty="0"/>
              <a:t> implementations</a:t>
            </a:r>
          </a:p>
          <a:p>
            <a:pPr lvl="2"/>
            <a:r>
              <a:rPr lang="en-GB" dirty="0"/>
              <a:t>Provide staring point for consistent implementations</a:t>
            </a:r>
          </a:p>
          <a:p>
            <a:pPr lvl="2"/>
            <a:r>
              <a:rPr lang="en-GB" dirty="0"/>
              <a:t>Offer proof-of-concept</a:t>
            </a:r>
          </a:p>
          <a:p>
            <a:pPr lvl="2"/>
            <a:r>
              <a:rPr lang="en-GB" dirty="0"/>
              <a:t>Enable validation of implementations as “standard”</a:t>
            </a:r>
          </a:p>
          <a:p>
            <a:pPr lvl="1"/>
            <a:r>
              <a:rPr lang="en-GB" sz="1400" dirty="0"/>
              <a:t>Recognition of Metro-Haul (and thus European Commission) as leaders</a:t>
            </a:r>
          </a:p>
          <a:p>
            <a:r>
              <a:rPr lang="en-GB" sz="1600" dirty="0"/>
              <a:t>Benefits for Metro-Haul partners (i.e., European companies)</a:t>
            </a:r>
          </a:p>
          <a:p>
            <a:pPr lvl="1"/>
            <a:r>
              <a:rPr lang="en-GB" sz="1400" dirty="0"/>
              <a:t>Shape the standards/</a:t>
            </a:r>
            <a:r>
              <a:rPr lang="en-GB" sz="1400" dirty="0" err="1"/>
              <a:t>OpenSource</a:t>
            </a:r>
            <a:r>
              <a:rPr lang="en-GB" sz="1400" dirty="0"/>
              <a:t> to fit needs of partners</a:t>
            </a:r>
          </a:p>
          <a:p>
            <a:pPr lvl="1"/>
            <a:r>
              <a:rPr lang="en-GB" sz="1400" dirty="0"/>
              <a:t>Early view (pre-standard implementation)</a:t>
            </a:r>
          </a:p>
          <a:p>
            <a:r>
              <a:rPr lang="en-GB" sz="1600" dirty="0"/>
              <a:t>Metro-Haul Standardisation and </a:t>
            </a:r>
            <a:r>
              <a:rPr lang="en-GB" sz="1600" dirty="0" err="1"/>
              <a:t>OpenSource</a:t>
            </a:r>
            <a:r>
              <a:rPr lang="en-GB" sz="1600" dirty="0"/>
              <a:t> Impact</a:t>
            </a:r>
          </a:p>
          <a:p>
            <a:pPr lvl="1"/>
            <a:r>
              <a:rPr lang="en-GB" sz="1400" dirty="0"/>
              <a:t>12 Active SDO Specification and Standards Contributions</a:t>
            </a:r>
          </a:p>
          <a:p>
            <a:pPr lvl="1"/>
            <a:r>
              <a:rPr lang="en-GB" sz="1400" dirty="0"/>
              <a:t>Multiple Open Source code contributions (WP4 and WP5  discussions earlier)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4EF6C97-1132-4917-AC60-A415F96715F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fld id="{E8853CD6-3CE8-4C5A-AE8E-DAA0F10335BA}" type="datetime1">
              <a:rPr lang="es-ES" smtClean="0"/>
              <a:pPr algn="ctr"/>
              <a:t>01/10/2019</a:t>
            </a:fld>
            <a:endParaRPr lang="es-E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F261790-5402-4672-8373-E3F638618383}"/>
              </a:ext>
            </a:extLst>
          </p:cNvPr>
          <p:cNvGrpSpPr/>
          <p:nvPr/>
        </p:nvGrpSpPr>
        <p:grpSpPr>
          <a:xfrm>
            <a:off x="7536921" y="1851688"/>
            <a:ext cx="4515286" cy="4441186"/>
            <a:chOff x="7536921" y="1851688"/>
            <a:chExt cx="4515286" cy="444118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A17B7FE-6E4B-4BFA-A153-99A2E0B39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6921" y="1927912"/>
              <a:ext cx="4515286" cy="4364962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02DBCB0-1DCA-4533-9711-026E2849BADD}"/>
                </a:ext>
              </a:extLst>
            </p:cNvPr>
            <p:cNvSpPr/>
            <p:nvPr/>
          </p:nvSpPr>
          <p:spPr>
            <a:xfrm>
              <a:off x="9198592" y="1851688"/>
              <a:ext cx="1583140" cy="32299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6FC85B7-8547-4290-BBAF-D19446E6C201}"/>
                </a:ext>
              </a:extLst>
            </p:cNvPr>
            <p:cNvSpPr/>
            <p:nvPr/>
          </p:nvSpPr>
          <p:spPr>
            <a:xfrm>
              <a:off x="7776938" y="2372579"/>
              <a:ext cx="1894775" cy="62992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8653760-03D5-4C14-9B44-EA8E472D8E49}"/>
                </a:ext>
              </a:extLst>
            </p:cNvPr>
            <p:cNvSpPr/>
            <p:nvPr/>
          </p:nvSpPr>
          <p:spPr>
            <a:xfrm>
              <a:off x="7594966" y="4756405"/>
              <a:ext cx="4073869" cy="48888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67F3247-0FF9-46DA-9209-216C3E21F19D}"/>
                </a:ext>
              </a:extLst>
            </p:cNvPr>
            <p:cNvSpPr/>
            <p:nvPr/>
          </p:nvSpPr>
          <p:spPr>
            <a:xfrm>
              <a:off x="8891515" y="5989271"/>
              <a:ext cx="1583140" cy="2908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80337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WP6 – Key Achievements in Year 2 (3 of 5)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Metro-Haul Period Two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fld id="{E8853CD6-3CE8-4C5A-AE8E-DAA0F10335BA}" type="datetime1">
              <a:rPr lang="es-ES" smtClean="0"/>
              <a:pPr algn="ctr"/>
              <a:t>01/10/2019</a:t>
            </a:fld>
            <a:endParaRPr lang="es-E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B308C135-4F07-496C-8D91-C6C6936A3C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0682" y="568233"/>
            <a:ext cx="6469813" cy="2659062"/>
          </a:xfrm>
        </p:spPr>
        <p:txBody>
          <a:bodyPr/>
          <a:lstStyle/>
          <a:p>
            <a:r>
              <a:rPr lang="en-GB" sz="2000" dirty="0"/>
              <a:t>Two External Project Workshops led by Metro-Haul</a:t>
            </a:r>
          </a:p>
          <a:p>
            <a:pPr lvl="1"/>
            <a:r>
              <a:rPr lang="en-GB" sz="1800" dirty="0"/>
              <a:t>May 2019 - NGON Workshop</a:t>
            </a:r>
          </a:p>
          <a:p>
            <a:pPr lvl="2"/>
            <a:r>
              <a:rPr lang="en-GB" sz="1600" dirty="0"/>
              <a:t>“The Optical Masterclass Series – METRO-HAUL”</a:t>
            </a:r>
          </a:p>
          <a:p>
            <a:pPr lvl="3"/>
            <a:r>
              <a:rPr lang="en-GB" sz="1400" dirty="0"/>
              <a:t>Reached out beyond H2020 projects</a:t>
            </a:r>
          </a:p>
          <a:p>
            <a:pPr lvl="3"/>
            <a:r>
              <a:rPr lang="en-GB" sz="1400" dirty="0"/>
              <a:t>Speakers from operators, equipment vendors, standards experts, and YANG implementers to explain how key technologies can provide everything needed to manage and operate packet and optical transport networks for 5G.</a:t>
            </a:r>
          </a:p>
          <a:p>
            <a:pPr lvl="1"/>
            <a:r>
              <a:rPr lang="en-GB" sz="1800" dirty="0"/>
              <a:t>June 2019 - EUCNC Workshop</a:t>
            </a:r>
          </a:p>
          <a:p>
            <a:pPr lvl="2"/>
            <a:r>
              <a:rPr lang="en-GB" sz="1600" dirty="0"/>
              <a:t>“Photonic Technologies in 5G and Beyond”</a:t>
            </a:r>
          </a:p>
          <a:p>
            <a:pPr lvl="3"/>
            <a:r>
              <a:rPr lang="en-GB" sz="1400" dirty="0"/>
              <a:t>Highlighted of Metro-Haul research and the impact of photonic integrated devices and optical for 5G.</a:t>
            </a:r>
          </a:p>
          <a:p>
            <a:pPr lvl="2"/>
            <a:endParaRPr lang="en-GB" dirty="0"/>
          </a:p>
          <a:p>
            <a:pPr marL="228600" lvl="2" indent="-288000">
              <a:lnSpc>
                <a:spcPct val="100000"/>
              </a:lnSpc>
              <a:spcBef>
                <a:spcPts val="300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en-GB" sz="2000" dirty="0"/>
          </a:p>
          <a:p>
            <a:pPr lvl="1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B723C5-E786-4134-A222-D09C5FEC1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034" y="2587281"/>
            <a:ext cx="2892156" cy="14460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26" name="Picture 2" descr="https://pbs.twimg.com/media/D7Ffej1X4AABlR1.jpg">
            <a:extLst>
              <a:ext uri="{FF2B5EF4-FFF2-40B4-BE49-F238E27FC236}">
                <a16:creationId xmlns:a16="http://schemas.microsoft.com/office/drawing/2014/main" id="{6DF041F6-21DE-4DB1-AC62-0DAA4C49C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622" y="774393"/>
            <a:ext cx="1991847" cy="149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732F42-9D7F-42F1-B10B-1BD1245D9C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7236" y="2383850"/>
            <a:ext cx="1508141" cy="20108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A3140077-BEF5-4B9F-8B94-527EAD554948}"/>
              </a:ext>
            </a:extLst>
          </p:cNvPr>
          <p:cNvSpPr txBox="1">
            <a:spLocks/>
          </p:cNvSpPr>
          <p:nvPr/>
        </p:nvSpPr>
        <p:spPr>
          <a:xfrm>
            <a:off x="709988" y="3707741"/>
            <a:ext cx="4991566" cy="2659062"/>
          </a:xfrm>
          <a:prstGeom prst="rect">
            <a:avLst/>
          </a:prstGeom>
        </p:spPr>
        <p:txBody>
          <a:bodyPr/>
          <a:lstStyle>
            <a:lvl1pPr marL="228600" indent="-288000" algn="l" defTabSz="914400" rtl="0" eaLnBrk="1" latinLnBrk="0" hangingPunct="1">
              <a:lnSpc>
                <a:spcPct val="100000"/>
              </a:lnSpc>
              <a:spcBef>
                <a:spcPts val="3000"/>
              </a:spcBef>
              <a:buClr>
                <a:schemeClr val="accent2"/>
              </a:buClr>
              <a:buFont typeface="Wingdings" panose="05000000000000000000" pitchFamily="2" charset="2"/>
              <a:buChar char="v"/>
              <a:defRPr lang="en-US" sz="1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q"/>
              <a:defRPr lang="en-US" sz="16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lang="en-US" sz="14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05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05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2000" dirty="0"/>
              <a:t>Numerous, Keynotes, Invited &amp; Accepted Speakers, Panels, Tutorials, Demonstrations and Exhibitions</a:t>
            </a:r>
          </a:p>
          <a:p>
            <a:pPr lvl="1" fontAlgn="auto">
              <a:spcAft>
                <a:spcPts val="0"/>
              </a:spcAft>
            </a:pPr>
            <a:r>
              <a:rPr lang="en-GB" dirty="0"/>
              <a:t>ECOC 2018</a:t>
            </a:r>
          </a:p>
          <a:p>
            <a:pPr lvl="1" fontAlgn="auto">
              <a:spcAft>
                <a:spcPts val="0"/>
              </a:spcAft>
            </a:pPr>
            <a:r>
              <a:rPr lang="en-GB" dirty="0"/>
              <a:t>PSC2018</a:t>
            </a:r>
          </a:p>
          <a:p>
            <a:pPr lvl="1" fontAlgn="auto">
              <a:spcAft>
                <a:spcPts val="0"/>
              </a:spcAft>
            </a:pPr>
            <a:r>
              <a:rPr lang="en-GB" dirty="0"/>
              <a:t>5GPPP KPI 2018</a:t>
            </a:r>
          </a:p>
          <a:p>
            <a:pPr lvl="1" fontAlgn="auto">
              <a:spcAft>
                <a:spcPts val="0"/>
              </a:spcAft>
            </a:pPr>
            <a:r>
              <a:rPr lang="en-GB" dirty="0"/>
              <a:t>OFC2019</a:t>
            </a:r>
          </a:p>
          <a:p>
            <a:pPr lvl="1" fontAlgn="auto">
              <a:spcAft>
                <a:spcPts val="0"/>
              </a:spcAft>
            </a:pPr>
            <a:r>
              <a:rPr lang="en-GB" dirty="0"/>
              <a:t>ICTON 2019</a:t>
            </a:r>
          </a:p>
          <a:p>
            <a:pPr lvl="1" fontAlgn="auto">
              <a:spcAft>
                <a:spcPts val="0"/>
              </a:spcAft>
            </a:pPr>
            <a:r>
              <a:rPr lang="en-GB" dirty="0"/>
              <a:t>ONDM 2019</a:t>
            </a:r>
          </a:p>
          <a:p>
            <a:pPr lvl="1" fontAlgn="auto">
              <a:spcAft>
                <a:spcPts val="0"/>
              </a:spcAft>
            </a:pPr>
            <a:endParaRPr lang="en-GB" dirty="0"/>
          </a:p>
        </p:txBody>
      </p:sp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8C56AC97-CF2C-4E7E-86DE-70EF6941BE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0"/>
          <a:stretch/>
        </p:blipFill>
        <p:spPr bwMode="auto">
          <a:xfrm>
            <a:off x="9496943" y="4449583"/>
            <a:ext cx="2333806" cy="1865307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">
            <a:extLst>
              <a:ext uri="{FF2B5EF4-FFF2-40B4-BE49-F238E27FC236}">
                <a16:creationId xmlns:a16="http://schemas.microsoft.com/office/drawing/2014/main" id="{10B7C2EA-3FB8-467B-A39F-032C7C74B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348" y="1112090"/>
            <a:ext cx="2589751" cy="135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">
            <a:extLst>
              <a:ext uri="{FF2B5EF4-FFF2-40B4-BE49-F238E27FC236}">
                <a16:creationId xmlns:a16="http://schemas.microsoft.com/office/drawing/2014/main" id="{D36F5432-AF3A-422A-BED8-8F8EBD295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435" y="4142016"/>
            <a:ext cx="3857845" cy="217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807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9642B4B-F392-4E69-ABBB-B6B924ECC8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646460" y="3624682"/>
            <a:ext cx="3179836" cy="23666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WP6 – Key Achievements in Year 2 (4 of 5)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50697" y="6356350"/>
            <a:ext cx="9571424" cy="365125"/>
          </a:xfrm>
        </p:spPr>
        <p:txBody>
          <a:bodyPr/>
          <a:lstStyle/>
          <a:p>
            <a:r>
              <a:rPr lang="en-US" dirty="0"/>
              <a:t>Metro-Haul Period Two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fld id="{E8853CD6-3CE8-4C5A-AE8E-DAA0F10335BA}" type="datetime1">
              <a:rPr lang="es-ES" smtClean="0"/>
              <a:pPr algn="ctr"/>
              <a:t>01/10/2019</a:t>
            </a:fld>
            <a:endParaRPr lang="es-E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424B40-25F2-45CB-AE59-DD11B2B5E2F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523628" y="755448"/>
            <a:ext cx="3043453" cy="27656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B16B3E-D40C-46CE-AC70-1916B63BC23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567081" y="725736"/>
            <a:ext cx="2542175" cy="34225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4A5382-CBCD-49BC-AB16-3446E1E7B9F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352192" y="4281541"/>
            <a:ext cx="2658833" cy="21819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DBB9C8CE-4A3C-4912-A1A6-B56A164B43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0975" y="622175"/>
            <a:ext cx="6649034" cy="5787417"/>
          </a:xfrm>
        </p:spPr>
        <p:txBody>
          <a:bodyPr/>
          <a:lstStyle/>
          <a:p>
            <a:pPr lvl="1"/>
            <a:r>
              <a:rPr lang="en-GB" dirty="0"/>
              <a:t>OFC Participation</a:t>
            </a:r>
          </a:p>
          <a:p>
            <a:pPr lvl="2">
              <a:lnSpc>
                <a:spcPct val="100000"/>
              </a:lnSpc>
            </a:pPr>
            <a:r>
              <a:rPr lang="en-GB" sz="1600" dirty="0"/>
              <a:t>At OFC 2019 we had over 20 contributions and speaking slots</a:t>
            </a:r>
          </a:p>
          <a:p>
            <a:pPr lvl="1"/>
            <a:r>
              <a:rPr lang="en-GB" dirty="0"/>
              <a:t>Publication of project Newsletters</a:t>
            </a:r>
          </a:p>
          <a:p>
            <a:pPr lvl="2">
              <a:lnSpc>
                <a:spcPct val="100000"/>
              </a:lnSpc>
            </a:pPr>
            <a:r>
              <a:rPr lang="en-GB" sz="1600" dirty="0"/>
              <a:t>Two Published</a:t>
            </a:r>
          </a:p>
          <a:p>
            <a:pPr lvl="1"/>
            <a:r>
              <a:rPr lang="en-GB" dirty="0"/>
              <a:t>Press Releases</a:t>
            </a:r>
          </a:p>
          <a:p>
            <a:pPr lvl="2">
              <a:lnSpc>
                <a:spcPct val="100000"/>
              </a:lnSpc>
            </a:pPr>
            <a:r>
              <a:rPr lang="en-GB" sz="1600" dirty="0"/>
              <a:t>Four Released</a:t>
            </a:r>
          </a:p>
          <a:p>
            <a:pPr lvl="1"/>
            <a:r>
              <a:rPr lang="en-GB" dirty="0"/>
              <a:t>Blogs</a:t>
            </a:r>
          </a:p>
          <a:p>
            <a:pPr lvl="2">
              <a:lnSpc>
                <a:spcPct val="100000"/>
              </a:lnSpc>
            </a:pPr>
            <a:r>
              <a:rPr lang="en-GB" sz="1600" dirty="0"/>
              <a:t>17 Technical and Project Blogs published on our website</a:t>
            </a:r>
          </a:p>
          <a:p>
            <a:pPr lvl="1"/>
            <a:r>
              <a:rPr lang="en-GB" dirty="0"/>
              <a:t>Industry Dissemination </a:t>
            </a:r>
          </a:p>
          <a:p>
            <a:pPr lvl="2">
              <a:lnSpc>
                <a:spcPct val="100000"/>
              </a:lnSpc>
            </a:pPr>
            <a:r>
              <a:rPr lang="en-GB" sz="1600" dirty="0"/>
              <a:t>Light Reading Website Article</a:t>
            </a:r>
          </a:p>
          <a:p>
            <a:pPr lvl="2">
              <a:lnSpc>
                <a:spcPct val="100000"/>
              </a:lnSpc>
            </a:pPr>
            <a:r>
              <a:rPr lang="en-GB" sz="1600" dirty="0"/>
              <a:t>Light Reading Video Interview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YouTube Channel </a:t>
            </a:r>
          </a:p>
          <a:p>
            <a:pPr lvl="2">
              <a:lnSpc>
                <a:spcPct val="100000"/>
              </a:lnSpc>
            </a:pPr>
            <a:r>
              <a:rPr lang="en-GB" sz="1600" dirty="0"/>
              <a:t>ECOC 2018 Demo on Automated End-to-End Carrier Ethernet Provisioning over a Disaggregated WDM (156 views)</a:t>
            </a:r>
          </a:p>
          <a:p>
            <a:pPr lvl="2">
              <a:lnSpc>
                <a:spcPct val="100000"/>
              </a:lnSpc>
            </a:pPr>
            <a:r>
              <a:rPr lang="en-GB" sz="1600" dirty="0"/>
              <a:t>ECOC 2018 - Demonstration of Automated Carrier Ethernet across Disaggregated WDM Metro Network (130 views)</a:t>
            </a:r>
          </a:p>
          <a:p>
            <a:pPr lvl="2">
              <a:lnSpc>
                <a:spcPct val="100000"/>
              </a:lnSpc>
            </a:pPr>
            <a:r>
              <a:rPr lang="en-GB" sz="1600" dirty="0"/>
              <a:t>METRO-HAUL: The Essential Infrastructure for an End-to-End Viable 5G Solution" at ITU Forum (61 views)</a:t>
            </a:r>
          </a:p>
          <a:p>
            <a:pPr lvl="2">
              <a:lnSpc>
                <a:spcPct val="100000"/>
              </a:lnSpc>
            </a:pPr>
            <a:r>
              <a:rPr lang="en-GB" sz="1600" dirty="0"/>
              <a:t>Fully Disaggregated ROADM White Box Demo (471 views)</a:t>
            </a:r>
          </a:p>
        </p:txBody>
      </p:sp>
    </p:spTree>
    <p:extLst>
      <p:ext uri="{BB962C8B-B14F-4D97-AF65-F5344CB8AC3E}">
        <p14:creationId xmlns:p14="http://schemas.microsoft.com/office/powerpoint/2010/main" val="2743408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5E8E01-2F00-4EB6-B826-E3D9792DF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053" y="744142"/>
            <a:ext cx="3522573" cy="34588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4B6896-D10B-4182-8071-291263654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287" y="3571165"/>
            <a:ext cx="2287076" cy="32367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CA89F1-88DA-435C-AA7D-0BCE1B71F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5312" y="598364"/>
            <a:ext cx="2090627" cy="3421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6DD731-20BA-42B9-9A62-8082F62D9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WP6 – Key Achievements in Year 2 (5 of 5)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E70A3F-28F9-4BF5-9287-AEB993F59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0697" y="6357648"/>
            <a:ext cx="9571424" cy="365125"/>
          </a:xfrm>
        </p:spPr>
        <p:txBody>
          <a:bodyPr/>
          <a:lstStyle/>
          <a:p>
            <a:r>
              <a:rPr lang="en-US" dirty="0"/>
              <a:t>Metro-Haul Period Two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891F0A-38D1-41C8-BBA3-3EA00B462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E6F443-3378-4C7E-9528-D69F3FBC3E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8270" y="769938"/>
            <a:ext cx="11102975" cy="5446712"/>
          </a:xfrm>
        </p:spPr>
        <p:txBody>
          <a:bodyPr/>
          <a:lstStyle/>
          <a:p>
            <a:r>
              <a:rPr lang="en-GB" dirty="0"/>
              <a:t>5G-PPP Participation</a:t>
            </a:r>
          </a:p>
          <a:p>
            <a:pPr lvl="1"/>
            <a:r>
              <a:rPr lang="en-GB" dirty="0"/>
              <a:t>Architecture Working Group</a:t>
            </a:r>
          </a:p>
          <a:p>
            <a:pPr lvl="2"/>
            <a:r>
              <a:rPr lang="en-GB" dirty="0"/>
              <a:t>Metro-Haul Champions: Infinera, Bristol Uni, CTTC Barcelona</a:t>
            </a:r>
          </a:p>
          <a:p>
            <a:pPr lvl="1"/>
            <a:r>
              <a:rPr lang="en-GB" dirty="0"/>
              <a:t>Software (was SDN &amp; NFV) </a:t>
            </a:r>
          </a:p>
          <a:p>
            <a:pPr lvl="2"/>
            <a:r>
              <a:rPr lang="en-GB" dirty="0"/>
              <a:t>Champions: CTTC Barcelona, Bristol Uni, ODC</a:t>
            </a:r>
          </a:p>
          <a:p>
            <a:pPr lvl="1"/>
            <a:r>
              <a:rPr lang="en-GB" dirty="0"/>
              <a:t>5G Trials</a:t>
            </a:r>
          </a:p>
          <a:p>
            <a:pPr lvl="2"/>
            <a:r>
              <a:rPr lang="en-GB" dirty="0"/>
              <a:t>Champions: Telefonica TID, Bristol Uni, ADVA Germany</a:t>
            </a:r>
          </a:p>
          <a:p>
            <a:pPr lvl="1"/>
            <a:r>
              <a:rPr lang="en-GB" dirty="0"/>
              <a:t>Pre-standards</a:t>
            </a:r>
          </a:p>
          <a:p>
            <a:pPr lvl="2"/>
            <a:r>
              <a:rPr lang="en-GB" dirty="0"/>
              <a:t>Champions: ODC</a:t>
            </a:r>
          </a:p>
          <a:p>
            <a:pPr lvl="1"/>
            <a:r>
              <a:rPr lang="en-GB" dirty="0"/>
              <a:t>Automotive</a:t>
            </a:r>
          </a:p>
          <a:p>
            <a:pPr lvl="2"/>
            <a:r>
              <a:rPr lang="en-GB" dirty="0"/>
              <a:t>Champions: Eindhoven TU/e, OLC</a:t>
            </a:r>
          </a:p>
          <a:p>
            <a:r>
              <a:rPr lang="en-GB" dirty="0"/>
              <a:t>5G-PPP Participation Output </a:t>
            </a:r>
          </a:p>
          <a:p>
            <a:pPr lvl="1"/>
            <a:r>
              <a:rPr lang="en-GB" dirty="0"/>
              <a:t>Cloud-Native and Verticals’ Services Whitepaper</a:t>
            </a:r>
            <a:br>
              <a:rPr lang="en-GB" dirty="0"/>
            </a:br>
            <a:r>
              <a:rPr lang="en-GB" dirty="0"/>
              <a:t>(drafted in Year 2, published September 2019)</a:t>
            </a:r>
          </a:p>
          <a:p>
            <a:pPr lvl="1"/>
            <a:r>
              <a:rPr lang="en-GB" dirty="0"/>
              <a:t>Revised Architecture Whitepaper ver3.0 (June 2019)</a:t>
            </a:r>
          </a:p>
          <a:p>
            <a:pPr lvl="1"/>
            <a:r>
              <a:rPr lang="en-GB" b="1" dirty="0"/>
              <a:t>                               </a:t>
            </a:r>
            <a:r>
              <a:rPr lang="en-GB" dirty="0"/>
              <a:t>were developed in Year 1, and reviewed and</a:t>
            </a:r>
            <a:br>
              <a:rPr lang="en-GB" dirty="0"/>
            </a:br>
            <a:r>
              <a:rPr lang="en-GB" dirty="0"/>
              <a:t>published in Year 2 in the Euro 5G-PPP Annual Journal (May 2019)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58134B7-2D4B-457A-A539-D744EE339E5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fld id="{E8853CD6-3CE8-4C5A-AE8E-DAA0F10335BA}" type="datetime1">
              <a:rPr lang="es-ES" smtClean="0"/>
              <a:pPr algn="ctr"/>
              <a:t>01/10/2019</a:t>
            </a:fld>
            <a:endParaRPr lang="es-ES" dirty="0"/>
          </a:p>
        </p:txBody>
      </p:sp>
      <p:pic>
        <p:nvPicPr>
          <p:cNvPr id="2050" name="Picture 2" descr="https://5g-ppp.eu/wp-content/uploads/2016/05/new-5g-header-1.png">
            <a:extLst>
              <a:ext uri="{FF2B5EF4-FFF2-40B4-BE49-F238E27FC236}">
                <a16:creationId xmlns:a16="http://schemas.microsoft.com/office/drawing/2014/main" id="{315520C1-13AF-46DD-BBEE-62D5FC9A4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206" y="50040"/>
            <a:ext cx="2441839" cy="73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DE6179-A6AC-49B0-AFD3-0721CB711514}"/>
              </a:ext>
            </a:extLst>
          </p:cNvPr>
          <p:cNvSpPr txBox="1"/>
          <p:nvPr/>
        </p:nvSpPr>
        <p:spPr>
          <a:xfrm>
            <a:off x="1331390" y="5213444"/>
            <a:ext cx="1771202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600" b="1" dirty="0">
                <a:solidFill>
                  <a:srgbClr val="FFC000"/>
                </a:solidFill>
                <a:latin typeface="+mn-lt"/>
              </a:rPr>
              <a:t>Golden Nuggets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84F614-E1FA-4B75-9ACB-CAB27084E1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042" y="3630305"/>
            <a:ext cx="2219297" cy="317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4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A07B770-E8BF-4B58-9798-3E0AAF7E1D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566344" y="2459423"/>
            <a:ext cx="4367707" cy="20772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EFED41-0DB2-41A7-B1B4-F8E4157E4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WP6 – Website &amp; Social Statistics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A47A81-C9C4-41CB-9D71-B9D21B2AD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Metro-Haul Period Two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21EA1-282E-41DB-89AD-DC54463C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8082AE-F9EF-4662-8B11-0DF2AB1B367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5292" y="799777"/>
            <a:ext cx="5486273" cy="5446712"/>
          </a:xfrm>
        </p:spPr>
        <p:txBody>
          <a:bodyPr/>
          <a:lstStyle/>
          <a:p>
            <a:pPr lvl="1"/>
            <a:endParaRPr lang="en-GB" sz="1200" dirty="0"/>
          </a:p>
          <a:p>
            <a:pPr lvl="1"/>
            <a:endParaRPr lang="en-GB" sz="1200" dirty="0"/>
          </a:p>
          <a:p>
            <a:pPr lvl="1"/>
            <a:endParaRPr lang="en-GB" sz="1200" dirty="0"/>
          </a:p>
          <a:p>
            <a:pPr lvl="1"/>
            <a:endParaRPr lang="en-GB" sz="1200" dirty="0"/>
          </a:p>
          <a:p>
            <a:pPr lvl="1"/>
            <a:endParaRPr lang="en-GB" sz="1200" dirty="0"/>
          </a:p>
          <a:p>
            <a:pPr lvl="1"/>
            <a:endParaRPr lang="en-GB" sz="1200" dirty="0"/>
          </a:p>
          <a:p>
            <a:pPr lvl="1"/>
            <a:endParaRPr lang="en-GB" sz="1200" dirty="0"/>
          </a:p>
          <a:p>
            <a:pPr lvl="1"/>
            <a:r>
              <a:rPr lang="en-GB" sz="1400" dirty="0"/>
              <a:t>Top content pages in year 2 included:</a:t>
            </a:r>
          </a:p>
          <a:p>
            <a:pPr lvl="2"/>
            <a:r>
              <a:rPr lang="en-GB" sz="1200" dirty="0">
                <a:hlinkClick r:id="rId3"/>
              </a:rPr>
              <a:t>https://metro-haul.eu/2018/08/23/network-slicing-at-the-ietf/</a:t>
            </a:r>
            <a:endParaRPr lang="en-GB" sz="1200" dirty="0"/>
          </a:p>
          <a:p>
            <a:pPr lvl="2"/>
            <a:r>
              <a:rPr lang="en-GB" sz="1200" dirty="0">
                <a:hlinkClick r:id="rId4"/>
              </a:rPr>
              <a:t>https://metro-haul.eu/2018/09/11/net2plan-hackathon-report/</a:t>
            </a:r>
            <a:endParaRPr lang="en-GB" sz="1200" dirty="0"/>
          </a:p>
          <a:p>
            <a:pPr lvl="2"/>
            <a:r>
              <a:rPr lang="en-GB" sz="1200" dirty="0">
                <a:hlinkClick r:id="rId5"/>
              </a:rPr>
              <a:t>https://metro-haul.eu/2018/08/30/what-is-actn/</a:t>
            </a:r>
            <a:endParaRPr lang="en-GB" sz="1200" dirty="0"/>
          </a:p>
          <a:p>
            <a:pPr lvl="2"/>
            <a:r>
              <a:rPr lang="en-GB" sz="1200" dirty="0">
                <a:hlinkClick r:id="rId6"/>
              </a:rPr>
              <a:t>https://metro-haul.eu/event/ecoc-2018/</a:t>
            </a:r>
            <a:endParaRPr lang="en-GB" sz="1200" dirty="0"/>
          </a:p>
          <a:p>
            <a:pPr lvl="1"/>
            <a:r>
              <a:rPr lang="en-GB" sz="1400" dirty="0"/>
              <a:t>The /Publications/ pages are ranked in top 10, including “Research papers” page</a:t>
            </a:r>
          </a:p>
          <a:p>
            <a:pPr lvl="2"/>
            <a:r>
              <a:rPr lang="en-GB" sz="1200" dirty="0"/>
              <a:t>This continues to underline that visitors check METRO-HAUL research outcomes</a:t>
            </a:r>
          </a:p>
          <a:p>
            <a:pPr lvl="1"/>
            <a:r>
              <a:rPr lang="en-GB" sz="1400" dirty="0"/>
              <a:t>The Blog, Events, and News areas also gain good visibility</a:t>
            </a:r>
          </a:p>
          <a:p>
            <a:pPr lvl="1"/>
            <a:r>
              <a:rPr lang="en-GB" sz="1400" dirty="0"/>
              <a:t>Website visitors from around the world</a:t>
            </a:r>
          </a:p>
          <a:p>
            <a:pPr lvl="2"/>
            <a:r>
              <a:rPr lang="en-GB" sz="1200" dirty="0"/>
              <a:t>Europe, then USA, Canada, South America and Asia. India also features a high access</a:t>
            </a:r>
          </a:p>
          <a:p>
            <a:pPr lvl="1"/>
            <a:r>
              <a:rPr lang="en-GB" dirty="0"/>
              <a:t>Website Statistics, Year 2 versus Year 1</a:t>
            </a:r>
          </a:p>
          <a:p>
            <a:pPr lvl="2"/>
            <a:r>
              <a:rPr lang="en-GB" sz="1200" dirty="0"/>
              <a:t>Users up </a:t>
            </a:r>
            <a:r>
              <a:rPr lang="en-GB" sz="1200" b="1" dirty="0"/>
              <a:t>140% - 2,604</a:t>
            </a:r>
            <a:r>
              <a:rPr lang="en-GB" sz="1200" dirty="0"/>
              <a:t> users in Year 2, versus </a:t>
            </a:r>
            <a:r>
              <a:rPr lang="en-GB" sz="1200" b="1" dirty="0"/>
              <a:t>1,085</a:t>
            </a:r>
            <a:r>
              <a:rPr lang="en-GB" sz="1200" dirty="0"/>
              <a:t> Users in Year 1</a:t>
            </a:r>
          </a:p>
          <a:p>
            <a:pPr lvl="2"/>
            <a:r>
              <a:rPr lang="en-GB" sz="1200" dirty="0"/>
              <a:t>Organic search for website up </a:t>
            </a:r>
            <a:r>
              <a:rPr lang="en-GB" sz="1200" b="1" dirty="0"/>
              <a:t>317% </a:t>
            </a:r>
            <a:r>
              <a:rPr lang="en-GB" sz="1200" dirty="0"/>
              <a:t>in Year 2</a:t>
            </a:r>
          </a:p>
          <a:p>
            <a:pPr lvl="2"/>
            <a:r>
              <a:rPr lang="en-GB" sz="1200" dirty="0"/>
              <a:t>Direct traffic up </a:t>
            </a:r>
            <a:r>
              <a:rPr lang="en-GB" sz="1200" b="1" dirty="0"/>
              <a:t>44%</a:t>
            </a:r>
            <a:r>
              <a:rPr lang="en-GB" sz="1200" dirty="0"/>
              <a:t> in Year 2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96FA6C4-3F30-4E73-8D77-AEC73D4CDF1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fld id="{E8853CD6-3CE8-4C5A-AE8E-DAA0F10335BA}" type="datetime1">
              <a:rPr lang="es-ES" smtClean="0"/>
              <a:pPr algn="ctr"/>
              <a:t>01/10/2019</a:t>
            </a:fld>
            <a:endParaRPr lang="es-E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B9DB5F-E485-474D-BE3D-F85717B8D22F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7566344" y="4536633"/>
            <a:ext cx="4549461" cy="18184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3A99DD-2E5E-4080-8627-5247097745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9526" y="2459423"/>
            <a:ext cx="2127721" cy="31005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E5ACF4-43A2-48E7-8E7C-B072EE652E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668" y="661256"/>
            <a:ext cx="11770383" cy="16990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13877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F8F2E-D9BE-4177-A93A-DC177C07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Media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9E10F6-4547-49AE-B8B9-B0C04EEC5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Metro-Haul Period Two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8B0D5-1416-4589-829A-DB81C2F97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7F3A35F-79BC-4A5D-81C2-879775A9232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fld id="{E8853CD6-3CE8-4C5A-AE8E-DAA0F10335BA}" type="datetime1">
              <a:rPr lang="es-ES" smtClean="0"/>
              <a:pPr algn="ctr"/>
              <a:t>01/10/2019</a:t>
            </a:fld>
            <a:endParaRPr lang="es-E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80FC7CC-89C2-461B-B174-0FC4040374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1093" y="823045"/>
            <a:ext cx="5838572" cy="5446712"/>
          </a:xfrm>
        </p:spPr>
        <p:txBody>
          <a:bodyPr/>
          <a:lstStyle/>
          <a:p>
            <a:r>
              <a:rPr lang="en-GB" sz="1600" dirty="0"/>
              <a:t>Social Media Statistics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Twitter</a:t>
            </a:r>
          </a:p>
          <a:p>
            <a:pPr lvl="2">
              <a:lnSpc>
                <a:spcPct val="100000"/>
              </a:lnSpc>
            </a:pPr>
            <a:r>
              <a:rPr lang="en-GB" b="1" dirty="0"/>
              <a:t>303</a:t>
            </a:r>
            <a:r>
              <a:rPr lang="en-GB" dirty="0"/>
              <a:t> Followers in Year 2, versus </a:t>
            </a:r>
            <a:r>
              <a:rPr lang="en-GB" b="1" dirty="0"/>
              <a:t>142</a:t>
            </a:r>
            <a:r>
              <a:rPr lang="en-GB" dirty="0"/>
              <a:t> Followers in Year 1</a:t>
            </a:r>
          </a:p>
          <a:p>
            <a:pPr lvl="2">
              <a:lnSpc>
                <a:spcPct val="100000"/>
              </a:lnSpc>
            </a:pPr>
            <a:r>
              <a:rPr lang="en-GB" b="1" dirty="0"/>
              <a:t>&gt;500 </a:t>
            </a:r>
            <a:r>
              <a:rPr lang="en-GB" dirty="0"/>
              <a:t>Tweets in Year 2, versus </a:t>
            </a:r>
            <a:r>
              <a:rPr lang="en-GB" b="1" dirty="0"/>
              <a:t>&gt;200</a:t>
            </a:r>
            <a:r>
              <a:rPr lang="en-GB" dirty="0"/>
              <a:t> in Year 1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Research Gate Project Page</a:t>
            </a:r>
          </a:p>
          <a:p>
            <a:pPr lvl="2">
              <a:lnSpc>
                <a:spcPct val="100000"/>
              </a:lnSpc>
            </a:pPr>
            <a:r>
              <a:rPr lang="en-GB" b="1" dirty="0"/>
              <a:t>&gt;65 </a:t>
            </a:r>
            <a:r>
              <a:rPr lang="en-GB" dirty="0"/>
              <a:t>Followers</a:t>
            </a:r>
          </a:p>
          <a:p>
            <a:pPr lvl="2">
              <a:lnSpc>
                <a:spcPct val="100000"/>
              </a:lnSpc>
            </a:pPr>
            <a:r>
              <a:rPr lang="en-GB" b="1" dirty="0"/>
              <a:t>&gt;480 </a:t>
            </a:r>
            <a:r>
              <a:rPr lang="en-GB" dirty="0"/>
              <a:t>Reads)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LinkedIn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YouTube </a:t>
            </a:r>
          </a:p>
          <a:p>
            <a:pPr lvl="2">
              <a:lnSpc>
                <a:spcPct val="100000"/>
              </a:lnSpc>
            </a:pPr>
            <a:r>
              <a:rPr lang="en-GB" dirty="0"/>
              <a:t>6 videos</a:t>
            </a:r>
          </a:p>
          <a:p>
            <a:pPr lvl="1">
              <a:lnSpc>
                <a:spcPct val="100000"/>
              </a:lnSpc>
            </a:pPr>
            <a:endParaRPr lang="en-GB" dirty="0"/>
          </a:p>
          <a:p>
            <a:endParaRPr lang="en-GB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B6FA11-6DCC-49E1-AF13-AFBD74811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716" y="3747755"/>
            <a:ext cx="6229833" cy="2473337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96FBF6-AB9E-4F0C-9927-73DDED458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4614" y="2321572"/>
            <a:ext cx="5519885" cy="1332014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3C8374-F9AA-423A-9F94-089A71A4C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760081"/>
            <a:ext cx="2088190" cy="1489147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5094BF-9A35-4D34-A150-D1CA99DBCC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9304" y="770010"/>
            <a:ext cx="2088190" cy="1083816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321715-87FA-4820-8188-B05FF4FB8E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5491" y="1967045"/>
            <a:ext cx="2088190" cy="1330379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53E55CD-F216-492D-921F-01B8490961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5432" y="3410643"/>
            <a:ext cx="2088190" cy="2898700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797117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WP6 – Innovation Management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Metro-Haul Period Two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2466" y="6385133"/>
            <a:ext cx="1316334" cy="311882"/>
          </a:xfrm>
        </p:spPr>
        <p:txBody>
          <a:bodyPr/>
          <a:lstStyle/>
          <a:p>
            <a:pPr algn="ctr"/>
            <a:fld id="{E8853CD6-3CE8-4C5A-AE8E-DAA0F10335BA}" type="datetime1">
              <a:rPr lang="es-ES" smtClean="0"/>
              <a:pPr algn="ctr"/>
              <a:t>01/10/2019</a:t>
            </a:fld>
            <a:endParaRPr lang="es-E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B308C135-4F07-496C-8D91-C6C6936A3C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7905" y="641148"/>
            <a:ext cx="6087036" cy="5459334"/>
          </a:xfrm>
        </p:spPr>
        <p:txBody>
          <a:bodyPr/>
          <a:lstStyle/>
          <a:p>
            <a:pPr lvl="0">
              <a:lnSpc>
                <a:spcPct val="105000"/>
              </a:lnSpc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Already discussed this morning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Just a reminder</a:t>
            </a:r>
          </a:p>
          <a:p>
            <a:pPr lvl="0">
              <a:lnSpc>
                <a:spcPct val="105000"/>
              </a:lnSpc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The innovation results, emerged thus far and disclosed, are extremely compelling and demonstrate an auspicious trend for the project</a:t>
            </a:r>
          </a:p>
          <a:p>
            <a:pPr lvl="0">
              <a:lnSpc>
                <a:spcPct val="105000"/>
              </a:lnSpc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The Innovation report is public and can be found at:</a:t>
            </a:r>
          </a:p>
          <a:p>
            <a:pPr marL="457200" lvl="1" indent="0">
              <a:lnSpc>
                <a:spcPct val="105000"/>
              </a:lnSpc>
              <a:buNone/>
            </a:pP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https://bscw.metro-haul.eu/pub/bscw.cgi/d47157/InnovationManagement_2Audit.pdf</a:t>
            </a:r>
            <a:endParaRPr lang="en-US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5000"/>
              </a:lnSpc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International patent filings have begun, or patent applications are currently pending. Some ideas and patents have been provided to project partners with FRAND terms.</a:t>
            </a:r>
          </a:p>
          <a:p>
            <a:pPr lvl="0">
              <a:lnSpc>
                <a:spcPct val="105000"/>
              </a:lnSpc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Innovative project software has also been made available within the project partner consortium as “open software”, and in most of the cases loaded in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specialised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hardware and shared in several demonstrators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B308C135-4F07-496C-8D91-C6C6936A3CA8}"/>
              </a:ext>
            </a:extLst>
          </p:cNvPr>
          <p:cNvSpPr txBox="1">
            <a:spLocks/>
          </p:cNvSpPr>
          <p:nvPr/>
        </p:nvSpPr>
        <p:spPr>
          <a:xfrm>
            <a:off x="713457" y="1669315"/>
            <a:ext cx="11102975" cy="1241314"/>
          </a:xfrm>
          <a:prstGeom prst="rect">
            <a:avLst/>
          </a:prstGeom>
        </p:spPr>
        <p:txBody>
          <a:bodyPr/>
          <a:lstStyle>
            <a:lvl1pPr marL="228600" indent="-288000" algn="l" defTabSz="914400" rtl="0" eaLnBrk="1" latinLnBrk="0" hangingPunct="1">
              <a:lnSpc>
                <a:spcPct val="100000"/>
              </a:lnSpc>
              <a:spcBef>
                <a:spcPts val="3000"/>
              </a:spcBef>
              <a:buClr>
                <a:schemeClr val="accent2"/>
              </a:buClr>
              <a:buFont typeface="Wingdings" panose="05000000000000000000" pitchFamily="2" charset="2"/>
              <a:buChar char="v"/>
              <a:defRPr lang="en-US" sz="1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q"/>
              <a:defRPr lang="en-US" sz="16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lang="en-US" sz="14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05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05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B4729C-7922-40C0-8110-63CAE390C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027" y="547354"/>
            <a:ext cx="5858384" cy="606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54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36385-6A68-447F-99F9-3AC472774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Talking about WP6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F0C339-0135-439F-8FAE-8C4E7E2BD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Metro-Haul Period Two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475C1-E3BC-49AB-B114-A1E51E759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99711B-0F38-4927-9A04-A0B5576E7DA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Reminder</a:t>
            </a:r>
          </a:p>
          <a:p>
            <a:pPr lvl="1"/>
            <a:r>
              <a:rPr lang="en-GB" dirty="0"/>
              <a:t>What is WP6?</a:t>
            </a:r>
          </a:p>
          <a:p>
            <a:pPr lvl="1"/>
            <a:r>
              <a:rPr lang="en-GB" dirty="0"/>
              <a:t>What are the Deliverables and Goals?</a:t>
            </a:r>
          </a:p>
          <a:p>
            <a:r>
              <a:rPr lang="en-GB" dirty="0"/>
              <a:t>Status and Resource Usage</a:t>
            </a:r>
          </a:p>
          <a:p>
            <a:r>
              <a:rPr lang="en-GB" dirty="0"/>
              <a:t>Open Access : The big topic for WP6 at the moment</a:t>
            </a:r>
          </a:p>
          <a:p>
            <a:pPr lvl="1"/>
            <a:r>
              <a:rPr lang="en-GB" dirty="0"/>
              <a:t>What is it and what are we trying to achieve?</a:t>
            </a:r>
          </a:p>
          <a:p>
            <a:pPr lvl="1"/>
            <a:r>
              <a:rPr lang="en-GB" dirty="0"/>
              <a:t>What are we tracking?</a:t>
            </a:r>
          </a:p>
          <a:p>
            <a:pPr lvl="1"/>
            <a:r>
              <a:rPr lang="en-GB" dirty="0"/>
              <a:t>How are we doing?</a:t>
            </a:r>
          </a:p>
          <a:p>
            <a:r>
              <a:rPr lang="en-GB" dirty="0"/>
              <a:t>Key Achievements in Year 2</a:t>
            </a:r>
          </a:p>
          <a:p>
            <a:r>
              <a:rPr lang="en-GB" dirty="0"/>
              <a:t>Innovation Management – already covered in the morning</a:t>
            </a:r>
          </a:p>
          <a:p>
            <a:r>
              <a:rPr lang="en-GB" dirty="0"/>
              <a:t>Issues and Next Steps</a:t>
            </a:r>
          </a:p>
          <a:p>
            <a:pPr lvl="1"/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A7E2A42-771F-465D-8BDC-F54381C0D26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fld id="{E8853CD6-3CE8-4C5A-AE8E-DAA0F10335BA}" type="datetime1">
              <a:rPr lang="es-ES" smtClean="0"/>
              <a:pPr algn="ctr"/>
              <a:t>01/10/2019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139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BA8D6-3B1B-46D3-BD56-07264165F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WP6 – Issues Identified from Year 1 and Actions Taken in Year 2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BB67FF-7397-4588-AB32-0D3CB0A91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Metro-Haul Period Two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EB346A-EF3D-42E2-ABA7-526409AE9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D29E388-75C6-4814-A766-B8DD0DAF1CE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fld id="{E8853CD6-3CE8-4C5A-AE8E-DAA0F10335BA}" type="datetime1">
              <a:rPr lang="es-ES" smtClean="0"/>
              <a:pPr algn="ctr"/>
              <a:t>01/10/2019</a:t>
            </a:fld>
            <a:endParaRPr lang="es-ES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D67D06DA-0339-4097-937F-4B0ED4F570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1363" y="877513"/>
            <a:ext cx="11102975" cy="5446712"/>
          </a:xfrm>
        </p:spPr>
        <p:txBody>
          <a:bodyPr numCol="2"/>
          <a:lstStyle/>
          <a:p>
            <a:r>
              <a:rPr lang="en-GB" dirty="0"/>
              <a:t>Open Access to dissemination very poor</a:t>
            </a:r>
          </a:p>
          <a:p>
            <a:pPr lvl="1"/>
            <a:r>
              <a:rPr lang="en-GB" dirty="0"/>
              <a:t>Resolved misunderstanding about requirements</a:t>
            </a:r>
          </a:p>
          <a:p>
            <a:pPr lvl="1"/>
            <a:r>
              <a:rPr lang="en-GB" dirty="0"/>
              <a:t>Considerable progress made</a:t>
            </a:r>
          </a:p>
          <a:p>
            <a:pPr lvl="1"/>
            <a:r>
              <a:rPr lang="en-GB" dirty="0"/>
              <a:t>More work needed</a:t>
            </a:r>
          </a:p>
          <a:p>
            <a:r>
              <a:rPr lang="en-GB" dirty="0"/>
              <a:t>Novelty of Innovation unknown</a:t>
            </a:r>
          </a:p>
          <a:p>
            <a:pPr lvl="1"/>
            <a:r>
              <a:rPr lang="en-GB" dirty="0"/>
              <a:t>Clarifications added to this year’s Innovation Report</a:t>
            </a:r>
          </a:p>
          <a:p>
            <a:r>
              <a:rPr lang="en-GB" dirty="0"/>
              <a:t>No newsletter in Year 1</a:t>
            </a:r>
          </a:p>
          <a:p>
            <a:pPr lvl="1"/>
            <a:r>
              <a:rPr lang="en-GB" dirty="0"/>
              <a:t>Two newsletter published in Year 2</a:t>
            </a:r>
          </a:p>
          <a:p>
            <a:r>
              <a:rPr lang="en-GB" dirty="0"/>
              <a:t>Need closer participation with 5G-PPP and H2020 projects</a:t>
            </a:r>
          </a:p>
          <a:p>
            <a:pPr lvl="1"/>
            <a:r>
              <a:rPr lang="en-GB" dirty="0"/>
              <a:t>Much greater involvement with 5G-PPP in Year 2</a:t>
            </a:r>
          </a:p>
          <a:p>
            <a:pPr lvl="1"/>
            <a:r>
              <a:rPr lang="en-GB" dirty="0"/>
              <a:t>Held joint workshop with other projects at EUCNC</a:t>
            </a:r>
          </a:p>
          <a:p>
            <a:pPr lvl="1"/>
            <a:endParaRPr lang="en-GB" dirty="0"/>
          </a:p>
          <a:p>
            <a:r>
              <a:rPr lang="en-GB" dirty="0"/>
              <a:t>Project blog under-used and poor disseminated </a:t>
            </a:r>
          </a:p>
          <a:p>
            <a:pPr lvl="1"/>
            <a:r>
              <a:rPr lang="en-GB" dirty="0"/>
              <a:t>Very successful increase in blogging in Year 2 with many partners involved</a:t>
            </a:r>
          </a:p>
          <a:p>
            <a:pPr lvl="1"/>
            <a:r>
              <a:rPr lang="en-GB" dirty="0"/>
              <a:t>Blogs being read quite widely</a:t>
            </a:r>
            <a:endParaRPr lang="en-GB" sz="1400" dirty="0"/>
          </a:p>
          <a:p>
            <a:r>
              <a:rPr lang="en-GB" dirty="0"/>
              <a:t>YouTube channel under-used</a:t>
            </a:r>
          </a:p>
          <a:p>
            <a:pPr lvl="1"/>
            <a:r>
              <a:rPr lang="en-GB" dirty="0"/>
              <a:t>Gradual increase in available videos during Year 2</a:t>
            </a:r>
          </a:p>
          <a:p>
            <a:pPr lvl="1"/>
            <a:r>
              <a:rPr lang="en-GB" dirty="0"/>
              <a:t>Good number of viewings</a:t>
            </a:r>
          </a:p>
          <a:p>
            <a:r>
              <a:rPr lang="en-GB" dirty="0"/>
              <a:t>Assess publication and conference quality/impact</a:t>
            </a:r>
          </a:p>
          <a:p>
            <a:pPr lvl="1"/>
            <a:r>
              <a:rPr lang="en-GB" dirty="0"/>
              <a:t>Want to measure our dissemination better</a:t>
            </a:r>
          </a:p>
          <a:p>
            <a:pPr lvl="1"/>
            <a:r>
              <a:rPr lang="en-GB" dirty="0"/>
              <a:t>Action still needed</a:t>
            </a:r>
          </a:p>
          <a:p>
            <a:r>
              <a:rPr lang="en-GB" dirty="0"/>
              <a:t>Academic outreach status unknown</a:t>
            </a:r>
          </a:p>
          <a:p>
            <a:pPr lvl="1"/>
            <a:r>
              <a:rPr lang="en-GB" dirty="0"/>
              <a:t>Action still needed</a:t>
            </a:r>
          </a:p>
        </p:txBody>
      </p:sp>
    </p:spTree>
    <p:extLst>
      <p:ext uri="{BB962C8B-B14F-4D97-AF65-F5344CB8AC3E}">
        <p14:creationId xmlns:p14="http://schemas.microsoft.com/office/powerpoint/2010/main" val="369686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BA8D6-3B1B-46D3-BD56-07264165F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WP6 – Actions for Year 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BB67FF-7397-4588-AB32-0D3CB0A91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Metro-Haul Period Two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EB346A-EF3D-42E2-ABA7-526409AE9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D29E388-75C6-4814-A766-B8DD0DAF1CE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fld id="{E8853CD6-3CE8-4C5A-AE8E-DAA0F10335BA}" type="datetime1">
              <a:rPr lang="es-ES" smtClean="0"/>
              <a:pPr algn="ctr"/>
              <a:t>01/10/2019</a:t>
            </a:fld>
            <a:endParaRPr lang="es-ES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123CF706-DCC2-46FC-B9AB-5F6336A323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1363" y="496981"/>
            <a:ext cx="11102975" cy="5446712"/>
          </a:xfrm>
        </p:spPr>
        <p:txBody>
          <a:bodyPr/>
          <a:lstStyle/>
          <a:p>
            <a:r>
              <a:rPr lang="en-GB" sz="2000" dirty="0"/>
              <a:t>Open Access</a:t>
            </a:r>
          </a:p>
          <a:p>
            <a:pPr lvl="1"/>
            <a:r>
              <a:rPr lang="en-GB" sz="2000" dirty="0"/>
              <a:t>Good progress in Year 2, but more to be done</a:t>
            </a:r>
          </a:p>
          <a:p>
            <a:pPr lvl="1"/>
            <a:r>
              <a:rPr lang="en-GB" sz="2000" dirty="0"/>
              <a:t>Target periodic activities to improve figures:</a:t>
            </a:r>
          </a:p>
          <a:p>
            <a:pPr lvl="2"/>
            <a:r>
              <a:rPr lang="en-GB" sz="1800" dirty="0"/>
              <a:t>Chase partners at each plenary for audit of all dissemination activities</a:t>
            </a:r>
          </a:p>
          <a:p>
            <a:pPr lvl="2"/>
            <a:r>
              <a:rPr lang="en-GB" sz="1800" dirty="0"/>
              <a:t>Quarterly survey of all Open Access sources by WP6 leadership</a:t>
            </a:r>
          </a:p>
          <a:p>
            <a:pPr lvl="1"/>
            <a:r>
              <a:rPr lang="en-GB" sz="2000" dirty="0"/>
              <a:t>Work out how to handle dissemination published after end of project</a:t>
            </a:r>
          </a:p>
          <a:p>
            <a:r>
              <a:rPr lang="en-GB" sz="2000" dirty="0"/>
              <a:t>Assess publication and conference quality/impact</a:t>
            </a:r>
          </a:p>
          <a:p>
            <a:pPr lvl="1"/>
            <a:r>
              <a:rPr lang="en-GB" sz="1800" dirty="0"/>
              <a:t>Want to measure our dissemination better</a:t>
            </a:r>
          </a:p>
          <a:p>
            <a:pPr lvl="1"/>
            <a:r>
              <a:rPr lang="en-GB" sz="1800" dirty="0"/>
              <a:t>Need to qualify publications and conferences by reputation and size</a:t>
            </a:r>
          </a:p>
          <a:p>
            <a:r>
              <a:rPr lang="en-GB" sz="2000" dirty="0"/>
              <a:t>Academic outreach status unknown</a:t>
            </a:r>
          </a:p>
          <a:p>
            <a:pPr lvl="1"/>
            <a:r>
              <a:rPr lang="en-GB" sz="1800" dirty="0"/>
              <a:t>Work with academic partners to determine ways to reach other institutions</a:t>
            </a:r>
          </a:p>
          <a:p>
            <a:r>
              <a:rPr lang="en-GB" sz="2000" dirty="0"/>
              <a:t>Durability of Metro-Haul output</a:t>
            </a:r>
          </a:p>
          <a:p>
            <a:pPr lvl="1"/>
            <a:r>
              <a:rPr lang="en-GB" sz="1800" dirty="0"/>
              <a:t>Planning for end of project…</a:t>
            </a:r>
          </a:p>
          <a:p>
            <a:pPr lvl="2"/>
            <a:r>
              <a:rPr lang="en-GB" sz="1600" dirty="0"/>
              <a:t>How can the website content persist?</a:t>
            </a:r>
          </a:p>
          <a:p>
            <a:pPr lvl="2"/>
            <a:r>
              <a:rPr lang="en-GB" sz="1600" dirty="0"/>
              <a:t>How can we collate and preserve the dissemination material?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8175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or Clarifications?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740634" y="6356350"/>
            <a:ext cx="1047825" cy="365125"/>
          </a:xfrm>
        </p:spPr>
        <p:txBody>
          <a:bodyPr/>
          <a:lstStyle/>
          <a:p>
            <a:fld id="{759B565D-8133-4D39-B162-0088C74A7E6B}" type="datetime1">
              <a:rPr lang="es-ES" smtClean="0"/>
              <a:t>01/10/2019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Metro-Haul Period Two Review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784" y="5249853"/>
            <a:ext cx="1095007" cy="10532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0836" y="5942294"/>
            <a:ext cx="5228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http://metro-haul.eu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340747" y="4332303"/>
            <a:ext cx="7270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1F21CD34-848E-405A-B8C6-1CB45A1BC389}"/>
              </a:ext>
            </a:extLst>
          </p:cNvPr>
          <p:cNvSpPr txBox="1">
            <a:spLocks/>
          </p:cNvSpPr>
          <p:nvPr/>
        </p:nvSpPr>
        <p:spPr>
          <a:xfrm>
            <a:off x="1524000" y="2861065"/>
            <a:ext cx="9144000" cy="6321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b="1" dirty="0"/>
              <a:t>Adrian Farrel - </a:t>
            </a:r>
            <a:r>
              <a:rPr lang="en-GB" dirty="0">
                <a:hlinkClick r:id="rId3"/>
              </a:rPr>
              <a:t>adrian@olddog.co.uk</a:t>
            </a:r>
            <a:endParaRPr lang="en-GB" dirty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292D6C-C8BF-4075-92C8-DFC42918E3BA}"/>
              </a:ext>
            </a:extLst>
          </p:cNvPr>
          <p:cNvGrpSpPr/>
          <p:nvPr/>
        </p:nvGrpSpPr>
        <p:grpSpPr>
          <a:xfrm>
            <a:off x="4799819" y="1132304"/>
            <a:ext cx="2592376" cy="1624396"/>
            <a:chOff x="98964" y="5157192"/>
            <a:chExt cx="1719467" cy="1323443"/>
          </a:xfrm>
        </p:grpSpPr>
        <p:pic>
          <p:nvPicPr>
            <p:cNvPr id="13" name="Picture 12" descr="new_logo">
              <a:extLst>
                <a:ext uri="{FF2B5EF4-FFF2-40B4-BE49-F238E27FC236}">
                  <a16:creationId xmlns:a16="http://schemas.microsoft.com/office/drawing/2014/main" id="{075106BE-866D-424C-887E-8DC90393C3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003" y="5157192"/>
              <a:ext cx="1368152" cy="1035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A73EC6A-B27C-468D-B857-9E385FF92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64" y="6154654"/>
              <a:ext cx="1719467" cy="325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heSansCorrespondence"/>
                  <a:ea typeface="MS PGothic" panose="020B0600070205080204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heSansCorrespondence"/>
                  <a:ea typeface="MS PGothic" panose="020B0600070205080204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heSansCorrespondence"/>
                  <a:ea typeface="MS PGothic" panose="020B0600070205080204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heSansCorrespondence"/>
                  <a:ea typeface="MS PGothic" panose="020B0600070205080204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heSansCorrespondence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TheSansCorrespondence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TheSansCorrespondence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TheSansCorrespondence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TheSansCorrespondence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rgbClr val="3069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Old Dog Consulting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7209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Package 6 – </a:t>
            </a:r>
            <a:r>
              <a:rPr lang="en-GB" dirty="0"/>
              <a:t>Dissemination and Exploitation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Metro-Haul Period Two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fld id="{E8853CD6-3CE8-4C5A-AE8E-DAA0F10335BA}" type="datetime1">
              <a:rPr lang="es-ES" smtClean="0"/>
              <a:pPr algn="ctr"/>
              <a:t>01/10/2019</a:t>
            </a:fld>
            <a:endParaRPr lang="es-E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741363" y="646112"/>
            <a:ext cx="11102975" cy="5754687"/>
          </a:xfrm>
          <a:prstGeom prst="rect">
            <a:avLst/>
          </a:prstGeom>
        </p:spPr>
        <p:txBody>
          <a:bodyPr/>
          <a:lstStyle>
            <a:lvl1pPr marL="228600" indent="-288000" algn="l" defTabSz="914400" rtl="0" eaLnBrk="1" latinLnBrk="0" hangingPunct="1">
              <a:lnSpc>
                <a:spcPct val="100000"/>
              </a:lnSpc>
              <a:spcBef>
                <a:spcPts val="3000"/>
              </a:spcBef>
              <a:buClr>
                <a:schemeClr val="accent2"/>
              </a:buClr>
              <a:buFont typeface="Wingdings" panose="05000000000000000000" pitchFamily="2" charset="2"/>
              <a:buChar char="v"/>
              <a:defRPr lang="en-US" sz="1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q"/>
              <a:defRPr lang="en-US" sz="16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lang="en-US" sz="14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05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05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b="1" dirty="0"/>
              <a:t>What is WP6 Responsible for?</a:t>
            </a:r>
          </a:p>
          <a:p>
            <a:pPr lvl="1" fontAlgn="auto">
              <a:spcAft>
                <a:spcPts val="0"/>
              </a:spcAft>
            </a:pPr>
            <a:r>
              <a:rPr lang="en-GB" sz="1800" dirty="0"/>
              <a:t>Coordinate Dissemination Tasks</a:t>
            </a:r>
          </a:p>
          <a:p>
            <a:pPr lvl="1" fontAlgn="auto">
              <a:spcAft>
                <a:spcPts val="0"/>
              </a:spcAft>
            </a:pPr>
            <a:r>
              <a:rPr lang="en-GB" sz="1800" dirty="0"/>
              <a:t>Realise Open Knowledge Transfer</a:t>
            </a:r>
          </a:p>
          <a:p>
            <a:pPr lvl="1" fontAlgn="auto">
              <a:spcAft>
                <a:spcPts val="0"/>
              </a:spcAft>
            </a:pPr>
            <a:r>
              <a:rPr lang="en-GB" sz="1800" dirty="0"/>
              <a:t>Coordinate Publications and Workshops</a:t>
            </a:r>
          </a:p>
          <a:p>
            <a:pPr lvl="1" fontAlgn="auto">
              <a:spcAft>
                <a:spcPts val="0"/>
              </a:spcAft>
            </a:pPr>
            <a:r>
              <a:rPr lang="en-GB" sz="1800" dirty="0"/>
              <a:t>Coordination of Industry Whitepapers</a:t>
            </a:r>
          </a:p>
          <a:p>
            <a:pPr fontAlgn="auto">
              <a:spcAft>
                <a:spcPts val="0"/>
              </a:spcAft>
            </a:pPr>
            <a:r>
              <a:rPr lang="en-GB" sz="1600" b="1" dirty="0"/>
              <a:t>WP6 KPIs Second Year (Versus Actual)</a:t>
            </a:r>
          </a:p>
          <a:p>
            <a:pPr lvl="1" fontAlgn="auto">
              <a:spcAft>
                <a:spcPts val="0"/>
              </a:spcAft>
            </a:pPr>
            <a:r>
              <a:rPr lang="en-GB" sz="1400" b="1" dirty="0"/>
              <a:t>Conference Contributions</a:t>
            </a:r>
            <a:r>
              <a:rPr lang="en-GB" sz="1400" dirty="0"/>
              <a:t> (</a:t>
            </a:r>
            <a:r>
              <a:rPr lang="en-GB" sz="1400" u="sng" dirty="0"/>
              <a:t>Target was 10 in year two</a:t>
            </a:r>
            <a:r>
              <a:rPr lang="en-GB" sz="1400" dirty="0"/>
              <a:t>)</a:t>
            </a:r>
          </a:p>
          <a:p>
            <a:pPr lvl="2" fontAlgn="auto">
              <a:spcAft>
                <a:spcPts val="0"/>
              </a:spcAft>
            </a:pPr>
            <a:r>
              <a:rPr lang="en-GB" b="1" u="sng" dirty="0">
                <a:solidFill>
                  <a:srgbClr val="006600"/>
                </a:solidFill>
              </a:rPr>
              <a:t>Metro-Haul contributed &gt;60 conference publications in the second year</a:t>
            </a:r>
          </a:p>
          <a:p>
            <a:pPr lvl="1" fontAlgn="auto">
              <a:spcAft>
                <a:spcPts val="0"/>
              </a:spcAft>
            </a:pPr>
            <a:r>
              <a:rPr lang="en-GB" sz="1400" b="1" dirty="0"/>
              <a:t>Journals and Papers </a:t>
            </a:r>
            <a:r>
              <a:rPr lang="en-GB" sz="1400" dirty="0"/>
              <a:t>(</a:t>
            </a:r>
            <a:r>
              <a:rPr lang="en-GB" sz="1400" u="sng" dirty="0"/>
              <a:t>Target was 8 Academic journal articles in year two</a:t>
            </a:r>
            <a:r>
              <a:rPr lang="en-GB" sz="1400" dirty="0"/>
              <a:t>)</a:t>
            </a:r>
          </a:p>
          <a:p>
            <a:pPr lvl="2" fontAlgn="auto">
              <a:spcAft>
                <a:spcPts val="0"/>
              </a:spcAft>
            </a:pPr>
            <a:r>
              <a:rPr lang="en-GB" b="1" u="sng" dirty="0">
                <a:solidFill>
                  <a:srgbClr val="006600"/>
                </a:solidFill>
              </a:rPr>
              <a:t>Over 16 papers and journals articles have been published in the second year</a:t>
            </a:r>
          </a:p>
          <a:p>
            <a:pPr lvl="1" fontAlgn="auto">
              <a:spcAft>
                <a:spcPts val="0"/>
              </a:spcAft>
            </a:pPr>
            <a:r>
              <a:rPr lang="en-GB" sz="1400" b="1" dirty="0"/>
              <a:t>Contributions to SDOs, Open Source Project and related initiatives </a:t>
            </a:r>
            <a:r>
              <a:rPr lang="en-GB" sz="1400" u="sng" dirty="0"/>
              <a:t>(Planned for &gt;5 in year 2) </a:t>
            </a:r>
          </a:p>
          <a:p>
            <a:pPr lvl="2" fontAlgn="auto">
              <a:spcAft>
                <a:spcPts val="0"/>
              </a:spcAft>
            </a:pPr>
            <a:r>
              <a:rPr lang="en-GB" b="1" u="sng" dirty="0">
                <a:solidFill>
                  <a:srgbClr val="006600"/>
                </a:solidFill>
              </a:rPr>
              <a:t>Metro-Haul contributed to more than 12 specification and standards activities</a:t>
            </a:r>
            <a:br>
              <a:rPr lang="en-GB" b="1" u="sng" dirty="0">
                <a:solidFill>
                  <a:srgbClr val="006600"/>
                </a:solidFill>
              </a:rPr>
            </a:br>
            <a:r>
              <a:rPr lang="en-GB" b="1" u="sng" dirty="0">
                <a:solidFill>
                  <a:srgbClr val="006600"/>
                </a:solidFill>
              </a:rPr>
              <a:t>(IETF, ITU-T, BBF and MEF) and OpenSource (ONOS, OSM and OpenROADM)</a:t>
            </a:r>
          </a:p>
          <a:p>
            <a:pPr lvl="1" fontAlgn="auto">
              <a:spcAft>
                <a:spcPts val="0"/>
              </a:spcAft>
            </a:pPr>
            <a:r>
              <a:rPr lang="en-GB" sz="1400" b="1" dirty="0"/>
              <a:t>Industry panels and workshop involvement </a:t>
            </a:r>
            <a:r>
              <a:rPr lang="en-GB" sz="1400" u="sng" dirty="0"/>
              <a:t>(Target was 1 in year 2)</a:t>
            </a:r>
          </a:p>
          <a:p>
            <a:pPr lvl="2" fontAlgn="auto">
              <a:spcAft>
                <a:spcPts val="0"/>
              </a:spcAft>
            </a:pPr>
            <a:r>
              <a:rPr lang="en-GB" b="1" u="sng" dirty="0">
                <a:solidFill>
                  <a:srgbClr val="006600"/>
                </a:solidFill>
              </a:rPr>
              <a:t>Metro-Haul developed and led 2 workshops in year 2</a:t>
            </a:r>
            <a:br>
              <a:rPr lang="en-GB" b="1" u="sng" dirty="0">
                <a:solidFill>
                  <a:srgbClr val="006600"/>
                </a:solidFill>
              </a:rPr>
            </a:br>
            <a:r>
              <a:rPr lang="en-GB" b="1" u="sng" dirty="0">
                <a:solidFill>
                  <a:srgbClr val="006600"/>
                </a:solidFill>
              </a:rPr>
              <a:t>Co-located with NGON and EUCNC</a:t>
            </a:r>
          </a:p>
          <a:p>
            <a:pPr lvl="1" fontAlgn="auto">
              <a:spcAft>
                <a:spcPts val="0"/>
              </a:spcAft>
            </a:pPr>
            <a:r>
              <a:rPr lang="en-GB" sz="1400" b="1" dirty="0"/>
              <a:t>Definition of communication and exploitation plan (Year 2)</a:t>
            </a:r>
          </a:p>
          <a:p>
            <a:pPr lvl="2" fontAlgn="auto">
              <a:spcAft>
                <a:spcPts val="0"/>
              </a:spcAft>
            </a:pPr>
            <a:r>
              <a:rPr lang="en-GB" b="1" dirty="0">
                <a:solidFill>
                  <a:srgbClr val="006600"/>
                </a:solidFill>
              </a:rPr>
              <a:t>Ongoing strategy and year 2 activities documented in “D6.2. METRO-HAUL Year2 report on communication, dissemination and standardisation activities”</a:t>
            </a:r>
            <a:endParaRPr lang="en-GB" sz="1200" b="1" dirty="0">
              <a:solidFill>
                <a:srgbClr val="006600"/>
              </a:solidFill>
            </a:endParaRP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3C7681BF-2A25-45B7-AC17-61AF8BD2AC11}"/>
              </a:ext>
            </a:extLst>
          </p:cNvPr>
          <p:cNvSpPr txBox="1">
            <a:spLocks/>
          </p:cNvSpPr>
          <p:nvPr/>
        </p:nvSpPr>
        <p:spPr>
          <a:xfrm>
            <a:off x="6323527" y="628269"/>
            <a:ext cx="5520811" cy="1664170"/>
          </a:xfrm>
          <a:prstGeom prst="rect">
            <a:avLst/>
          </a:prstGeom>
        </p:spPr>
        <p:txBody>
          <a:bodyPr/>
          <a:lstStyle>
            <a:lvl1pPr marL="228600" indent="-288000" algn="l" defTabSz="914400" rtl="0" eaLnBrk="1" latinLnBrk="0" hangingPunct="1">
              <a:lnSpc>
                <a:spcPct val="100000"/>
              </a:lnSpc>
              <a:spcBef>
                <a:spcPts val="3000"/>
              </a:spcBef>
              <a:buClr>
                <a:schemeClr val="accent2"/>
              </a:buClr>
              <a:buFont typeface="Wingdings" panose="05000000000000000000" pitchFamily="2" charset="2"/>
              <a:buChar char="v"/>
              <a:defRPr lang="en-US" sz="1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q"/>
              <a:defRPr lang="en-US" sz="16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lang="en-US" sz="14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05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05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GB" dirty="0"/>
          </a:p>
          <a:p>
            <a:pPr lvl="1" fontAlgn="auto">
              <a:spcAft>
                <a:spcPts val="0"/>
              </a:spcAft>
            </a:pPr>
            <a:r>
              <a:rPr lang="en-GB" sz="1800" dirty="0"/>
              <a:t>Industry Specification and Standards Contributions</a:t>
            </a:r>
          </a:p>
          <a:p>
            <a:pPr lvl="1" fontAlgn="auto">
              <a:spcAft>
                <a:spcPts val="0"/>
              </a:spcAft>
            </a:pPr>
            <a:r>
              <a:rPr lang="en-GB" sz="1800" dirty="0"/>
              <a:t>Coordinate Involvement in Open Source Projects</a:t>
            </a:r>
          </a:p>
          <a:p>
            <a:pPr lvl="1" fontAlgn="auto">
              <a:spcAft>
                <a:spcPts val="0"/>
              </a:spcAft>
            </a:pPr>
            <a:r>
              <a:rPr lang="en-GB" sz="1800" dirty="0"/>
              <a:t>Lead on Relationship with 5G-PPP</a:t>
            </a:r>
          </a:p>
        </p:txBody>
      </p:sp>
    </p:spTree>
    <p:extLst>
      <p:ext uri="{BB962C8B-B14F-4D97-AF65-F5344CB8AC3E}">
        <p14:creationId xmlns:p14="http://schemas.microsoft.com/office/powerpoint/2010/main" val="693587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WP6 – Tasks, Deliverables and Stretch Goals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Metro-Haul Period Two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fld id="{E8853CD6-3CE8-4C5A-AE8E-DAA0F10335BA}" type="datetime1">
              <a:rPr lang="es-ES" smtClean="0"/>
              <a:pPr algn="ctr"/>
              <a:t>01/10/2019</a:t>
            </a:fld>
            <a:endParaRPr lang="es-E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0862E11-1216-4C83-BD94-3C8E991F7DF5}"/>
              </a:ext>
            </a:extLst>
          </p:cNvPr>
          <p:cNvSpPr txBox="1">
            <a:spLocks/>
          </p:cNvSpPr>
          <p:nvPr/>
        </p:nvSpPr>
        <p:spPr>
          <a:xfrm>
            <a:off x="741494" y="622176"/>
            <a:ext cx="11183806" cy="1188869"/>
          </a:xfrm>
          <a:prstGeom prst="rect">
            <a:avLst/>
          </a:prstGeom>
        </p:spPr>
        <p:txBody>
          <a:bodyPr/>
          <a:lstStyle>
            <a:lvl1pPr marL="228600" indent="-288000" algn="l" defTabSz="914400" rtl="0" eaLnBrk="1" latinLnBrk="0" hangingPunct="1">
              <a:lnSpc>
                <a:spcPct val="100000"/>
              </a:lnSpc>
              <a:spcBef>
                <a:spcPts val="3000"/>
              </a:spcBef>
              <a:buClr>
                <a:schemeClr val="accent2"/>
              </a:buClr>
              <a:buFont typeface="Wingdings" panose="05000000000000000000" pitchFamily="2" charset="2"/>
              <a:buChar char="v"/>
              <a:defRPr lang="en-US" sz="1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q"/>
              <a:defRPr lang="en-US" sz="16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lang="en-US" sz="14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05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05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b="1" dirty="0"/>
              <a:t>WP6 Tasks</a:t>
            </a:r>
            <a:r>
              <a:rPr lang="en-GB" dirty="0"/>
              <a:t> (All 22 partners are involved in WP6, Lead by ODC) </a:t>
            </a:r>
          </a:p>
          <a:p>
            <a:pPr lvl="1" fontAlgn="auto">
              <a:spcAft>
                <a:spcPts val="0"/>
              </a:spcAft>
            </a:pPr>
            <a:r>
              <a:rPr lang="en-GB" dirty="0"/>
              <a:t>T6.1. Dissemination and Project Communication (Lead by </a:t>
            </a:r>
            <a:r>
              <a:rPr lang="en-GB" dirty="0" err="1"/>
              <a:t>UoB</a:t>
            </a:r>
            <a:r>
              <a:rPr lang="en-GB" dirty="0"/>
              <a:t>)</a:t>
            </a:r>
          </a:p>
          <a:p>
            <a:pPr lvl="2" fontAlgn="auto">
              <a:spcAft>
                <a:spcPts val="0"/>
              </a:spcAft>
            </a:pPr>
            <a:r>
              <a:rPr lang="en-GB" dirty="0"/>
              <a:t>Contributors: BT, TIM, CTTC, TID, UC3M, UNIVBRIS, UPC, CNIT, NAUDIT, OLC, LEX, ZN, HHI, TUE, CORIANT, TEI, ADVA, NBLF, ODC, STEC, NI</a:t>
            </a:r>
          </a:p>
          <a:p>
            <a:pPr lvl="1" fontAlgn="auto">
              <a:spcAft>
                <a:spcPts val="0"/>
              </a:spcAft>
            </a:pPr>
            <a:r>
              <a:rPr lang="en-GB" dirty="0"/>
              <a:t>T6.2 Exploitation, Standardisation (Lead by ODC), and Innovation Management (Lead by TIM)</a:t>
            </a:r>
          </a:p>
          <a:p>
            <a:pPr lvl="2" fontAlgn="auto">
              <a:spcAft>
                <a:spcPts val="0"/>
              </a:spcAft>
            </a:pPr>
            <a:r>
              <a:rPr lang="en-GB" dirty="0"/>
              <a:t>Contributors: BT, TIM, CTTC, TID, UNIVBRIS, NAUDIT, OLC, LEX, ZN, CORIANT, TEI, ADVA, NBLF, STEC, NI</a:t>
            </a:r>
            <a:endParaRPr lang="en-GB" sz="11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FDECAA-6E65-40FE-B7C3-E5C3482E6819}"/>
              </a:ext>
            </a:extLst>
          </p:cNvPr>
          <p:cNvSpPr/>
          <p:nvPr/>
        </p:nvSpPr>
        <p:spPr>
          <a:xfrm>
            <a:off x="728615" y="2121755"/>
            <a:ext cx="6096000" cy="39569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88000" fontAlgn="auto">
              <a:spcBef>
                <a:spcPts val="3000"/>
              </a:spcBef>
              <a:spcAft>
                <a:spcPts val="0"/>
              </a:spcAft>
              <a:buClr>
                <a:srgbClr val="ED7D31"/>
              </a:buClr>
              <a:buFont typeface="Wingdings" panose="05000000000000000000" pitchFamily="2" charset="2"/>
              <a:buChar char="v"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WP6 Deliverables </a:t>
            </a:r>
          </a:p>
          <a:p>
            <a:pPr marL="685800" lvl="1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sz="1600" dirty="0">
                <a:solidFill>
                  <a:srgbClr val="006600"/>
                </a:solidFill>
                <a:latin typeface="Calibri" panose="020F0502020204030204"/>
              </a:rPr>
              <a:t>D6.1. Year1 report on communication, dissemination and standardisation activities (Complete in Year 1)</a:t>
            </a:r>
          </a:p>
          <a:p>
            <a:pPr marL="685800" lvl="1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sz="1600" dirty="0">
                <a:solidFill>
                  <a:srgbClr val="006600"/>
                </a:solidFill>
                <a:latin typeface="Calibri" panose="020F0502020204030204"/>
              </a:rPr>
              <a:t>D6.2. Year2 report on communication, dissemination and standardisation activities (Complete in Year 2)</a:t>
            </a:r>
          </a:p>
          <a:p>
            <a:pPr marL="1143000" lvl="2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rgbClr val="006600"/>
                </a:solidFill>
                <a:latin typeface="Calibri" panose="020F0502020204030204"/>
              </a:rPr>
              <a:t>This document continues to summarize WP6 activities and achievements during the first year of the project, including:</a:t>
            </a:r>
          </a:p>
          <a:p>
            <a:pPr marL="1143000" lvl="2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rgbClr val="006600"/>
                </a:solidFill>
                <a:latin typeface="Calibri" panose="020F0502020204030204"/>
              </a:rPr>
              <a:t>Updates to the project knowledge site</a:t>
            </a:r>
          </a:p>
          <a:p>
            <a:pPr marL="1143000" lvl="2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rgbClr val="006600"/>
                </a:solidFill>
                <a:latin typeface="Calibri" panose="020F0502020204030204"/>
              </a:rPr>
              <a:t>Ongoing dissemination strategy plans for initial dissemination and exploitation plans</a:t>
            </a:r>
          </a:p>
          <a:p>
            <a:pPr marL="1143000" lvl="2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rgbClr val="006600"/>
                </a:solidFill>
                <a:latin typeface="Calibri" panose="020F0502020204030204"/>
              </a:rPr>
              <a:t>The communication process amongst across the METRO-HAUL partners</a:t>
            </a:r>
          </a:p>
          <a:p>
            <a:pPr marL="1143000" lvl="2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rgbClr val="006600"/>
                </a:solidFill>
                <a:latin typeface="Calibri" panose="020F0502020204030204"/>
              </a:rPr>
              <a:t>Documenting the standards effort across SDOs for METRO-HAUL work proposals</a:t>
            </a:r>
          </a:p>
          <a:p>
            <a:pPr marL="685800" lvl="1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D6.3. Final report on communication, dissemination and standardisation activities (Target for completion in Year 3)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905A0B-3E34-4DE9-8FD8-071A974A5E8C}"/>
              </a:ext>
            </a:extLst>
          </p:cNvPr>
          <p:cNvSpPr/>
          <p:nvPr/>
        </p:nvSpPr>
        <p:spPr>
          <a:xfrm>
            <a:off x="7004525" y="2121755"/>
            <a:ext cx="4989605" cy="3486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88000" fontAlgn="auto">
              <a:spcBef>
                <a:spcPts val="3000"/>
              </a:spcBef>
              <a:spcAft>
                <a:spcPts val="0"/>
              </a:spcAft>
              <a:buClr>
                <a:srgbClr val="ED7D31"/>
              </a:buClr>
              <a:buFont typeface="Wingdings" panose="05000000000000000000" pitchFamily="2" charset="2"/>
              <a:buChar char="v"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Project Dissemination “Stretch Goals” before the end of the project:</a:t>
            </a:r>
          </a:p>
          <a:p>
            <a:pPr marL="685800" lvl="1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sz="1600" dirty="0">
                <a:solidFill>
                  <a:srgbClr val="006600"/>
                </a:solidFill>
                <a:latin typeface="Calibri" panose="020F0502020204030204"/>
              </a:rPr>
              <a:t>Development and publication of architecture at key Standards Development Organisation </a:t>
            </a:r>
          </a:p>
          <a:p>
            <a:pPr marL="1143000" lvl="2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rgbClr val="006600"/>
                </a:solidFill>
                <a:latin typeface="Calibri" panose="020F0502020204030204"/>
              </a:rPr>
              <a:t>In progress</a:t>
            </a:r>
          </a:p>
          <a:p>
            <a:pPr marL="1143000" lvl="2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rgbClr val="006600"/>
                </a:solidFill>
                <a:latin typeface="Calibri" panose="020F0502020204030204"/>
              </a:rPr>
              <a:t>See slides later for standardisation work</a:t>
            </a:r>
          </a:p>
          <a:p>
            <a:pPr marL="685800" lvl="1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sz="1600" dirty="0">
                <a:solidFill>
                  <a:srgbClr val="006600"/>
                </a:solidFill>
                <a:latin typeface="Calibri" panose="020F0502020204030204"/>
              </a:rPr>
              <a:t>Chapters in a book covering the Metro-Haul architecture and enabling technologies</a:t>
            </a:r>
          </a:p>
          <a:p>
            <a:pPr marL="1143000" lvl="2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rgbClr val="006600"/>
                </a:solidFill>
                <a:latin typeface="Calibri" panose="020F0502020204030204"/>
              </a:rPr>
              <a:t>In progress</a:t>
            </a:r>
          </a:p>
          <a:p>
            <a:pPr marL="1143000" lvl="2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rgbClr val="006600"/>
                </a:solidFill>
                <a:latin typeface="Calibri" panose="020F0502020204030204"/>
              </a:rPr>
              <a:t>See next slide</a:t>
            </a:r>
          </a:p>
          <a:p>
            <a:pPr marL="685800" lvl="1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Online tutorials for knowledge dissemination of enabling technologies</a:t>
            </a:r>
          </a:p>
          <a:p>
            <a:pPr marL="1143000" lvl="2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GB" sz="1600" dirty="0">
              <a:solidFill>
                <a:schemeClr val="accent6">
                  <a:lumMod val="75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10532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1B5788EB-9DD6-4033-B117-805600DA2D3B}"/>
              </a:ext>
            </a:extLst>
          </p:cNvPr>
          <p:cNvSpPr txBox="1">
            <a:spLocks/>
          </p:cNvSpPr>
          <p:nvPr/>
        </p:nvSpPr>
        <p:spPr>
          <a:xfrm>
            <a:off x="6591300" y="2292350"/>
            <a:ext cx="5473700" cy="2032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1600" kern="120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200" kern="120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000" kern="120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+mj-lt"/>
              <a:buAutoNum type="arabicPeriod" startAt="6"/>
            </a:pPr>
            <a:endParaRPr lang="en-US" sz="1800" dirty="0"/>
          </a:p>
          <a:p>
            <a:pPr marL="800100" lvl="1" indent="-342900">
              <a:buFont typeface="+mj-lt"/>
              <a:buAutoNum type="arabicPeriod" startAt="6"/>
            </a:pPr>
            <a:r>
              <a:rPr lang="en-US" sz="1800" dirty="0"/>
              <a:t>Filtered and </a:t>
            </a:r>
            <a:r>
              <a:rPr lang="en-US" sz="1800" dirty="0" err="1"/>
              <a:t>filterless</a:t>
            </a:r>
            <a:r>
              <a:rPr lang="en-US" sz="1800" dirty="0"/>
              <a:t> Metro networks</a:t>
            </a:r>
          </a:p>
          <a:p>
            <a:pPr marL="800100" lvl="1" indent="-342900" fontAlgn="auto">
              <a:spcAft>
                <a:spcPts val="0"/>
              </a:spcAft>
              <a:buFont typeface="+mj-lt"/>
              <a:buAutoNum type="arabicPeriod" startAt="7"/>
            </a:pPr>
            <a:r>
              <a:rPr lang="en-US" sz="1800" dirty="0"/>
              <a:t>Disaggregated optical nodes</a:t>
            </a:r>
          </a:p>
          <a:p>
            <a:pPr marL="800100" lvl="1" indent="-342900" fontAlgn="auto">
              <a:spcAft>
                <a:spcPts val="0"/>
              </a:spcAft>
              <a:buFont typeface="+mj-lt"/>
              <a:buAutoNum type="arabicPeriod" startAt="7"/>
            </a:pPr>
            <a:r>
              <a:rPr lang="en-US" sz="1800" dirty="0"/>
              <a:t>Optical transmission for metro networks</a:t>
            </a:r>
          </a:p>
          <a:p>
            <a:pPr marL="800100" lvl="1" indent="-342900" fontAlgn="auto">
              <a:spcAft>
                <a:spcPts val="0"/>
              </a:spcAft>
              <a:buFont typeface="+mj-lt"/>
              <a:buAutoNum type="arabicPeriod" startAt="7"/>
            </a:pPr>
            <a:r>
              <a:rPr lang="en-US" sz="1800" dirty="0"/>
              <a:t>Machine Learning for Optical Networks</a:t>
            </a:r>
          </a:p>
          <a:p>
            <a:pPr marL="800100" lvl="1" indent="-342900" fontAlgn="auto">
              <a:spcAft>
                <a:spcPts val="0"/>
              </a:spcAft>
              <a:buFont typeface="+mj-lt"/>
              <a:buAutoNum type="arabicPeriod" startAt="7"/>
            </a:pPr>
            <a:endParaRPr lang="en-US" sz="1800" dirty="0"/>
          </a:p>
          <a:p>
            <a:pPr marL="800100" lvl="1" indent="-342900" fontAlgn="auto">
              <a:spcAft>
                <a:spcPts val="0"/>
              </a:spcAft>
              <a:buFont typeface="+mj-lt"/>
              <a:buAutoNum type="arabicPeriod" startAt="10"/>
            </a:pPr>
            <a:r>
              <a:rPr lang="en-US" sz="1800" dirty="0"/>
              <a:t>Control and management</a:t>
            </a:r>
          </a:p>
          <a:p>
            <a:pPr marL="800100" lvl="1" indent="-342900" fontAlgn="auto">
              <a:spcAft>
                <a:spcPts val="0"/>
              </a:spcAft>
              <a:buFont typeface="+mj-lt"/>
              <a:buAutoNum type="arabicPeriod" startAt="10"/>
            </a:pPr>
            <a:r>
              <a:rPr lang="en-US" sz="1800" dirty="0"/>
              <a:t>Monitoring and Data Analytics</a:t>
            </a:r>
          </a:p>
          <a:p>
            <a:pPr marL="800100" lvl="1" indent="-342900" fontAlgn="auto">
              <a:spcAft>
                <a:spcPts val="0"/>
              </a:spcAft>
              <a:buFont typeface="+mj-lt"/>
              <a:buAutoNum type="arabicPeriod" startAt="10"/>
            </a:pPr>
            <a:r>
              <a:rPr lang="en-US" sz="1800" dirty="0"/>
              <a:t>Autonomic Networking</a:t>
            </a:r>
          </a:p>
          <a:p>
            <a:pPr marL="800100" lvl="1" indent="-342900" fontAlgn="auto">
              <a:spcAft>
                <a:spcPts val="0"/>
              </a:spcAft>
              <a:buFont typeface="+mj-lt"/>
              <a:buAutoNum type="arabicPeriod" startAt="10"/>
            </a:pPr>
            <a:r>
              <a:rPr lang="en-US" sz="1800" dirty="0"/>
              <a:t>Service provisioning and slicing</a:t>
            </a:r>
          </a:p>
          <a:p>
            <a:pPr marL="457200" lvl="1" indent="0" fontAlgn="auto">
              <a:spcAft>
                <a:spcPts val="0"/>
              </a:spcAft>
              <a:buNone/>
            </a:pPr>
            <a:endParaRPr lang="en-US" sz="1800" dirty="0"/>
          </a:p>
          <a:p>
            <a:pPr marL="800100" lvl="1" indent="-342900" fontAlgn="auto">
              <a:spcAft>
                <a:spcPts val="0"/>
              </a:spcAft>
              <a:buFont typeface="+mj-lt"/>
              <a:buAutoNum type="arabicPeriod" startAt="14"/>
            </a:pPr>
            <a:r>
              <a:rPr lang="en-US" sz="1800" dirty="0"/>
              <a:t>Demonstrations and applications for verticals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37BA72-5C39-45EF-A5CB-C64AFBA60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Metro-Haul Book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B3CF67-8875-4B84-AD27-300961D87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82153-F08B-4D47-ACA5-E19A6D9DCE56}" type="datetime1">
              <a:rPr lang="en-US" smtClean="0"/>
              <a:t>10/1/2019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646763-0C1E-42BC-98A1-D35157EB2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Metro-Haul Kick-off meeting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58CA50-07EF-41A7-8CFC-2A6BD2B4E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0835"/>
            <a:ext cx="5549900" cy="5396127"/>
          </a:xfrm>
        </p:spPr>
        <p:txBody>
          <a:bodyPr/>
          <a:lstStyle/>
          <a:p>
            <a:r>
              <a:rPr lang="en-US" sz="2000" dirty="0"/>
              <a:t>Typically, Metro-Haul is over-reaching</a:t>
            </a:r>
          </a:p>
          <a:p>
            <a:pPr lvl="1"/>
            <a:r>
              <a:rPr lang="en-US" sz="1800" dirty="0"/>
              <a:t>Our stretch goal was “chapters in a book”</a:t>
            </a:r>
          </a:p>
          <a:p>
            <a:pPr lvl="1"/>
            <a:r>
              <a:rPr lang="en-US" sz="1800" dirty="0"/>
              <a:t>We’re producing a whole book</a:t>
            </a:r>
          </a:p>
          <a:p>
            <a:r>
              <a:rPr lang="en-US" sz="2000" b="1" dirty="0"/>
              <a:t>Metro Networks: Where optics meet services</a:t>
            </a:r>
          </a:p>
          <a:p>
            <a:r>
              <a:rPr lang="en-US" sz="2000" dirty="0"/>
              <a:t>Luis Velasco, Filippo Cugini, Ramon Casellas (Eds.)</a:t>
            </a:r>
          </a:p>
          <a:p>
            <a:r>
              <a:rPr lang="en-US" sz="2000" dirty="0"/>
              <a:t>Table of Contents: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Motivation: Toward 5G-ready optical metro networks</a:t>
            </a:r>
          </a:p>
          <a:p>
            <a:pPr marL="800100" lvl="1" indent="-342900">
              <a:buFont typeface="+mj-lt"/>
              <a:buAutoNum type="arabicPeriod"/>
            </a:pPr>
            <a:endParaRPr lang="en-US" sz="1800" dirty="0"/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Use cases and 5G-based services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Services and architecture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Metro reference scenarios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Planning and techno-economics</a:t>
            </a:r>
          </a:p>
          <a:p>
            <a:pPr marL="800100" lvl="1" indent="-342900">
              <a:buFont typeface="+mj-lt"/>
              <a:buAutoNum type="arabicPeriod"/>
            </a:pPr>
            <a:endParaRPr lang="en-US" sz="1800" dirty="0"/>
          </a:p>
        </p:txBody>
      </p:sp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861617F4-C55D-41FF-A3BB-DD1286948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59023" y="4550750"/>
            <a:ext cx="299780" cy="299780"/>
          </a:xfrm>
          <a:prstGeom prst="rect">
            <a:avLst/>
          </a:prstGeom>
        </p:spPr>
      </p:pic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id="{C3D46048-07A8-4D0B-AEC0-652FE52B6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59023" y="4813572"/>
            <a:ext cx="299780" cy="299780"/>
          </a:xfrm>
          <a:prstGeom prst="rect">
            <a:avLst/>
          </a:prstGeom>
        </p:spPr>
      </p:pic>
      <p:pic>
        <p:nvPicPr>
          <p:cNvPr id="14" name="Graphic 13" descr="Checkmark">
            <a:extLst>
              <a:ext uri="{FF2B5EF4-FFF2-40B4-BE49-F238E27FC236}">
                <a16:creationId xmlns:a16="http://schemas.microsoft.com/office/drawing/2014/main" id="{65CEDCFC-2E49-48AA-8342-DED36B2FD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79156" y="3566120"/>
            <a:ext cx="299780" cy="299780"/>
          </a:xfrm>
          <a:prstGeom prst="rect">
            <a:avLst/>
          </a:prstGeom>
        </p:spPr>
      </p:pic>
      <p:pic>
        <p:nvPicPr>
          <p:cNvPr id="15" name="Graphic 14" descr="Checkmark">
            <a:extLst>
              <a:ext uri="{FF2B5EF4-FFF2-40B4-BE49-F238E27FC236}">
                <a16:creationId xmlns:a16="http://schemas.microsoft.com/office/drawing/2014/main" id="{1847F6B5-B52B-4156-B87D-162942FF4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8623" y="3809692"/>
            <a:ext cx="299780" cy="2997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85FE7D7-8FF6-4162-898A-3F78CD390434}"/>
              </a:ext>
            </a:extLst>
          </p:cNvPr>
          <p:cNvSpPr/>
          <p:nvPr/>
        </p:nvSpPr>
        <p:spPr>
          <a:xfrm>
            <a:off x="793750" y="3751554"/>
            <a:ext cx="5137150" cy="13617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195525-7927-4706-8DD1-B15CC0369A48}"/>
              </a:ext>
            </a:extLst>
          </p:cNvPr>
          <p:cNvSpPr/>
          <p:nvPr/>
        </p:nvSpPr>
        <p:spPr>
          <a:xfrm>
            <a:off x="6662446" y="2579122"/>
            <a:ext cx="5294604" cy="145415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11FE69-4C61-4E1D-8F5D-01EA1519B0A6}"/>
              </a:ext>
            </a:extLst>
          </p:cNvPr>
          <p:cNvSpPr/>
          <p:nvPr/>
        </p:nvSpPr>
        <p:spPr>
          <a:xfrm>
            <a:off x="6661150" y="4165599"/>
            <a:ext cx="5295900" cy="13000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064CB54-380A-4567-85A1-3E4CADBA3B3F}"/>
              </a:ext>
            </a:extLst>
          </p:cNvPr>
          <p:cNvSpPr/>
          <p:nvPr/>
        </p:nvSpPr>
        <p:spPr>
          <a:xfrm>
            <a:off x="6661150" y="5565972"/>
            <a:ext cx="5295900" cy="533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1A2FCD-8511-4A4D-85AE-F4CCF40B658E}"/>
              </a:ext>
            </a:extLst>
          </p:cNvPr>
          <p:cNvSpPr/>
          <p:nvPr/>
        </p:nvSpPr>
        <p:spPr>
          <a:xfrm>
            <a:off x="793750" y="2932274"/>
            <a:ext cx="5137150" cy="660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2935369-6486-46D4-9C65-A6794C2059C9}"/>
              </a:ext>
            </a:extLst>
          </p:cNvPr>
          <p:cNvSpPr/>
          <p:nvPr/>
        </p:nvSpPr>
        <p:spPr>
          <a:xfrm>
            <a:off x="447144" y="4270703"/>
            <a:ext cx="68480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/>
              <a:t>WP2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D0B8CDC-11C3-4E61-ACA2-AAD590AF94F5}"/>
              </a:ext>
            </a:extLst>
          </p:cNvPr>
          <p:cNvSpPr/>
          <p:nvPr/>
        </p:nvSpPr>
        <p:spPr>
          <a:xfrm>
            <a:off x="6341991" y="3074291"/>
            <a:ext cx="68480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/>
              <a:t>WP3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7118389-C9DF-47B5-B8B4-1BF1035BCBEA}"/>
              </a:ext>
            </a:extLst>
          </p:cNvPr>
          <p:cNvSpPr/>
          <p:nvPr/>
        </p:nvSpPr>
        <p:spPr>
          <a:xfrm>
            <a:off x="6301844" y="5674307"/>
            <a:ext cx="68480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/>
              <a:t>WP5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65521CE-4BA1-49C3-AA40-6930CE2B983B}"/>
              </a:ext>
            </a:extLst>
          </p:cNvPr>
          <p:cNvSpPr/>
          <p:nvPr/>
        </p:nvSpPr>
        <p:spPr>
          <a:xfrm>
            <a:off x="6301844" y="4199941"/>
            <a:ext cx="68480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/>
              <a:t>WP4</a:t>
            </a:r>
          </a:p>
        </p:txBody>
      </p:sp>
    </p:spTree>
    <p:extLst>
      <p:ext uri="{BB962C8B-B14F-4D97-AF65-F5344CB8AC3E}">
        <p14:creationId xmlns:p14="http://schemas.microsoft.com/office/powerpoint/2010/main" val="2606997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WP6 – Planned and Used Resources in Years 1 &amp; 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Metro-Haul Period Two Review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fld id="{E8853CD6-3CE8-4C5A-AE8E-DAA0F10335BA}" type="datetime1">
              <a:rPr lang="es-ES" smtClean="0"/>
              <a:pPr algn="ctr"/>
              <a:t>01/10/2019</a:t>
            </a:fld>
            <a:endParaRPr lang="es-E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0426024-09AC-49C9-9F75-5C3876CBDCA9}"/>
              </a:ext>
            </a:extLst>
          </p:cNvPr>
          <p:cNvSpPr txBox="1">
            <a:spLocks/>
          </p:cNvSpPr>
          <p:nvPr/>
        </p:nvSpPr>
        <p:spPr>
          <a:xfrm>
            <a:off x="349625" y="702421"/>
            <a:ext cx="5311585" cy="5446712"/>
          </a:xfrm>
          <a:prstGeom prst="rect">
            <a:avLst/>
          </a:prstGeom>
        </p:spPr>
        <p:txBody>
          <a:bodyPr/>
          <a:lstStyle>
            <a:lvl1pPr marL="228600" indent="-288000" algn="l" defTabSz="914400" rtl="0" eaLnBrk="1" latinLnBrk="0" hangingPunct="1">
              <a:lnSpc>
                <a:spcPct val="100000"/>
              </a:lnSpc>
              <a:spcBef>
                <a:spcPts val="3000"/>
              </a:spcBef>
              <a:buClr>
                <a:schemeClr val="accent2"/>
              </a:buClr>
              <a:buFont typeface="Wingdings" panose="05000000000000000000" pitchFamily="2" charset="2"/>
              <a:buChar char="v"/>
              <a:defRPr lang="en-US" sz="1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q"/>
              <a:defRPr lang="en-US" sz="16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lang="en-US" sz="14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05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05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dirty="0"/>
              <a:t>Graph shows cumulative resource usage against</a:t>
            </a:r>
            <a:br>
              <a:rPr lang="en-GB" dirty="0"/>
            </a:br>
            <a:r>
              <a:rPr lang="en-GB" dirty="0"/>
              <a:t> planned usage</a:t>
            </a:r>
            <a:endParaRPr lang="en-GB" sz="2000" dirty="0"/>
          </a:p>
          <a:p>
            <a:pPr fontAlgn="auto">
              <a:spcAft>
                <a:spcPts val="0"/>
              </a:spcAft>
            </a:pPr>
            <a:r>
              <a:rPr lang="en-GB" dirty="0"/>
              <a:t>Year 1 Conclusions</a:t>
            </a:r>
          </a:p>
          <a:p>
            <a:pPr lvl="1" fontAlgn="auto">
              <a:spcAft>
                <a:spcPts val="0"/>
              </a:spcAft>
            </a:pPr>
            <a:r>
              <a:rPr lang="en-GB" dirty="0"/>
              <a:t>WP6 under-used compared to plan by about 5PMs</a:t>
            </a:r>
          </a:p>
          <a:p>
            <a:pPr lvl="1" fontAlgn="auto">
              <a:spcAft>
                <a:spcPts val="0"/>
              </a:spcAft>
            </a:pPr>
            <a:r>
              <a:rPr lang="en-GB" sz="1800" dirty="0"/>
              <a:t>Some partners used resources faster than planned</a:t>
            </a:r>
          </a:p>
          <a:p>
            <a:pPr lvl="1" fontAlgn="auto">
              <a:spcAft>
                <a:spcPts val="0"/>
              </a:spcAft>
            </a:pPr>
            <a:r>
              <a:rPr lang="en-GB" sz="1800" dirty="0"/>
              <a:t>A few partners significantly under-used resources</a:t>
            </a:r>
          </a:p>
          <a:p>
            <a:pPr fontAlgn="auto">
              <a:spcAft>
                <a:spcPts val="0"/>
              </a:spcAft>
            </a:pPr>
            <a:r>
              <a:rPr lang="en-GB" dirty="0"/>
              <a:t>Year 2 Conclusions</a:t>
            </a:r>
          </a:p>
          <a:p>
            <a:pPr lvl="1" fontAlgn="auto">
              <a:spcAft>
                <a:spcPts val="0"/>
              </a:spcAft>
            </a:pPr>
            <a:r>
              <a:rPr lang="en-GB" dirty="0"/>
              <a:t>Holding steady</a:t>
            </a:r>
          </a:p>
          <a:p>
            <a:pPr lvl="1" fontAlgn="auto">
              <a:spcAft>
                <a:spcPts val="0"/>
              </a:spcAft>
            </a:pPr>
            <a:r>
              <a:rPr lang="en-GB" dirty="0"/>
              <a:t>Year two resource usage almost exactly matched the plan</a:t>
            </a:r>
          </a:p>
          <a:p>
            <a:pPr lvl="1" fontAlgn="auto">
              <a:spcAft>
                <a:spcPts val="0"/>
              </a:spcAft>
            </a:pPr>
            <a:r>
              <a:rPr lang="en-GB" dirty="0"/>
              <a:t>Consequence is that WP6 is still about 5PM under plan</a:t>
            </a:r>
          </a:p>
        </p:txBody>
      </p:sp>
      <p:pic>
        <p:nvPicPr>
          <p:cNvPr id="131" name="Picture 130">
            <a:extLst>
              <a:ext uri="{FF2B5EF4-FFF2-40B4-BE49-F238E27FC236}">
                <a16:creationId xmlns:a16="http://schemas.microsoft.com/office/drawing/2014/main" id="{B7ACC3A0-B509-4EEB-B319-496946EE4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310" y="1008908"/>
            <a:ext cx="6407244" cy="4566728"/>
          </a:xfrm>
          <a:prstGeom prst="rect">
            <a:avLst/>
          </a:prstGeom>
        </p:spPr>
      </p:pic>
      <p:sp>
        <p:nvSpPr>
          <p:cNvPr id="132" name="Rectangle 131">
            <a:extLst>
              <a:ext uri="{FF2B5EF4-FFF2-40B4-BE49-F238E27FC236}">
                <a16:creationId xmlns:a16="http://schemas.microsoft.com/office/drawing/2014/main" id="{D12CFAB3-95C3-4E27-A58C-153FD78B523C}"/>
              </a:ext>
            </a:extLst>
          </p:cNvPr>
          <p:cNvSpPr/>
          <p:nvPr/>
        </p:nvSpPr>
        <p:spPr>
          <a:xfrm>
            <a:off x="9043260" y="5548505"/>
            <a:ext cx="928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Year 2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4D3FC8-542D-45DA-9C67-26627087357A}"/>
              </a:ext>
            </a:extLst>
          </p:cNvPr>
          <p:cNvSpPr/>
          <p:nvPr/>
        </p:nvSpPr>
        <p:spPr>
          <a:xfrm>
            <a:off x="6811036" y="5557474"/>
            <a:ext cx="928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Year 1 </a:t>
            </a:r>
          </a:p>
        </p:txBody>
      </p:sp>
    </p:spTree>
    <p:extLst>
      <p:ext uri="{BB962C8B-B14F-4D97-AF65-F5344CB8AC3E}">
        <p14:creationId xmlns:p14="http://schemas.microsoft.com/office/powerpoint/2010/main" val="589022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142CF-BFFF-493A-8493-18E846067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Open Access and How to Track It?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45CE75-09EC-40E7-8D58-843D1A3F8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Metro-Haul Period Two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F4B36-2074-4CF6-8F7D-5C55CAAFA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132ED61-7F18-4137-8976-D2ECFE536A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1093" y="577356"/>
            <a:ext cx="11102975" cy="5446712"/>
          </a:xfrm>
        </p:spPr>
        <p:txBody>
          <a:bodyPr/>
          <a:lstStyle/>
          <a:p>
            <a:r>
              <a:rPr lang="en-GB" sz="1600" dirty="0"/>
              <a:t>Definitions</a:t>
            </a:r>
          </a:p>
          <a:p>
            <a:pPr lvl="1"/>
            <a:r>
              <a:rPr lang="en-GB" sz="1400" dirty="0"/>
              <a:t>Green: the author makes a copy available with some sort of permission from the publisher</a:t>
            </a:r>
          </a:p>
          <a:p>
            <a:pPr lvl="1"/>
            <a:r>
              <a:rPr lang="en-GB" sz="1400" dirty="0"/>
              <a:t>Gold: the publisher makes articles available for free (Note we don’t have any Gold OA)</a:t>
            </a:r>
          </a:p>
          <a:p>
            <a:r>
              <a:rPr lang="en-GB" sz="1600" dirty="0"/>
              <a:t>There is a tension between </a:t>
            </a:r>
            <a:r>
              <a:rPr lang="en-GB" sz="1600" dirty="0" err="1"/>
              <a:t>OpenAccess</a:t>
            </a:r>
            <a:r>
              <a:rPr lang="en-GB" sz="1600" dirty="0"/>
              <a:t> and high-impact publications yielding a range of options…</a:t>
            </a:r>
          </a:p>
          <a:p>
            <a:pPr lvl="1"/>
            <a:r>
              <a:rPr lang="en-GB" sz="1400" dirty="0"/>
              <a:t>Open download from the publisher</a:t>
            </a:r>
          </a:p>
          <a:p>
            <a:pPr lvl="1"/>
            <a:r>
              <a:rPr lang="en-GB" sz="1400" dirty="0"/>
              <a:t>Open download from a stable public repository (</a:t>
            </a:r>
            <a:r>
              <a:rPr lang="en-GB" sz="1400" dirty="0" err="1"/>
              <a:t>OpenAire</a:t>
            </a:r>
            <a:r>
              <a:rPr lang="en-GB" sz="1400" dirty="0"/>
              <a:t>, </a:t>
            </a:r>
            <a:r>
              <a:rPr lang="en-GB" sz="1400" dirty="0" err="1"/>
              <a:t>Zenodo</a:t>
            </a:r>
            <a:r>
              <a:rPr lang="en-GB" sz="1400" dirty="0"/>
              <a:t>, ResearchGate)</a:t>
            </a:r>
          </a:p>
          <a:p>
            <a:pPr lvl="1"/>
            <a:r>
              <a:rPr lang="en-GB" sz="1400" dirty="0"/>
              <a:t>Open download from a stable private repository (University, Company, BSCW/pub)</a:t>
            </a:r>
          </a:p>
          <a:p>
            <a:pPr lvl="1"/>
            <a:r>
              <a:rPr lang="en-GB" sz="1400" dirty="0"/>
              <a:t>Open download from a transient private repository (Personal web site or personal pages at university)</a:t>
            </a:r>
          </a:p>
          <a:p>
            <a:pPr lvl="1"/>
            <a:r>
              <a:rPr lang="en-GB" sz="1400" dirty="0"/>
              <a:t>Copy on request (e.g., via ResearchGate)</a:t>
            </a:r>
          </a:p>
          <a:p>
            <a:r>
              <a:rPr lang="en-GB" sz="1600" dirty="0"/>
              <a:t>Not all Disseminations are published (e.g., conference presentations), but they can still be made available</a:t>
            </a:r>
          </a:p>
          <a:p>
            <a:pPr lvl="1"/>
            <a:r>
              <a:rPr lang="en-GB" sz="1400" dirty="0" err="1"/>
              <a:t>Eurescom</a:t>
            </a:r>
            <a:r>
              <a:rPr lang="en-GB" sz="1400" dirty="0"/>
              <a:t> automatically adds Deliverables to </a:t>
            </a:r>
            <a:r>
              <a:rPr lang="en-GB" sz="1400" dirty="0" err="1"/>
              <a:t>Zenodo</a:t>
            </a:r>
            <a:r>
              <a:rPr lang="en-GB" sz="1400" dirty="0"/>
              <a:t> once they have been approved</a:t>
            </a:r>
          </a:p>
          <a:p>
            <a:r>
              <a:rPr lang="en-GB" sz="1600" dirty="0"/>
              <a:t>Tracking of Open Access is in three places!</a:t>
            </a:r>
          </a:p>
          <a:p>
            <a:pPr lvl="1"/>
            <a:r>
              <a:rPr lang="en-GB" sz="1400" dirty="0" err="1"/>
              <a:t>SyGMa</a:t>
            </a:r>
            <a:r>
              <a:rPr lang="en-GB" sz="1400" dirty="0"/>
              <a:t> (was ECAS) shows the formal status of published dissemination</a:t>
            </a:r>
          </a:p>
          <a:p>
            <a:pPr lvl="2"/>
            <a:r>
              <a:rPr lang="en-GB" dirty="0"/>
              <a:t>It’s our report to the Commission used to show location of OA copies according to EC definitions</a:t>
            </a:r>
          </a:p>
          <a:p>
            <a:pPr lvl="1"/>
            <a:r>
              <a:rPr lang="en-GB" sz="1400" dirty="0"/>
              <a:t>The </a:t>
            </a:r>
            <a:r>
              <a:rPr lang="en-GB" sz="1400" dirty="0" err="1"/>
              <a:t>Eurescom</a:t>
            </a:r>
            <a:r>
              <a:rPr lang="en-GB" sz="1400" dirty="0"/>
              <a:t> Document Tracker is how we track all document</a:t>
            </a:r>
            <a:r>
              <a:rPr lang="en-GB" dirty="0"/>
              <a:t>s</a:t>
            </a:r>
          </a:p>
          <a:p>
            <a:pPr lvl="2"/>
            <a:r>
              <a:rPr lang="en-GB" dirty="0"/>
              <a:t>Everything from a draft or a proposal, through acceptance/rejection, to publication and supplies links to copies of publications</a:t>
            </a:r>
          </a:p>
          <a:p>
            <a:pPr lvl="1"/>
            <a:r>
              <a:rPr lang="en-GB" dirty="0"/>
              <a:t>The Metro-Haul web site provides links to all OA publications</a:t>
            </a:r>
          </a:p>
          <a:p>
            <a:pPr lvl="2"/>
            <a:r>
              <a:rPr lang="en-GB" dirty="0"/>
              <a:t>The pages are auto-generated from the </a:t>
            </a:r>
            <a:r>
              <a:rPr lang="en-GB" dirty="0" err="1"/>
              <a:t>Eurescom</a:t>
            </a:r>
            <a:r>
              <a:rPr lang="en-GB" dirty="0"/>
              <a:t> Document Tracker to allow the public to find our publications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3085DDD-3056-4A10-AF4E-77CEB0C0C91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fld id="{E8853CD6-3CE8-4C5A-AE8E-DAA0F10335BA}" type="datetime1">
              <a:rPr lang="es-ES" smtClean="0"/>
              <a:pPr algn="ctr"/>
              <a:t>01/10/2019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05008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6CEE9-A040-4ED0-8F5D-CED55E758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 Access and Metro-Haul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3F9DDE-DE79-4EA4-BC39-B1110BE12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Metro-Haul Period Two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EFEDEE-E0A3-4C01-92A6-B1DCA0FC2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C8BE41-EEB5-4C96-B0C6-7612CAB372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1363" y="590641"/>
            <a:ext cx="11102975" cy="5446712"/>
          </a:xfrm>
        </p:spPr>
        <p:txBody>
          <a:bodyPr/>
          <a:lstStyle/>
          <a:p>
            <a:r>
              <a:rPr lang="en-GB" dirty="0"/>
              <a:t>We take this very seriously</a:t>
            </a:r>
          </a:p>
          <a:p>
            <a:pPr lvl="1"/>
            <a:r>
              <a:rPr lang="en-GB" dirty="0"/>
              <a:t>It is a requirement of the Grant Agreement</a:t>
            </a:r>
          </a:p>
          <a:p>
            <a:pPr lvl="1"/>
            <a:r>
              <a:rPr lang="en-GB" dirty="0"/>
              <a:t>We personally believe that all publicly funded research should be available</a:t>
            </a:r>
          </a:p>
          <a:p>
            <a:r>
              <a:rPr lang="en-GB" dirty="0"/>
              <a:t>The project had a very bad start</a:t>
            </a:r>
          </a:p>
          <a:p>
            <a:pPr lvl="1"/>
            <a:r>
              <a:rPr lang="en-GB" dirty="0"/>
              <a:t>Publications take a long time to become available</a:t>
            </a:r>
          </a:p>
          <a:p>
            <a:pPr lvl="1"/>
            <a:r>
              <a:rPr lang="en-GB" dirty="0"/>
              <a:t>Project processes were not working</a:t>
            </a:r>
          </a:p>
          <a:p>
            <a:pPr lvl="1"/>
            <a:r>
              <a:rPr lang="en-GB" dirty="0"/>
              <a:t>At Year One review we had only 10 OA articles in </a:t>
            </a:r>
            <a:r>
              <a:rPr lang="en-GB" dirty="0" err="1"/>
              <a:t>Eurescom</a:t>
            </a:r>
            <a:r>
              <a:rPr lang="en-GB" dirty="0"/>
              <a:t> and none in ECAS</a:t>
            </a:r>
          </a:p>
          <a:p>
            <a:pPr lvl="2"/>
            <a:r>
              <a:rPr lang="en-GB" dirty="0"/>
              <a:t>Reviewers and Project Officer rightly highlighted this</a:t>
            </a:r>
          </a:p>
          <a:p>
            <a:r>
              <a:rPr lang="en-GB" dirty="0"/>
              <a:t>Started to pick up at 18 months</a:t>
            </a:r>
          </a:p>
          <a:p>
            <a:pPr lvl="1"/>
            <a:r>
              <a:rPr lang="en-GB" dirty="0"/>
              <a:t>Project Officer pointed us at ECAS (we were focused on </a:t>
            </a:r>
            <a:r>
              <a:rPr lang="en-GB" dirty="0" err="1"/>
              <a:t>Eurescom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ECAS reached 34 papers (c. 30%)</a:t>
            </a:r>
          </a:p>
          <a:p>
            <a:pPr lvl="1"/>
            <a:r>
              <a:rPr lang="en-GB" dirty="0" err="1"/>
              <a:t>Eurescom</a:t>
            </a:r>
            <a:r>
              <a:rPr lang="en-GB" dirty="0"/>
              <a:t> reached about 70 papers (c. 60%)</a:t>
            </a:r>
          </a:p>
          <a:p>
            <a:r>
              <a:rPr lang="en-GB" dirty="0"/>
              <a:t>It is hard work for Metro-Haul with roughly 260 disseminations and deliverables to date</a:t>
            </a:r>
          </a:p>
          <a:p>
            <a:pPr lvl="1"/>
            <a:r>
              <a:rPr lang="en-GB" dirty="0"/>
              <a:t>Victims of our own success!</a:t>
            </a:r>
          </a:p>
          <a:p>
            <a:r>
              <a:rPr lang="en-GB" dirty="0"/>
              <a:t>Year Two figures follow on a later slide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A9E495-197B-4CD0-B553-EA41F84125C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fld id="{E8853CD6-3CE8-4C5A-AE8E-DAA0F10335BA}" type="datetime1">
              <a:rPr lang="es-ES" smtClean="0"/>
              <a:pPr algn="ctr"/>
              <a:t>01/10/2019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05669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BBA80-9E0B-4514-89F0-755979A17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How we are Tracking Open Access in </a:t>
            </a:r>
            <a:r>
              <a:rPr lang="en-GB" sz="2800" dirty="0" err="1"/>
              <a:t>SyGMa</a:t>
            </a:r>
            <a:r>
              <a:rPr lang="en-GB" sz="2800" dirty="0"/>
              <a:t> (was ECAS)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950717-A1FB-43A4-B7E2-647FF3588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Metro-Haul Period Two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7D909-17E6-4719-AA09-F85932EBC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F16D51-41F3-4A39-A5A9-63155108AD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2462" y="622176"/>
            <a:ext cx="4462649" cy="3174533"/>
          </a:xfrm>
        </p:spPr>
        <p:txBody>
          <a:bodyPr/>
          <a:lstStyle/>
          <a:p>
            <a:r>
              <a:rPr lang="en-GB" dirty="0"/>
              <a:t>This is the formal tracking of project publications</a:t>
            </a:r>
          </a:p>
          <a:p>
            <a:pPr lvl="1"/>
            <a:r>
              <a:rPr lang="en-GB" dirty="0"/>
              <a:t>Only shows published/presented materials</a:t>
            </a:r>
          </a:p>
          <a:p>
            <a:pPr lvl="2"/>
            <a:r>
              <a:rPr lang="en-GB" dirty="0"/>
              <a:t>Draft, Submitted, Accepted are </a:t>
            </a:r>
            <a:r>
              <a:rPr lang="en-GB" b="1" i="1" dirty="0"/>
              <a:t>not</a:t>
            </a:r>
            <a:r>
              <a:rPr lang="en-GB" dirty="0"/>
              <a:t> included</a:t>
            </a:r>
          </a:p>
          <a:p>
            <a:pPr lvl="1"/>
            <a:r>
              <a:rPr lang="en-GB" dirty="0"/>
              <a:t>DOI is a requirement for all journal articles</a:t>
            </a:r>
          </a:p>
          <a:p>
            <a:pPr lvl="1"/>
            <a:r>
              <a:rPr lang="en-GB" dirty="0"/>
              <a:t>DOI not required for…</a:t>
            </a:r>
          </a:p>
          <a:p>
            <a:pPr lvl="2"/>
            <a:r>
              <a:rPr lang="en-GB" dirty="0"/>
              <a:t>Conference presentations</a:t>
            </a:r>
          </a:p>
          <a:p>
            <a:pPr lvl="2"/>
            <a:r>
              <a:rPr lang="en-GB" dirty="0"/>
              <a:t>Standards contributions</a:t>
            </a:r>
          </a:p>
          <a:p>
            <a:pPr lvl="1"/>
            <a:r>
              <a:rPr lang="en-GB" dirty="0"/>
              <a:t>Clickable links present Repository or Open</a:t>
            </a:r>
            <a:br>
              <a:rPr lang="en-GB" dirty="0"/>
            </a:br>
            <a:r>
              <a:rPr lang="en-GB" dirty="0"/>
              <a:t>Access versions of the publications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5DA6E02-2B21-419C-B7F2-23E40406D34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fld id="{E8853CD6-3CE8-4C5A-AE8E-DAA0F10335BA}" type="datetime1">
              <a:rPr lang="es-ES" smtClean="0"/>
              <a:pPr algn="ctr"/>
              <a:t>01/10/2019</a:t>
            </a:fld>
            <a:endParaRPr lang="es-E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526CF3-CE88-4632-9FA0-3433378B5DCB}"/>
              </a:ext>
            </a:extLst>
          </p:cNvPr>
          <p:cNvSpPr txBox="1"/>
          <p:nvPr/>
        </p:nvSpPr>
        <p:spPr>
          <a:xfrm>
            <a:off x="701588" y="3639103"/>
            <a:ext cx="51009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/>
              <a:t>Type of publication</a:t>
            </a:r>
          </a:p>
          <a:p>
            <a:endParaRPr lang="en-GB" sz="1600" dirty="0"/>
          </a:p>
          <a:p>
            <a:r>
              <a:rPr lang="en-GB" sz="1600" dirty="0"/>
              <a:t>Journal article (must have been published)</a:t>
            </a:r>
          </a:p>
          <a:p>
            <a:endParaRPr lang="en-GB" sz="1600" dirty="0"/>
          </a:p>
          <a:p>
            <a:r>
              <a:rPr lang="en-GB" sz="1600" dirty="0"/>
              <a:t>Conference proceedings (must have been published)</a:t>
            </a:r>
          </a:p>
          <a:p>
            <a:endParaRPr lang="en-GB" sz="1600" dirty="0"/>
          </a:p>
          <a:p>
            <a:r>
              <a:rPr lang="en-GB" sz="1600" dirty="0"/>
              <a:t>Conference material (must have been presented)</a:t>
            </a:r>
          </a:p>
          <a:p>
            <a:endParaRPr lang="en-GB" sz="1600" dirty="0"/>
          </a:p>
          <a:p>
            <a:r>
              <a:rPr lang="en-GB" sz="1600" dirty="0"/>
              <a:t>Standards contribution (includes opensource)</a:t>
            </a:r>
          </a:p>
          <a:p>
            <a:endParaRPr lang="en-GB" sz="1600" dirty="0"/>
          </a:p>
          <a:p>
            <a:r>
              <a:rPr lang="en-GB" sz="1600" dirty="0"/>
              <a:t>Project deliverable (must have been approved)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367B83-E853-472A-B0F9-034E6793F6DC}"/>
              </a:ext>
            </a:extLst>
          </p:cNvPr>
          <p:cNvSpPr txBox="1"/>
          <p:nvPr/>
        </p:nvSpPr>
        <p:spPr>
          <a:xfrm rot="16200000">
            <a:off x="6752744" y="-68300"/>
            <a:ext cx="35809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/>
              <a:t>Open access venue</a:t>
            </a:r>
          </a:p>
          <a:p>
            <a:endParaRPr lang="en-GB" sz="1600" dirty="0"/>
          </a:p>
          <a:p>
            <a:r>
              <a:rPr lang="en-GB" sz="1600" dirty="0"/>
              <a:t>Publisher’s site</a:t>
            </a:r>
          </a:p>
          <a:p>
            <a:endParaRPr lang="en-GB" sz="1600" dirty="0"/>
          </a:p>
          <a:p>
            <a:r>
              <a:rPr lang="en-GB" sz="1600" dirty="0" err="1"/>
              <a:t>OpenAire</a:t>
            </a:r>
            <a:r>
              <a:rPr lang="en-GB" sz="1600" dirty="0"/>
              <a:t> or </a:t>
            </a:r>
            <a:r>
              <a:rPr lang="en-GB" sz="1600" dirty="0" err="1"/>
              <a:t>Zenodo</a:t>
            </a:r>
            <a:r>
              <a:rPr lang="en-GB" sz="1600" dirty="0"/>
              <a:t> repository </a:t>
            </a:r>
          </a:p>
          <a:p>
            <a:endParaRPr lang="en-GB" sz="1600" dirty="0"/>
          </a:p>
          <a:p>
            <a:r>
              <a:rPr lang="en-GB" sz="1600" dirty="0"/>
              <a:t>Stable institutional OA site with pointer from </a:t>
            </a:r>
            <a:r>
              <a:rPr lang="en-GB" sz="1600" dirty="0" err="1"/>
              <a:t>OpenAire</a:t>
            </a:r>
            <a:r>
              <a:rPr lang="en-GB" sz="1600" dirty="0"/>
              <a:t> or </a:t>
            </a:r>
            <a:r>
              <a:rPr lang="en-GB" sz="1600" dirty="0" err="1"/>
              <a:t>Zenodo</a:t>
            </a:r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ResearchGate with open </a:t>
            </a:r>
          </a:p>
          <a:p>
            <a:r>
              <a:rPr lang="en-GB" sz="1600" dirty="0"/>
              <a:t>download </a:t>
            </a:r>
          </a:p>
          <a:p>
            <a:endParaRPr lang="en-GB" sz="1600" dirty="0"/>
          </a:p>
          <a:p>
            <a:r>
              <a:rPr lang="en-GB" sz="1600" dirty="0"/>
              <a:t>ResearchGate with </a:t>
            </a:r>
            <a:br>
              <a:rPr lang="en-GB" sz="1600" dirty="0"/>
            </a:br>
            <a:r>
              <a:rPr lang="en-GB" sz="1600" dirty="0"/>
              <a:t>“copy-on-request”</a:t>
            </a:r>
          </a:p>
          <a:p>
            <a:endParaRPr lang="en-GB" sz="1600" dirty="0"/>
          </a:p>
          <a:p>
            <a:r>
              <a:rPr lang="en-GB" sz="1600" dirty="0"/>
              <a:t>BSCW /pub/ open repository </a:t>
            </a:r>
          </a:p>
          <a:p>
            <a:endParaRPr lang="en-GB" sz="1600" dirty="0"/>
          </a:p>
          <a:p>
            <a:r>
              <a:rPr lang="en-GB" sz="1600" dirty="0"/>
              <a:t>Personal sites, or partner sites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6738E5C-9E89-4681-9B57-677C08CD9819}"/>
              </a:ext>
            </a:extLst>
          </p:cNvPr>
          <p:cNvCxnSpPr>
            <a:cxnSpLocks/>
          </p:cNvCxnSpPr>
          <p:nvPr/>
        </p:nvCxnSpPr>
        <p:spPr>
          <a:xfrm>
            <a:off x="701588" y="3991816"/>
            <a:ext cx="10703856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BDDB28-55E9-4EF4-8E6C-FBAF6E34668F}"/>
              </a:ext>
            </a:extLst>
          </p:cNvPr>
          <p:cNvCxnSpPr>
            <a:cxnSpLocks/>
          </p:cNvCxnSpPr>
          <p:nvPr/>
        </p:nvCxnSpPr>
        <p:spPr>
          <a:xfrm>
            <a:off x="701588" y="5551122"/>
            <a:ext cx="10703856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D7C0552-CC64-43A4-91F7-45C2E5D9C0D5}"/>
              </a:ext>
            </a:extLst>
          </p:cNvPr>
          <p:cNvCxnSpPr>
            <a:cxnSpLocks/>
          </p:cNvCxnSpPr>
          <p:nvPr/>
        </p:nvCxnSpPr>
        <p:spPr>
          <a:xfrm>
            <a:off x="701588" y="5020440"/>
            <a:ext cx="10703856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1C99A5-05B6-4D65-BCA7-CE063C3F62EB}"/>
              </a:ext>
            </a:extLst>
          </p:cNvPr>
          <p:cNvCxnSpPr>
            <a:cxnSpLocks/>
          </p:cNvCxnSpPr>
          <p:nvPr/>
        </p:nvCxnSpPr>
        <p:spPr>
          <a:xfrm>
            <a:off x="701588" y="4513506"/>
            <a:ext cx="10703856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3185063-9894-44A3-8676-39F67FDD53F1}"/>
              </a:ext>
            </a:extLst>
          </p:cNvPr>
          <p:cNvCxnSpPr>
            <a:cxnSpLocks/>
          </p:cNvCxnSpPr>
          <p:nvPr/>
        </p:nvCxnSpPr>
        <p:spPr>
          <a:xfrm>
            <a:off x="701588" y="6031849"/>
            <a:ext cx="10703856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579BDD0-C48B-4901-A942-C043BA0E024B}"/>
              </a:ext>
            </a:extLst>
          </p:cNvPr>
          <p:cNvCxnSpPr>
            <a:cxnSpLocks/>
          </p:cNvCxnSpPr>
          <p:nvPr/>
        </p:nvCxnSpPr>
        <p:spPr>
          <a:xfrm flipH="1">
            <a:off x="6601030" y="690282"/>
            <a:ext cx="93462" cy="5805768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78E308-ACD3-4D32-92DA-8F76E34453BD}"/>
              </a:ext>
            </a:extLst>
          </p:cNvPr>
          <p:cNvCxnSpPr>
            <a:cxnSpLocks/>
          </p:cNvCxnSpPr>
          <p:nvPr/>
        </p:nvCxnSpPr>
        <p:spPr>
          <a:xfrm flipH="1">
            <a:off x="7156926" y="675992"/>
            <a:ext cx="53030" cy="5820058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CAD9308-F9B2-4B0E-BD1F-BBE668DCDFCF}"/>
              </a:ext>
            </a:extLst>
          </p:cNvPr>
          <p:cNvCxnSpPr>
            <a:cxnSpLocks/>
          </p:cNvCxnSpPr>
          <p:nvPr/>
        </p:nvCxnSpPr>
        <p:spPr>
          <a:xfrm flipH="1">
            <a:off x="7749179" y="665809"/>
            <a:ext cx="61428" cy="5830241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06D4ACE-4445-44E1-AF2E-C3F24BB7B893}"/>
              </a:ext>
            </a:extLst>
          </p:cNvPr>
          <p:cNvCxnSpPr>
            <a:cxnSpLocks/>
          </p:cNvCxnSpPr>
          <p:nvPr/>
        </p:nvCxnSpPr>
        <p:spPr>
          <a:xfrm flipH="1">
            <a:off x="8453338" y="665810"/>
            <a:ext cx="46759" cy="583024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FC87DE0-9DA3-40B5-8A02-672AEBCAF4BD}"/>
              </a:ext>
            </a:extLst>
          </p:cNvPr>
          <p:cNvCxnSpPr>
            <a:cxnSpLocks/>
          </p:cNvCxnSpPr>
          <p:nvPr/>
        </p:nvCxnSpPr>
        <p:spPr>
          <a:xfrm flipH="1">
            <a:off x="9132273" y="665811"/>
            <a:ext cx="49131" cy="5830239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E841BD-F79F-434A-9995-417912CDAD84}"/>
              </a:ext>
            </a:extLst>
          </p:cNvPr>
          <p:cNvCxnSpPr>
            <a:cxnSpLocks/>
          </p:cNvCxnSpPr>
          <p:nvPr/>
        </p:nvCxnSpPr>
        <p:spPr>
          <a:xfrm flipH="1">
            <a:off x="9913907" y="661704"/>
            <a:ext cx="22856" cy="583434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BB3C9F9-2CB2-4DF1-A8EF-9553980EF25B}"/>
              </a:ext>
            </a:extLst>
          </p:cNvPr>
          <p:cNvCxnSpPr>
            <a:cxnSpLocks/>
          </p:cNvCxnSpPr>
          <p:nvPr/>
        </p:nvCxnSpPr>
        <p:spPr>
          <a:xfrm flipH="1">
            <a:off x="10419709" y="656090"/>
            <a:ext cx="62754" cy="583996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phic 20" descr="Checkmark">
            <a:extLst>
              <a:ext uri="{FF2B5EF4-FFF2-40B4-BE49-F238E27FC236}">
                <a16:creationId xmlns:a16="http://schemas.microsoft.com/office/drawing/2014/main" id="{3EB2BB29-1FC8-46E0-ABA3-00694BA40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9340" y="4057930"/>
            <a:ext cx="397807" cy="39780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839D651-7BA7-4EB0-95EC-F18D51006629}"/>
              </a:ext>
            </a:extLst>
          </p:cNvPr>
          <p:cNvSpPr txBox="1"/>
          <p:nvPr/>
        </p:nvSpPr>
        <p:spPr>
          <a:xfrm>
            <a:off x="7807394" y="5608545"/>
            <a:ext cx="65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N/A</a:t>
            </a:r>
          </a:p>
        </p:txBody>
      </p:sp>
      <p:pic>
        <p:nvPicPr>
          <p:cNvPr id="23" name="Graphic 22" descr="Close">
            <a:extLst>
              <a:ext uri="{FF2B5EF4-FFF2-40B4-BE49-F238E27FC236}">
                <a16:creationId xmlns:a16="http://schemas.microsoft.com/office/drawing/2014/main" id="{B87953D2-8B4D-4A6F-BEF9-367A32D493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05594" y="4066730"/>
            <a:ext cx="421560" cy="421560"/>
          </a:xfrm>
          <a:prstGeom prst="rect">
            <a:avLst/>
          </a:prstGeom>
        </p:spPr>
      </p:pic>
      <p:pic>
        <p:nvPicPr>
          <p:cNvPr id="24" name="Graphic 23" descr="Checkmark">
            <a:extLst>
              <a:ext uri="{FF2B5EF4-FFF2-40B4-BE49-F238E27FC236}">
                <a16:creationId xmlns:a16="http://schemas.microsoft.com/office/drawing/2014/main" id="{63EA1EDE-BBFD-4899-ABCB-9B0A3CA9F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57030" y="4038871"/>
            <a:ext cx="397807" cy="397807"/>
          </a:xfrm>
          <a:prstGeom prst="rect">
            <a:avLst/>
          </a:prstGeom>
        </p:spPr>
      </p:pic>
      <p:pic>
        <p:nvPicPr>
          <p:cNvPr id="25" name="Graphic 24" descr="Checkmark">
            <a:extLst>
              <a:ext uri="{FF2B5EF4-FFF2-40B4-BE49-F238E27FC236}">
                <a16:creationId xmlns:a16="http://schemas.microsoft.com/office/drawing/2014/main" id="{9ADFDFC5-4F64-44DC-A91A-8E82806A0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5208" y="4057921"/>
            <a:ext cx="397807" cy="397807"/>
          </a:xfrm>
          <a:prstGeom prst="rect">
            <a:avLst/>
          </a:prstGeom>
        </p:spPr>
      </p:pic>
      <p:pic>
        <p:nvPicPr>
          <p:cNvPr id="26" name="Graphic 25" descr="Checkmark">
            <a:extLst>
              <a:ext uri="{FF2B5EF4-FFF2-40B4-BE49-F238E27FC236}">
                <a16:creationId xmlns:a16="http://schemas.microsoft.com/office/drawing/2014/main" id="{09D92B5B-BD3A-492D-8C4D-9968F194E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95300" y="4062684"/>
            <a:ext cx="397807" cy="397807"/>
          </a:xfrm>
          <a:prstGeom prst="rect">
            <a:avLst/>
          </a:prstGeom>
        </p:spPr>
      </p:pic>
      <p:pic>
        <p:nvPicPr>
          <p:cNvPr id="27" name="Graphic 26" descr="Close">
            <a:extLst>
              <a:ext uri="{FF2B5EF4-FFF2-40B4-BE49-F238E27FC236}">
                <a16:creationId xmlns:a16="http://schemas.microsoft.com/office/drawing/2014/main" id="{7AE42D49-AD10-4BC9-B98A-019EF583F7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86634" y="4071493"/>
            <a:ext cx="421560" cy="421560"/>
          </a:xfrm>
          <a:prstGeom prst="rect">
            <a:avLst/>
          </a:prstGeom>
        </p:spPr>
      </p:pic>
      <p:pic>
        <p:nvPicPr>
          <p:cNvPr id="28" name="Graphic 27" descr="Close">
            <a:extLst>
              <a:ext uri="{FF2B5EF4-FFF2-40B4-BE49-F238E27FC236}">
                <a16:creationId xmlns:a16="http://schemas.microsoft.com/office/drawing/2014/main" id="{ECA0B9A6-5ACA-4D9E-A877-6E694E725E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39087" y="4057200"/>
            <a:ext cx="421560" cy="421560"/>
          </a:xfrm>
          <a:prstGeom prst="rect">
            <a:avLst/>
          </a:prstGeom>
        </p:spPr>
      </p:pic>
      <p:pic>
        <p:nvPicPr>
          <p:cNvPr id="29" name="Graphic 28" descr="Checkmark">
            <a:extLst>
              <a:ext uri="{FF2B5EF4-FFF2-40B4-BE49-F238E27FC236}">
                <a16:creationId xmlns:a16="http://schemas.microsoft.com/office/drawing/2014/main" id="{032F8383-DB3E-46A6-8684-42EA9DB23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14097" y="4572287"/>
            <a:ext cx="397807" cy="397807"/>
          </a:xfrm>
          <a:prstGeom prst="rect">
            <a:avLst/>
          </a:prstGeom>
        </p:spPr>
      </p:pic>
      <p:pic>
        <p:nvPicPr>
          <p:cNvPr id="30" name="Graphic 29" descr="Close">
            <a:extLst>
              <a:ext uri="{FF2B5EF4-FFF2-40B4-BE49-F238E27FC236}">
                <a16:creationId xmlns:a16="http://schemas.microsoft.com/office/drawing/2014/main" id="{6EF1C775-B888-4761-B8D4-DEC906D577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10351" y="4581087"/>
            <a:ext cx="421560" cy="421560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74A17D74-6961-4EC2-86BB-2E5246E62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1787" y="4553228"/>
            <a:ext cx="397807" cy="397807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455E9F85-8637-462B-81A0-79FA571D3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9965" y="4572278"/>
            <a:ext cx="397807" cy="397807"/>
          </a:xfrm>
          <a:prstGeom prst="rect">
            <a:avLst/>
          </a:prstGeom>
        </p:spPr>
      </p:pic>
      <p:pic>
        <p:nvPicPr>
          <p:cNvPr id="33" name="Graphic 32" descr="Checkmark">
            <a:extLst>
              <a:ext uri="{FF2B5EF4-FFF2-40B4-BE49-F238E27FC236}">
                <a16:creationId xmlns:a16="http://schemas.microsoft.com/office/drawing/2014/main" id="{8766D6B1-689B-4711-853E-81147F082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0057" y="4577041"/>
            <a:ext cx="397807" cy="397807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916F0576-5C28-4A2F-BA14-ECE63E13B0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91391" y="4585850"/>
            <a:ext cx="421560" cy="421560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06A9E270-5C42-4DA0-8BF9-0DB145689B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3844" y="4571557"/>
            <a:ext cx="421560" cy="421560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2A37DBC6-4368-461D-B5F7-437774A94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9808" y="5081876"/>
            <a:ext cx="397807" cy="397807"/>
          </a:xfrm>
          <a:prstGeom prst="rect">
            <a:avLst/>
          </a:prstGeom>
        </p:spPr>
      </p:pic>
      <p:pic>
        <p:nvPicPr>
          <p:cNvPr id="37" name="Graphic 36" descr="Close">
            <a:extLst>
              <a:ext uri="{FF2B5EF4-FFF2-40B4-BE49-F238E27FC236}">
                <a16:creationId xmlns:a16="http://schemas.microsoft.com/office/drawing/2014/main" id="{5B1FAA36-F9FF-41BD-9FD8-F42D5855FD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96062" y="5090676"/>
            <a:ext cx="421560" cy="421560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FBBA732B-5636-4991-9C87-A9877A198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47498" y="5062817"/>
            <a:ext cx="397807" cy="397807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E86C5596-A97B-4374-A24E-88E98621F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5676" y="5081867"/>
            <a:ext cx="397807" cy="397807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DD3A3383-353C-4491-BF3E-C92F28784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85768" y="5086630"/>
            <a:ext cx="397807" cy="397807"/>
          </a:xfrm>
          <a:prstGeom prst="rect">
            <a:avLst/>
          </a:prstGeom>
        </p:spPr>
      </p:pic>
      <p:pic>
        <p:nvPicPr>
          <p:cNvPr id="41" name="Graphic 40" descr="Close">
            <a:extLst>
              <a:ext uri="{FF2B5EF4-FFF2-40B4-BE49-F238E27FC236}">
                <a16:creationId xmlns:a16="http://schemas.microsoft.com/office/drawing/2014/main" id="{7200B8A1-444B-40F3-9F90-3C0214D8D1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77102" y="5095439"/>
            <a:ext cx="421560" cy="421560"/>
          </a:xfrm>
          <a:prstGeom prst="rect">
            <a:avLst/>
          </a:prstGeom>
        </p:spPr>
      </p:pic>
      <p:pic>
        <p:nvPicPr>
          <p:cNvPr id="42" name="Graphic 41" descr="Close">
            <a:extLst>
              <a:ext uri="{FF2B5EF4-FFF2-40B4-BE49-F238E27FC236}">
                <a16:creationId xmlns:a16="http://schemas.microsoft.com/office/drawing/2014/main" id="{5435E641-FC5C-48EA-AABA-C8F0CC8C60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29555" y="5081146"/>
            <a:ext cx="421560" cy="421560"/>
          </a:xfrm>
          <a:prstGeom prst="rect">
            <a:avLst/>
          </a:prstGeom>
        </p:spPr>
      </p:pic>
      <p:pic>
        <p:nvPicPr>
          <p:cNvPr id="43" name="Graphic 42" descr="Checkmark">
            <a:extLst>
              <a:ext uri="{FF2B5EF4-FFF2-40B4-BE49-F238E27FC236}">
                <a16:creationId xmlns:a16="http://schemas.microsoft.com/office/drawing/2014/main" id="{63B8F3EE-C4F2-4AEB-BC4B-DFB2630FB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9325" y="5605757"/>
            <a:ext cx="397807" cy="397807"/>
          </a:xfrm>
          <a:prstGeom prst="rect">
            <a:avLst/>
          </a:prstGeom>
        </p:spPr>
      </p:pic>
      <p:pic>
        <p:nvPicPr>
          <p:cNvPr id="44" name="Graphic 43" descr="Checkmark">
            <a:extLst>
              <a:ext uri="{FF2B5EF4-FFF2-40B4-BE49-F238E27FC236}">
                <a16:creationId xmlns:a16="http://schemas.microsoft.com/office/drawing/2014/main" id="{B819D947-AD1D-4D1F-A747-E26446117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33206" y="6020093"/>
            <a:ext cx="397807" cy="397807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FE436B2-3661-426B-AEBC-0F0FC18E5EA8}"/>
              </a:ext>
            </a:extLst>
          </p:cNvPr>
          <p:cNvSpPr txBox="1"/>
          <p:nvPr/>
        </p:nvSpPr>
        <p:spPr>
          <a:xfrm>
            <a:off x="8486050" y="5613302"/>
            <a:ext cx="65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N/A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AE69069-E6C5-416D-8D5D-F5D8C9A650A8}"/>
              </a:ext>
            </a:extLst>
          </p:cNvPr>
          <p:cNvSpPr txBox="1"/>
          <p:nvPr/>
        </p:nvSpPr>
        <p:spPr>
          <a:xfrm>
            <a:off x="9262343" y="5608540"/>
            <a:ext cx="65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N/A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0865C7E-057D-4E3F-9C48-5935816C3151}"/>
              </a:ext>
            </a:extLst>
          </p:cNvPr>
          <p:cNvSpPr txBox="1"/>
          <p:nvPr/>
        </p:nvSpPr>
        <p:spPr>
          <a:xfrm>
            <a:off x="10481536" y="5613304"/>
            <a:ext cx="65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N/A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243130C-0CA5-4644-9C64-6A3EC806F45B}"/>
              </a:ext>
            </a:extLst>
          </p:cNvPr>
          <p:cNvSpPr txBox="1"/>
          <p:nvPr/>
        </p:nvSpPr>
        <p:spPr>
          <a:xfrm>
            <a:off x="9886234" y="5618072"/>
            <a:ext cx="65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N/A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4B5C9F4-EF75-4211-895F-79EAD7E7A592}"/>
              </a:ext>
            </a:extLst>
          </p:cNvPr>
          <p:cNvSpPr txBox="1"/>
          <p:nvPr/>
        </p:nvSpPr>
        <p:spPr>
          <a:xfrm>
            <a:off x="7809763" y="6037175"/>
            <a:ext cx="65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N/A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16F1A7A-1E96-485C-859F-EFC642528CBA}"/>
              </a:ext>
            </a:extLst>
          </p:cNvPr>
          <p:cNvSpPr txBox="1"/>
          <p:nvPr/>
        </p:nvSpPr>
        <p:spPr>
          <a:xfrm>
            <a:off x="8486045" y="6041932"/>
            <a:ext cx="65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N/A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B150E31-C827-4669-88B4-9381574B616E}"/>
              </a:ext>
            </a:extLst>
          </p:cNvPr>
          <p:cNvSpPr txBox="1"/>
          <p:nvPr/>
        </p:nvSpPr>
        <p:spPr>
          <a:xfrm>
            <a:off x="9262338" y="6032407"/>
            <a:ext cx="65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N/A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FBFB7C7-27AD-4790-95BF-68320B8DAC4B}"/>
              </a:ext>
            </a:extLst>
          </p:cNvPr>
          <p:cNvSpPr txBox="1"/>
          <p:nvPr/>
        </p:nvSpPr>
        <p:spPr>
          <a:xfrm>
            <a:off x="10481531" y="6041934"/>
            <a:ext cx="65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N/A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8EC30E5-75CC-4438-A5BF-9F993397E7CA}"/>
              </a:ext>
            </a:extLst>
          </p:cNvPr>
          <p:cNvSpPr txBox="1"/>
          <p:nvPr/>
        </p:nvSpPr>
        <p:spPr>
          <a:xfrm>
            <a:off x="9886229" y="6032413"/>
            <a:ext cx="65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N/A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564D48-5308-4BD1-B784-D5D4F210D521}"/>
              </a:ext>
            </a:extLst>
          </p:cNvPr>
          <p:cNvSpPr txBox="1"/>
          <p:nvPr/>
        </p:nvSpPr>
        <p:spPr>
          <a:xfrm>
            <a:off x="7159680" y="5613304"/>
            <a:ext cx="65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N/A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9E237D3-8AE9-40DA-BED7-3C3A80FCEA76}"/>
              </a:ext>
            </a:extLst>
          </p:cNvPr>
          <p:cNvSpPr txBox="1"/>
          <p:nvPr/>
        </p:nvSpPr>
        <p:spPr>
          <a:xfrm>
            <a:off x="6592943" y="6027646"/>
            <a:ext cx="65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N/A</a:t>
            </a:r>
          </a:p>
        </p:txBody>
      </p:sp>
    </p:spTree>
    <p:extLst>
      <p:ext uri="{BB962C8B-B14F-4D97-AF65-F5344CB8AC3E}">
        <p14:creationId xmlns:p14="http://schemas.microsoft.com/office/powerpoint/2010/main" val="139543352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-Haul_template_16_9_20180417.potx" id="{FAD524B5-B51B-4B6B-8D49-35666DA116A4}" vid="{CAFBF676-9C05-4A5B-B0F6-0236EAB54E6E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Metro-Haul_template_16_9_20180417</Template>
  <TotalTime>0</TotalTime>
  <Words>2828</Words>
  <Application>Microsoft Office PowerPoint</Application>
  <PresentationFormat>Widescreen</PresentationFormat>
  <Paragraphs>540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Custom Design</vt:lpstr>
      <vt:lpstr>Metro-Haul Project:  WP6 Second Period Review</vt:lpstr>
      <vt:lpstr>Talking about WP6</vt:lpstr>
      <vt:lpstr>Work Package 6 – Dissemination and Exploitation </vt:lpstr>
      <vt:lpstr>WP6 – Tasks, Deliverables and Stretch Goals</vt:lpstr>
      <vt:lpstr>Metro-Haul Book</vt:lpstr>
      <vt:lpstr>WP6 – Planned and Used Resources in Years 1 &amp; 2</vt:lpstr>
      <vt:lpstr>What is Open Access and How to Track It?</vt:lpstr>
      <vt:lpstr>Open Access and Metro-Haul</vt:lpstr>
      <vt:lpstr>How we are Tracking Open Access in SyGMa (was ECAS)</vt:lpstr>
      <vt:lpstr>Tracking Open Access in Eurescom Document Tracker</vt:lpstr>
      <vt:lpstr>Open Access Numbers</vt:lpstr>
      <vt:lpstr>WP6 – Key Achievements in Year 2 (1 of 5) </vt:lpstr>
      <vt:lpstr>WP6 – Key Achievements in Year 2 (2 of 5)</vt:lpstr>
      <vt:lpstr>WP6 – Key Achievements in Year 2 (3 of 5) </vt:lpstr>
      <vt:lpstr>WP6 – Key Achievements in Year 2 (4 of 5) </vt:lpstr>
      <vt:lpstr>WP6 – Key Achievements in Year 2 (5 of 5) </vt:lpstr>
      <vt:lpstr>WP6 – Website &amp; Social Statistics</vt:lpstr>
      <vt:lpstr>Social Media</vt:lpstr>
      <vt:lpstr>WP6 – Innovation Management</vt:lpstr>
      <vt:lpstr>WP6 – Issues Identified from Year 1 and Actions Taken in Year 2</vt:lpstr>
      <vt:lpstr>WP6 – Actions for Year 3</vt:lpstr>
      <vt:lpstr>Questions or Clarifications?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2018-08-31T09:08:07Z</dcterms:created>
  <dcterms:modified xsi:type="dcterms:W3CDTF">2019-10-01T17:24:25Z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Tfs.LastKnownPath">
    <vt:lpwstr>\\hercules.cttc.es\Projects\METRO-HAUL_114600\Templates\Metro-Haul_template_16_9_20180417.potx</vt:lpwstr>
  </property>
</Properties>
</file>