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96" r:id="rId4"/>
    <p:sldMasterId id="2147484023" r:id="rId5"/>
  </p:sldMasterIdLst>
  <p:notesMasterIdLst>
    <p:notesMasterId r:id="rId59"/>
  </p:notesMasterIdLst>
  <p:handoutMasterIdLst>
    <p:handoutMasterId r:id="rId60"/>
  </p:handoutMasterIdLst>
  <p:sldIdLst>
    <p:sldId id="256" r:id="rId6"/>
    <p:sldId id="272" r:id="rId7"/>
    <p:sldId id="273" r:id="rId8"/>
    <p:sldId id="395" r:id="rId9"/>
    <p:sldId id="407" r:id="rId10"/>
    <p:sldId id="440" r:id="rId11"/>
    <p:sldId id="433" r:id="rId12"/>
    <p:sldId id="484" r:id="rId13"/>
    <p:sldId id="452" r:id="rId14"/>
    <p:sldId id="453" r:id="rId15"/>
    <p:sldId id="277" r:id="rId16"/>
    <p:sldId id="385" r:id="rId17"/>
    <p:sldId id="442" r:id="rId18"/>
    <p:sldId id="445" r:id="rId19"/>
    <p:sldId id="441" r:id="rId20"/>
    <p:sldId id="335" r:id="rId21"/>
    <p:sldId id="446" r:id="rId22"/>
    <p:sldId id="448" r:id="rId23"/>
    <p:sldId id="451" r:id="rId24"/>
    <p:sldId id="449" r:id="rId25"/>
    <p:sldId id="450" r:id="rId26"/>
    <p:sldId id="458" r:id="rId27"/>
    <p:sldId id="454" r:id="rId28"/>
    <p:sldId id="455" r:id="rId29"/>
    <p:sldId id="336" r:id="rId30"/>
    <p:sldId id="456" r:id="rId31"/>
    <p:sldId id="457" r:id="rId32"/>
    <p:sldId id="271" r:id="rId33"/>
    <p:sldId id="283" r:id="rId34"/>
    <p:sldId id="331" r:id="rId35"/>
    <p:sldId id="431" r:id="rId36"/>
    <p:sldId id="478" r:id="rId37"/>
    <p:sldId id="479" r:id="rId38"/>
    <p:sldId id="480" r:id="rId39"/>
    <p:sldId id="476" r:id="rId40"/>
    <p:sldId id="474" r:id="rId41"/>
    <p:sldId id="475" r:id="rId42"/>
    <p:sldId id="473" r:id="rId43"/>
    <p:sldId id="477" r:id="rId44"/>
    <p:sldId id="481" r:id="rId45"/>
    <p:sldId id="482" r:id="rId46"/>
    <p:sldId id="483" r:id="rId47"/>
    <p:sldId id="462" r:id="rId48"/>
    <p:sldId id="460" r:id="rId49"/>
    <p:sldId id="461" r:id="rId50"/>
    <p:sldId id="470" r:id="rId51"/>
    <p:sldId id="464" r:id="rId52"/>
    <p:sldId id="465" r:id="rId53"/>
    <p:sldId id="467" r:id="rId54"/>
    <p:sldId id="468" r:id="rId55"/>
    <p:sldId id="469" r:id="rId56"/>
    <p:sldId id="472" r:id="rId57"/>
    <p:sldId id="471" r:id="rId58"/>
  </p:sldIdLst>
  <p:sldSz cx="12192000" cy="6858000"/>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DBDBDB"/>
    <a:srgbClr val="FF5050"/>
    <a:srgbClr val="3333FF"/>
    <a:srgbClr val="008000"/>
    <a:srgbClr val="006600"/>
    <a:srgbClr val="FF9B9B"/>
    <a:srgbClr val="FF6699"/>
    <a:srgbClr val="FF7C80"/>
    <a:srgbClr val="004E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10" autoAdjust="0"/>
    <p:restoredTop sz="96274" autoAdjust="0"/>
  </p:normalViewPr>
  <p:slideViewPr>
    <p:cSldViewPr snapToGrid="0">
      <p:cViewPr varScale="1">
        <p:scale>
          <a:sx n="69" d="100"/>
          <a:sy n="69" d="100"/>
        </p:scale>
        <p:origin x="294" y="60"/>
      </p:cViewPr>
      <p:guideLst>
        <p:guide orient="horz" pos="2160"/>
        <p:guide pos="3840"/>
      </p:guideLst>
    </p:cSldViewPr>
  </p:slideViewPr>
  <p:outlineViewPr>
    <p:cViewPr>
      <p:scale>
        <a:sx n="33" d="100"/>
        <a:sy n="33" d="100"/>
      </p:scale>
      <p:origin x="0" y="-54090"/>
    </p:cViewPr>
  </p:outlineViewPr>
  <p:notesTextViewPr>
    <p:cViewPr>
      <p:scale>
        <a:sx n="3" d="2"/>
        <a:sy n="3" d="2"/>
      </p:scale>
      <p:origin x="0" y="0"/>
    </p:cViewPr>
  </p:notesTextViewPr>
  <p:sorterViewPr>
    <p:cViewPr>
      <p:scale>
        <a:sx n="100" d="100"/>
        <a:sy n="100" d="100"/>
      </p:scale>
      <p:origin x="0" y="-5592"/>
    </p:cViewPr>
  </p:sorterViewPr>
  <p:notesViewPr>
    <p:cSldViewPr snapToGrid="0">
      <p:cViewPr varScale="1">
        <p:scale>
          <a:sx n="73" d="100"/>
          <a:sy n="73" d="100"/>
        </p:scale>
        <p:origin x="3282"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137" cy="512304"/>
          </a:xfrm>
          <a:prstGeom prst="rect">
            <a:avLst/>
          </a:prstGeom>
        </p:spPr>
        <p:txBody>
          <a:bodyPr vert="horz" lIns="94760" tIns="47380" rIns="94760" bIns="47380" rtlCol="0"/>
          <a:lstStyle>
            <a:lvl1pPr algn="l">
              <a:defRPr sz="1200">
                <a:latin typeface="Arial" pitchFamily="34" charset="0"/>
                <a:cs typeface="Arial" pitchFamily="34" charset="0"/>
              </a:defRPr>
            </a:lvl1pPr>
          </a:lstStyle>
          <a:p>
            <a:pPr>
              <a:defRPr/>
            </a:pPr>
            <a:endParaRPr lang="es-ES"/>
          </a:p>
        </p:txBody>
      </p:sp>
      <p:sp>
        <p:nvSpPr>
          <p:cNvPr id="3" name="2 Marcador de fecha"/>
          <p:cNvSpPr>
            <a:spLocks noGrp="1"/>
          </p:cNvSpPr>
          <p:nvPr>
            <p:ph type="dt" sz="quarter" idx="1"/>
          </p:nvPr>
        </p:nvSpPr>
        <p:spPr>
          <a:xfrm>
            <a:off x="4020507" y="0"/>
            <a:ext cx="3077137" cy="512304"/>
          </a:xfrm>
          <a:prstGeom prst="rect">
            <a:avLst/>
          </a:prstGeom>
        </p:spPr>
        <p:txBody>
          <a:bodyPr vert="horz" lIns="94760" tIns="47380" rIns="94760" bIns="47380" rtlCol="0"/>
          <a:lstStyle>
            <a:lvl1pPr algn="r">
              <a:defRPr sz="1200">
                <a:latin typeface="Arial" pitchFamily="34" charset="0"/>
                <a:cs typeface="Arial" pitchFamily="34" charset="0"/>
              </a:defRPr>
            </a:lvl1pPr>
          </a:lstStyle>
          <a:p>
            <a:pPr>
              <a:defRPr/>
            </a:pPr>
            <a:fld id="{6F384A07-C4A1-4C9D-A530-5721845CC291}" type="datetimeFigureOut">
              <a:rPr lang="es-ES"/>
              <a:pPr>
                <a:defRPr/>
              </a:pPr>
              <a:t>01/10/2019</a:t>
            </a:fld>
            <a:endParaRPr lang="es-ES"/>
          </a:p>
        </p:txBody>
      </p:sp>
      <p:sp>
        <p:nvSpPr>
          <p:cNvPr id="4" name="3 Marcador de pie de página"/>
          <p:cNvSpPr>
            <a:spLocks noGrp="1"/>
          </p:cNvSpPr>
          <p:nvPr>
            <p:ph type="ftr" sz="quarter" idx="2"/>
          </p:nvPr>
        </p:nvSpPr>
        <p:spPr>
          <a:xfrm>
            <a:off x="0" y="9720674"/>
            <a:ext cx="3077137" cy="512303"/>
          </a:xfrm>
          <a:prstGeom prst="rect">
            <a:avLst/>
          </a:prstGeom>
        </p:spPr>
        <p:txBody>
          <a:bodyPr vert="horz" lIns="94760" tIns="47380" rIns="94760" bIns="47380" rtlCol="0" anchor="b"/>
          <a:lstStyle>
            <a:lvl1pPr algn="l">
              <a:defRPr sz="1200">
                <a:latin typeface="Arial" pitchFamily="34" charset="0"/>
                <a:cs typeface="Arial" pitchFamily="34" charset="0"/>
              </a:defRPr>
            </a:lvl1pPr>
          </a:lstStyle>
          <a:p>
            <a:pPr>
              <a:defRPr/>
            </a:pPr>
            <a:endParaRPr lang="es-ES"/>
          </a:p>
        </p:txBody>
      </p:sp>
      <p:sp>
        <p:nvSpPr>
          <p:cNvPr id="5" name="4 Marcador de número de diapositiva"/>
          <p:cNvSpPr>
            <a:spLocks noGrp="1"/>
          </p:cNvSpPr>
          <p:nvPr>
            <p:ph type="sldNum" sz="quarter" idx="3"/>
          </p:nvPr>
        </p:nvSpPr>
        <p:spPr>
          <a:xfrm>
            <a:off x="4020507" y="9720674"/>
            <a:ext cx="3077137" cy="512303"/>
          </a:xfrm>
          <a:prstGeom prst="rect">
            <a:avLst/>
          </a:prstGeom>
        </p:spPr>
        <p:txBody>
          <a:bodyPr vert="horz" lIns="94760" tIns="47380" rIns="94760" bIns="47380" rtlCol="0" anchor="b"/>
          <a:lstStyle>
            <a:lvl1pPr algn="r">
              <a:defRPr sz="1200">
                <a:latin typeface="Arial" pitchFamily="34" charset="0"/>
                <a:cs typeface="Arial" pitchFamily="34" charset="0"/>
              </a:defRPr>
            </a:lvl1pPr>
          </a:lstStyle>
          <a:p>
            <a:pPr>
              <a:defRPr/>
            </a:pPr>
            <a:fld id="{14043342-2E7B-44D9-9F0C-2353861019E9}" type="slidenum">
              <a:rPr lang="es-ES"/>
              <a:pPr>
                <a:defRPr/>
              </a:pPr>
              <a:t>‹#›</a:t>
            </a:fld>
            <a:endParaRPr lang="es-ES"/>
          </a:p>
        </p:txBody>
      </p:sp>
    </p:spTree>
    <p:extLst>
      <p:ext uri="{BB962C8B-B14F-4D97-AF65-F5344CB8AC3E}">
        <p14:creationId xmlns:p14="http://schemas.microsoft.com/office/powerpoint/2010/main" val="3576245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10243" name="Rectangle 3"/>
          <p:cNvSpPr>
            <a:spLocks noGrp="1" noChangeArrowheads="1"/>
          </p:cNvSpPr>
          <p:nvPr>
            <p:ph type="dt" idx="1"/>
          </p:nvPr>
        </p:nvSpPr>
        <p:spPr bwMode="auto">
          <a:xfrm>
            <a:off x="4020507" y="0"/>
            <a:ext cx="3077137" cy="51230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00" y="4862792"/>
            <a:ext cx="5680103" cy="4604184"/>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0246" name="Rectangle 6"/>
          <p:cNvSpPr>
            <a:spLocks noGrp="1" noChangeArrowheads="1"/>
          </p:cNvSpPr>
          <p:nvPr>
            <p:ph type="ftr" sz="quarter" idx="4"/>
          </p:nvPr>
        </p:nvSpPr>
        <p:spPr bwMode="auto">
          <a:xfrm>
            <a:off x="0" y="9720674"/>
            <a:ext cx="3077137" cy="512303"/>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10247" name="Rectangle 7"/>
          <p:cNvSpPr>
            <a:spLocks noGrp="1" noChangeArrowheads="1"/>
          </p:cNvSpPr>
          <p:nvPr>
            <p:ph type="sldNum" sz="quarter" idx="5"/>
          </p:nvPr>
        </p:nvSpPr>
        <p:spPr bwMode="auto">
          <a:xfrm>
            <a:off x="4020507" y="9720674"/>
            <a:ext cx="3077137" cy="512303"/>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lgn="r">
              <a:defRPr sz="1200">
                <a:latin typeface="Arial" charset="0"/>
                <a:cs typeface="+mn-cs"/>
              </a:defRPr>
            </a:lvl1pPr>
          </a:lstStyle>
          <a:p>
            <a:pPr>
              <a:defRPr/>
            </a:pPr>
            <a:fld id="{0778A602-2F2B-4BCE-88F0-1367A12655F8}" type="slidenum">
              <a:rPr lang="it-IT"/>
              <a:pPr>
                <a:defRPr/>
              </a:pPr>
              <a:t>‹#›</a:t>
            </a:fld>
            <a:endParaRPr lang="it-IT"/>
          </a:p>
        </p:txBody>
      </p:sp>
    </p:spTree>
    <p:extLst>
      <p:ext uri="{BB962C8B-B14F-4D97-AF65-F5344CB8AC3E}">
        <p14:creationId xmlns:p14="http://schemas.microsoft.com/office/powerpoint/2010/main" val="916933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0026"/>
            <a:ext cx="9144000" cy="924675"/>
          </a:xfrm>
          <a:solidFill>
            <a:schemeClr val="bg1"/>
          </a:solidFill>
          <a:ln>
            <a:solidFill>
              <a:schemeClr val="bg1"/>
            </a:solidFill>
          </a:ln>
        </p:spPr>
        <p:style>
          <a:lnRef idx="1">
            <a:schemeClr val="accent1"/>
          </a:lnRef>
          <a:fillRef idx="2">
            <a:schemeClr val="accent1"/>
          </a:fillRef>
          <a:effectRef idx="1">
            <a:schemeClr val="accent1"/>
          </a:effectRef>
          <a:fontRef idx="none"/>
        </p:style>
        <p:txBody>
          <a:bodyPr vert="horz" lIns="91440" tIns="45720" rIns="91440" bIns="45720" rtlCol="0" anchor="b">
            <a:normAutofit/>
          </a:bodyPr>
          <a:lstStyle>
            <a:lvl1pPr algn="ctr">
              <a:defRPr lang="en-US" sz="4400" dirty="0">
                <a:effectLst>
                  <a:outerShdw blurRad="38100" dist="38100" dir="2700000" algn="tl">
                    <a:srgbClr val="000000">
                      <a:alpha val="43137"/>
                    </a:srgbClr>
                  </a:outerShdw>
                </a:effectLst>
              </a:defRPr>
            </a:lvl1pPr>
          </a:lstStyle>
          <a:p>
            <a:pPr lvl="0" algn="ctr"/>
            <a:r>
              <a:rPr lang="en-US"/>
              <a:t>Click to edit Master title style</a:t>
            </a:r>
            <a:endParaRPr lang="en-US" dirty="0"/>
          </a:p>
        </p:txBody>
      </p:sp>
      <p:sp>
        <p:nvSpPr>
          <p:cNvPr id="3" name="Subtitle 2"/>
          <p:cNvSpPr>
            <a:spLocks noGrp="1"/>
          </p:cNvSpPr>
          <p:nvPr>
            <p:ph type="subTitle" idx="1"/>
          </p:nvPr>
        </p:nvSpPr>
        <p:spPr>
          <a:xfrm>
            <a:off x="1524000" y="2861065"/>
            <a:ext cx="9144000" cy="632148"/>
          </a:xfrm>
          <a:prstGeom prst="rect">
            <a:avLst/>
          </a:prstGeom>
        </p:spPr>
        <p:txBody>
          <a:bodyPr>
            <a:normAutofit/>
          </a:bodyPr>
          <a:lstStyle>
            <a:lvl1pPr>
              <a:defRPr lang="en-US" sz="2400" noProof="0" dirty="0">
                <a:latin typeface="+mj-lt"/>
              </a:defRPr>
            </a:lvl1pPr>
          </a:lstStyle>
          <a:p>
            <a:pPr marL="0" lvl="0" indent="0" algn="ctr">
              <a:spcBef>
                <a:spcPts val="2000"/>
              </a:spcBef>
              <a:buClr>
                <a:schemeClr val="accent2"/>
              </a:buClr>
              <a:buSzPct val="90000"/>
              <a:buFont typeface="Wingdings" panose="05000000000000000000" pitchFamily="2" charset="2"/>
              <a:buNone/>
            </a:pPr>
            <a:r>
              <a:rPr lang="en-US"/>
              <a:t>Click to edit Master subtitle style</a:t>
            </a:r>
            <a:endParaRPr lang="en-US" dirty="0"/>
          </a:p>
        </p:txBody>
      </p:sp>
      <p:sp>
        <p:nvSpPr>
          <p:cNvPr id="4" name="Date Placeholder 3"/>
          <p:cNvSpPr>
            <a:spLocks noGrp="1"/>
          </p:cNvSpPr>
          <p:nvPr>
            <p:ph type="dt" sz="half" idx="10"/>
          </p:nvPr>
        </p:nvSpPr>
        <p:spPr>
          <a:xfrm>
            <a:off x="725185" y="6410890"/>
            <a:ext cx="877584" cy="320767"/>
          </a:xfrm>
        </p:spPr>
        <p:txBody>
          <a:bodyPr/>
          <a:lstStyle/>
          <a:p>
            <a:r>
              <a:rPr lang="en-US"/>
              <a:t>18/09/2018</a:t>
            </a:r>
          </a:p>
        </p:txBody>
      </p:sp>
      <p:sp>
        <p:nvSpPr>
          <p:cNvPr id="5" name="Footer Placeholder 4"/>
          <p:cNvSpPr>
            <a:spLocks noGrp="1"/>
          </p:cNvSpPr>
          <p:nvPr>
            <p:ph type="ftr" sz="quarter" idx="11"/>
          </p:nvPr>
        </p:nvSpPr>
        <p:spPr>
          <a:xfrm>
            <a:off x="1685818" y="6428086"/>
            <a:ext cx="9800690" cy="303572"/>
          </a:xfrm>
        </p:spPr>
        <p:txBody>
          <a:bodyPr/>
          <a:lstStyle/>
          <a:p>
            <a:r>
              <a:rPr lang="en-US" dirty="0"/>
              <a:t>WP4 Status - Metro-Haul First Report Period Review  (Brussels)</a:t>
            </a:r>
          </a:p>
        </p:txBody>
      </p:sp>
      <p:sp>
        <p:nvSpPr>
          <p:cNvPr id="6" name="Slide Number Placeholder 5"/>
          <p:cNvSpPr>
            <a:spLocks noGrp="1"/>
          </p:cNvSpPr>
          <p:nvPr>
            <p:ph type="sldNum" sz="quarter" idx="12"/>
          </p:nvPr>
        </p:nvSpPr>
        <p:spPr>
          <a:xfrm>
            <a:off x="11569557" y="6410890"/>
            <a:ext cx="381000" cy="365125"/>
          </a:xfrm>
        </p:spPr>
        <p:txBody>
          <a:bodyPr/>
          <a:lstStyle/>
          <a:p>
            <a:fld id="{9EC776E0-00C6-4634-A5F7-D35E042FD6BB}" type="slidenum">
              <a:rPr lang="en-US" smtClean="0"/>
              <a:pPr/>
              <a:t>‹#›</a:t>
            </a:fld>
            <a:endParaRPr lang="en-US"/>
          </a:p>
        </p:txBody>
      </p:sp>
      <p:sp>
        <p:nvSpPr>
          <p:cNvPr id="7" name="Rectangle 6"/>
          <p:cNvSpPr/>
          <p:nvPr userDrawn="1"/>
        </p:nvSpPr>
        <p:spPr>
          <a:xfrm>
            <a:off x="4149969" y="5369657"/>
            <a:ext cx="7936855" cy="1031051"/>
          </a:xfrm>
          <a:prstGeom prst="rect">
            <a:avLst/>
          </a:prstGeom>
        </p:spPr>
        <p:txBody>
          <a:bodyPr wrap="square">
            <a:spAutoFit/>
          </a:bodyPr>
          <a:lstStyle/>
          <a:p>
            <a:pPr algn="r">
              <a:spcAft>
                <a:spcPts val="0"/>
              </a:spcAft>
            </a:pPr>
            <a:r>
              <a:rPr lang="en-GB" sz="1600" b="0" i="1" dirty="0">
                <a:effectLst/>
                <a:latin typeface="Calibri" panose="020F0502020204030204" pitchFamily="34" charset="0"/>
                <a:ea typeface="Calibri" panose="020F0502020204030204" pitchFamily="34" charset="0"/>
                <a:cs typeface="Times New Roman" panose="02020603050405020304" pitchFamily="18" charset="0"/>
              </a:rPr>
              <a:t>METRO-HAUL: METRO High bandwidth, 5G Application-aware optical network, with edge storage, compute and low Latency</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r>
              <a:rPr lang="en-GB" sz="1600" kern="1200" dirty="0">
                <a:solidFill>
                  <a:schemeClr val="tx1"/>
                </a:solidFill>
                <a:effectLst/>
                <a:latin typeface="+mn-lt"/>
                <a:ea typeface="+mn-ea"/>
                <a:cs typeface="Arial" charset="0"/>
              </a:rPr>
              <a:t>H2020-ICT-2016-2 Metro-Haul Grant</a:t>
            </a:r>
            <a:r>
              <a:rPr lang="en-GB" sz="1600" kern="1200" baseline="0" dirty="0">
                <a:solidFill>
                  <a:schemeClr val="tx1"/>
                </a:solidFill>
                <a:effectLst/>
                <a:latin typeface="+mn-lt"/>
                <a:ea typeface="+mn-ea"/>
                <a:cs typeface="Arial" charset="0"/>
              </a:rPr>
              <a:t> No. </a:t>
            </a:r>
            <a:r>
              <a:rPr lang="en-GB" sz="1600" kern="1200" dirty="0">
                <a:solidFill>
                  <a:schemeClr val="tx1"/>
                </a:solidFill>
                <a:effectLst/>
                <a:latin typeface="+mn-lt"/>
                <a:ea typeface="+mn-ea"/>
                <a:cs typeface="Arial" charset="0"/>
              </a:rPr>
              <a:t>761727</a:t>
            </a:r>
            <a:endParaRPr lang="en-US" sz="1600" b="0" dirty="0">
              <a:effectLst/>
              <a:latin typeface="+mn-lt"/>
              <a:ea typeface="Calibri" panose="020F0502020204030204" pitchFamily="34" charset="0"/>
              <a:cs typeface="Times New Roman" panose="02020603050405020304" pitchFamily="18" charset="0"/>
            </a:endParaRPr>
          </a:p>
        </p:txBody>
      </p:sp>
      <p:pic>
        <p:nvPicPr>
          <p:cNvPr id="8" name="Picture 7"/>
          <p:cNvPicPr>
            <a:picLocks noChangeAspect="1"/>
          </p:cNvPicPr>
          <p:nvPr userDrawn="1"/>
        </p:nvPicPr>
        <p:blipFill>
          <a:blip r:embed="rId2"/>
          <a:stretch>
            <a:fillRect/>
          </a:stretch>
        </p:blipFill>
        <p:spPr>
          <a:xfrm>
            <a:off x="590811" y="5307699"/>
            <a:ext cx="1095007" cy="1053292"/>
          </a:xfrm>
          <a:prstGeom prst="rect">
            <a:avLst/>
          </a:prstGeom>
        </p:spPr>
      </p:pic>
      <p:sp>
        <p:nvSpPr>
          <p:cNvPr id="9" name="TextBox 8"/>
          <p:cNvSpPr txBox="1"/>
          <p:nvPr userDrawn="1"/>
        </p:nvSpPr>
        <p:spPr>
          <a:xfrm>
            <a:off x="1685818" y="5982916"/>
            <a:ext cx="5228947" cy="369332"/>
          </a:xfrm>
          <a:prstGeom prst="rect">
            <a:avLst/>
          </a:prstGeom>
          <a:noFill/>
        </p:spPr>
        <p:txBody>
          <a:bodyPr wrap="square" rtlCol="0">
            <a:spAutoFit/>
          </a:bodyPr>
          <a:lstStyle/>
          <a:p>
            <a:r>
              <a:rPr lang="en-US" b="1" dirty="0">
                <a:latin typeface="+mn-lt"/>
              </a:rPr>
              <a:t>http://metro-haul.eu</a:t>
            </a:r>
          </a:p>
        </p:txBody>
      </p:sp>
    </p:spTree>
    <p:extLst>
      <p:ext uri="{BB962C8B-B14F-4D97-AF65-F5344CB8AC3E}">
        <p14:creationId xmlns:p14="http://schemas.microsoft.com/office/powerpoint/2010/main" val="238623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508000" y="1397000"/>
            <a:ext cx="10972800" cy="4876800"/>
          </a:xfrm>
        </p:spPr>
        <p:txBody>
          <a:bodyPr/>
          <a:lstStyle>
            <a:lvl1pPr marL="78315" indent="-78315">
              <a:buClr>
                <a:srgbClr val="000000"/>
              </a:buClr>
              <a:buFont typeface="Arial" panose="020B0604020202020204" pitchFamily="34" charset="0"/>
              <a:buChar char="•"/>
              <a:defRPr/>
            </a:lvl1pPr>
            <a:lvl2pPr marL="611702" indent="-230712">
              <a:tabLst/>
              <a:defRPr/>
            </a:lvl2pPr>
            <a:lvl3pPr marL="924961" indent="-304792">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0632140" y="6526306"/>
            <a:ext cx="1075765" cy="256545"/>
          </a:xfrm>
          <a:prstGeom prst="rect">
            <a:avLst/>
          </a:prstGeom>
          <a:noFill/>
        </p:spPr>
        <p:txBody>
          <a:bodyPr wrap="square" rtlCol="0">
            <a:spAutoFit/>
          </a:bodyPr>
          <a:lstStyle/>
          <a:p>
            <a:pPr algn="r" defTabSz="1219170"/>
            <a:fld id="{AE960E48-C88F-481C-A3E5-96B3BF28F78D}" type="slidenum">
              <a:rPr lang="en-US" sz="1067" smtClean="0">
                <a:solidFill>
                  <a:srgbClr val="7593A2"/>
                </a:solidFill>
                <a:latin typeface="Arial" panose="020B0604020202020204" pitchFamily="34" charset="0"/>
                <a:cs typeface="Arial" panose="020B0604020202020204" pitchFamily="34" charset="0"/>
              </a:rPr>
              <a:pPr algn="r" defTabSz="1219170"/>
              <a:t>‹#›</a:t>
            </a:fld>
            <a:endParaRPr lang="en-US" sz="1067" dirty="0">
              <a:solidFill>
                <a:srgbClr val="7593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45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5F34-AAFB-491D-A321-D28AEC07E7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3C45D9-EEAD-4440-9692-BDC611138567}"/>
              </a:ext>
            </a:extLst>
          </p:cNvPr>
          <p:cNvSpPr>
            <a:spLocks noGrp="1"/>
          </p:cNvSpPr>
          <p:nvPr>
            <p:ph type="dt" sz="half" idx="10"/>
          </p:nvPr>
        </p:nvSpPr>
        <p:spPr>
          <a:xfrm>
            <a:off x="609600" y="6356351"/>
            <a:ext cx="1023992" cy="365125"/>
          </a:xfrm>
        </p:spPr>
        <p:txBody>
          <a:bodyPr/>
          <a:lstStyle/>
          <a:p>
            <a:pPr defTabSz="914377"/>
            <a:fld id="{44319FFD-D948-4006-ABF0-B0A0C343B5F6}" type="datetime1">
              <a:rPr lang="en-US" smtClean="0">
                <a:solidFill>
                  <a:prstClr val="black">
                    <a:tint val="75000"/>
                  </a:prstClr>
                </a:solidFill>
              </a:rPr>
              <a:pPr defTabSz="914377"/>
              <a:t>10/1/2019</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9F02073C-0473-41C4-B766-0ECFF0AE13CD}"/>
              </a:ext>
            </a:extLst>
          </p:cNvPr>
          <p:cNvSpPr>
            <a:spLocks noGrp="1"/>
          </p:cNvSpPr>
          <p:nvPr>
            <p:ph type="ftr" sz="quarter" idx="11"/>
          </p:nvPr>
        </p:nvSpPr>
        <p:spPr/>
        <p:txBody>
          <a:bodyPr/>
          <a:lstStyle/>
          <a:p>
            <a:pPr defTabSz="914377"/>
            <a:r>
              <a:rPr lang="en-US">
                <a:solidFill>
                  <a:prstClr val="black">
                    <a:tint val="75000"/>
                  </a:prstClr>
                </a:solidFill>
              </a:rPr>
              <a:t>Metro-Haul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733A154C-A1F1-4BAD-B4DB-0669264D4A94}"/>
              </a:ext>
            </a:extLst>
          </p:cNvPr>
          <p:cNvSpPr>
            <a:spLocks noGrp="1"/>
          </p:cNvSpPr>
          <p:nvPr>
            <p:ph type="sldNum" sz="quarter" idx="12"/>
          </p:nvPr>
        </p:nvSpPr>
        <p:spPr/>
        <p:txBody>
          <a:bodyPr/>
          <a:lstStyle/>
          <a:p>
            <a:pPr defTabSz="914377"/>
            <a:fld id="{9EC776E0-00C6-4634-A5F7-D35E042FD6BB}" type="slidenum">
              <a:rPr lang="en-US" smtClean="0">
                <a:solidFill>
                  <a:prstClr val="black">
                    <a:tint val="75000"/>
                  </a:prstClr>
                </a:solidFill>
              </a:rPr>
              <a:pPr defTabSz="9143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id="{DB565B04-5ADB-4433-8438-B6456BCA7F2B}"/>
              </a:ext>
            </a:extLst>
          </p:cNvPr>
          <p:cNvSpPr>
            <a:spLocks noGrp="1"/>
          </p:cNvSpPr>
          <p:nvPr>
            <p:ph type="body" sz="quarter" idx="13"/>
          </p:nvPr>
        </p:nvSpPr>
        <p:spPr>
          <a:xfrm>
            <a:off x="740634" y="935567"/>
            <a:ext cx="11103835" cy="5420784"/>
          </a:xfrm>
        </p:spPr>
        <p:txBody>
          <a:bodyPr/>
          <a:lstStyle>
            <a:lvl1pPr marL="228594" indent="-228594">
              <a:lnSpc>
                <a:spcPct val="100000"/>
              </a:lnSpc>
              <a:spcBef>
                <a:spcPts val="400"/>
              </a:spcBef>
              <a:buFont typeface="Wingdings" panose="05000000000000000000" pitchFamily="2" charset="2"/>
              <a:buChar char="§"/>
              <a:defRPr/>
            </a:lvl1pPr>
            <a:lvl2pPr>
              <a:lnSpc>
                <a:spcPct val="100000"/>
              </a:lnSpc>
              <a:spcBef>
                <a:spcPts val="400"/>
              </a:spcBef>
              <a:defRPr/>
            </a:lvl2pPr>
            <a:lvl3pPr marL="1142971" indent="-228594">
              <a:lnSpc>
                <a:spcPct val="100000"/>
              </a:lnSpc>
              <a:spcBef>
                <a:spcPts val="0"/>
              </a:spcBef>
              <a:buFont typeface="Wingdings" panose="05000000000000000000" pitchFamily="2" charset="2"/>
              <a:buChar char="ü"/>
              <a:defRPr/>
            </a:lvl3pPr>
            <a:lvl4pPr>
              <a:lnSpc>
                <a:spcPct val="100000"/>
              </a:lnSpc>
              <a:spcBef>
                <a:spcPts val="0"/>
              </a:spcBef>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490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t>Metro-Haul Kick-off meeting</a:t>
            </a:r>
            <a:endParaRPr lang="en-US" dirty="0"/>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
        <p:nvSpPr>
          <p:cNvPr id="7" name="Content Placeholder 6"/>
          <p:cNvSpPr>
            <a:spLocks noGrp="1"/>
          </p:cNvSpPr>
          <p:nvPr>
            <p:ph sz="quarter" idx="13"/>
          </p:nvPr>
        </p:nvSpPr>
        <p:spPr>
          <a:xfrm rot="5400000">
            <a:off x="3559822" y="-2058509"/>
            <a:ext cx="5465460" cy="11103835"/>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512466" y="6410890"/>
            <a:ext cx="1090303" cy="320767"/>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pPr algn="ctr"/>
            <a:fld id="{E8853CD6-3CE8-4C5A-AE8E-DAA0F10335BA}" type="datetime1">
              <a:rPr lang="es-ES" smtClean="0"/>
              <a:pPr algn="ctr"/>
              <a:t>01/10/2019</a:t>
            </a:fld>
            <a:endParaRPr lang="es-ES" dirty="0"/>
          </a:p>
        </p:txBody>
      </p:sp>
    </p:spTree>
    <p:extLst>
      <p:ext uri="{BB962C8B-B14F-4D97-AF65-F5344CB8AC3E}">
        <p14:creationId xmlns:p14="http://schemas.microsoft.com/office/powerpoint/2010/main" val="270667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0027"/>
            <a:ext cx="9144000" cy="924675"/>
          </a:xfrm>
          <a:solidFill>
            <a:schemeClr val="bg1"/>
          </a:solidFill>
          <a:ln>
            <a:solidFill>
              <a:schemeClr val="bg1"/>
            </a:solidFill>
          </a:ln>
        </p:spPr>
        <p:style>
          <a:lnRef idx="1">
            <a:schemeClr val="accent1"/>
          </a:lnRef>
          <a:fillRef idx="2">
            <a:schemeClr val="accent1"/>
          </a:fillRef>
          <a:effectRef idx="1">
            <a:schemeClr val="accent1"/>
          </a:effectRef>
          <a:fontRef idx="none"/>
        </p:style>
        <p:txBody>
          <a:bodyPr vert="horz" lIns="91440" tIns="45720" rIns="91440" bIns="45720" rtlCol="0" anchor="b">
            <a:normAutofit/>
          </a:bodyPr>
          <a:lstStyle>
            <a:lvl1pPr algn="ctr">
              <a:defRPr lang="en-US" sz="4400" dirty="0">
                <a:effectLst>
                  <a:outerShdw blurRad="38100" dist="38100" dir="2700000" algn="tl">
                    <a:srgbClr val="000000">
                      <a:alpha val="43137"/>
                    </a:srgbClr>
                  </a:outerShdw>
                </a:effectLst>
              </a:defRPr>
            </a:lvl1pPr>
          </a:lstStyle>
          <a:p>
            <a:pPr lvl="0" algn="ctr"/>
            <a:r>
              <a:rPr lang="en-US" dirty="0"/>
              <a:t>Click to edit Master title style</a:t>
            </a:r>
          </a:p>
        </p:txBody>
      </p:sp>
      <p:sp>
        <p:nvSpPr>
          <p:cNvPr id="3" name="Subtitle 2"/>
          <p:cNvSpPr>
            <a:spLocks noGrp="1"/>
          </p:cNvSpPr>
          <p:nvPr>
            <p:ph type="subTitle" idx="1"/>
          </p:nvPr>
        </p:nvSpPr>
        <p:spPr>
          <a:xfrm>
            <a:off x="1524000" y="2861066"/>
            <a:ext cx="9144000" cy="632148"/>
          </a:xfrm>
        </p:spPr>
        <p:txBody>
          <a:bodyPr>
            <a:normAutofit/>
          </a:bodyPr>
          <a:lstStyle>
            <a:lvl1pPr>
              <a:defRPr lang="en-US" sz="2400" noProof="0" dirty="0">
                <a:latin typeface="+mj-lt"/>
              </a:defRPr>
            </a:lvl1pPr>
          </a:lstStyle>
          <a:p>
            <a:pPr marL="0" lvl="0" indent="0" algn="ctr">
              <a:spcBef>
                <a:spcPts val="2000"/>
              </a:spcBef>
              <a:buClr>
                <a:schemeClr val="accent2"/>
              </a:buClr>
              <a:buSzPct val="90000"/>
              <a:buFont typeface="Wingdings" panose="05000000000000000000" pitchFamily="2" charset="2"/>
              <a:buNone/>
            </a:pPr>
            <a:r>
              <a:rPr lang="en-US" dirty="0"/>
              <a:t>Click to edit Master subtitle style</a:t>
            </a:r>
          </a:p>
        </p:txBody>
      </p:sp>
      <p:sp>
        <p:nvSpPr>
          <p:cNvPr id="4" name="Date Placeholder 3"/>
          <p:cNvSpPr>
            <a:spLocks noGrp="1"/>
          </p:cNvSpPr>
          <p:nvPr>
            <p:ph type="dt" sz="half" idx="10"/>
          </p:nvPr>
        </p:nvSpPr>
        <p:spPr>
          <a:xfrm>
            <a:off x="590812" y="6428087"/>
            <a:ext cx="1011957" cy="303571"/>
          </a:xfrm>
        </p:spPr>
        <p:txBody>
          <a:bodyPr/>
          <a:lstStyle/>
          <a:p>
            <a:fld id="{4121FDFA-7D95-4E81-B1AB-3E3B8F22917B}" type="datetime1">
              <a:rPr lang="en-US" smtClean="0">
                <a:solidFill>
                  <a:prstClr val="black">
                    <a:tint val="75000"/>
                  </a:prstClr>
                </a:solidFill>
              </a:rPr>
              <a:pPr/>
              <a:t>10/1/2019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1685817" y="6428087"/>
            <a:ext cx="9800691" cy="303572"/>
          </a:xfrm>
        </p:spPr>
        <p:txBody>
          <a:bodyPr/>
          <a:lstStyle/>
          <a:p>
            <a:r>
              <a:rPr lang="en-US" dirty="0">
                <a:solidFill>
                  <a:prstClr val="black">
                    <a:tint val="75000"/>
                  </a:prstClr>
                </a:solidFill>
              </a:rPr>
              <a:t>Metro-Haul</a:t>
            </a:r>
          </a:p>
        </p:txBody>
      </p:sp>
      <p:sp>
        <p:nvSpPr>
          <p:cNvPr id="6" name="Slide Number Placeholder 5"/>
          <p:cNvSpPr>
            <a:spLocks noGrp="1"/>
          </p:cNvSpPr>
          <p:nvPr>
            <p:ph type="sldNum" sz="quarter" idx="12"/>
          </p:nvPr>
        </p:nvSpPr>
        <p:spPr>
          <a:xfrm>
            <a:off x="11569557" y="6410891"/>
            <a:ext cx="381000" cy="365125"/>
          </a:xfrm>
        </p:spPr>
        <p:txBody>
          <a:bodyPr/>
          <a:lstStyle/>
          <a:p>
            <a:fld id="{9EC776E0-00C6-4634-A5F7-D35E042FD6BB}"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4149970" y="5369657"/>
            <a:ext cx="7936855" cy="992708"/>
          </a:xfrm>
          <a:prstGeom prst="rect">
            <a:avLst/>
          </a:prstGeom>
        </p:spPr>
        <p:txBody>
          <a:bodyPr wrap="square">
            <a:spAutoFit/>
          </a:bodyPr>
          <a:lstStyle/>
          <a:p>
            <a:pPr algn="r" defTabSz="914377" fontAlgn="base">
              <a:spcBef>
                <a:spcPct val="0"/>
              </a:spcBef>
            </a:pPr>
            <a:r>
              <a:rPr lang="en-GB" sz="1600" i="1" dirty="0">
                <a:solidFill>
                  <a:prstClr val="black"/>
                </a:solidFill>
                <a:ea typeface="Calibri" panose="020F0502020204030204" pitchFamily="34" charset="0"/>
                <a:cs typeface="Times New Roman" panose="02020603050405020304" pitchFamily="18" charset="0"/>
              </a:rPr>
              <a:t>METRO-HAUL: METRO High bandwidth, 5G Application-aware optical network, with edge storage, compute and low Latency</a:t>
            </a:r>
            <a:endParaRPr lang="en-US" sz="1600" dirty="0">
              <a:solidFill>
                <a:prstClr val="black"/>
              </a:solidFill>
              <a:ea typeface="Calibri" panose="020F0502020204030204" pitchFamily="34" charset="0"/>
              <a:cs typeface="Times New Roman" panose="02020603050405020304" pitchFamily="18" charset="0"/>
            </a:endParaRPr>
          </a:p>
          <a:p>
            <a:pPr algn="r" defTabSz="914377" fontAlgn="base">
              <a:spcBef>
                <a:spcPct val="0"/>
              </a:spcBef>
            </a:pPr>
            <a:endParaRPr lang="en-US" sz="1051" dirty="0">
              <a:solidFill>
                <a:prstClr val="black"/>
              </a:solidFill>
              <a:ea typeface="Calibri" panose="020F0502020204030204" pitchFamily="34" charset="0"/>
              <a:cs typeface="Times New Roman" panose="02020603050405020304" pitchFamily="18" charset="0"/>
            </a:endParaRPr>
          </a:p>
          <a:p>
            <a:pPr algn="r" defTabSz="914377" fontAlgn="base">
              <a:spcBef>
                <a:spcPct val="0"/>
              </a:spcBef>
            </a:pPr>
            <a:r>
              <a:rPr lang="en-GB" sz="1600" dirty="0">
                <a:solidFill>
                  <a:prstClr val="black"/>
                </a:solidFill>
                <a:cs typeface="Arial" charset="0"/>
              </a:rPr>
              <a:t>H2020-ICT-2016-2 Metro-Haul Grant No. 761727</a:t>
            </a:r>
            <a:endParaRPr lang="en-US" sz="1600" dirty="0">
              <a:solidFill>
                <a:prstClr val="black"/>
              </a:solidFill>
              <a:ea typeface="Calibri" panose="020F0502020204030204" pitchFamily="34" charset="0"/>
              <a:cs typeface="Times New Roman" panose="02020603050405020304" pitchFamily="18" charset="0"/>
            </a:endParaRPr>
          </a:p>
        </p:txBody>
      </p:sp>
      <p:pic>
        <p:nvPicPr>
          <p:cNvPr id="8" name="Picture 7"/>
          <p:cNvPicPr>
            <a:picLocks noChangeAspect="1"/>
          </p:cNvPicPr>
          <p:nvPr userDrawn="1"/>
        </p:nvPicPr>
        <p:blipFill>
          <a:blip r:embed="rId2"/>
          <a:stretch>
            <a:fillRect/>
          </a:stretch>
        </p:blipFill>
        <p:spPr>
          <a:xfrm>
            <a:off x="590813" y="5307699"/>
            <a:ext cx="1095007" cy="1053292"/>
          </a:xfrm>
          <a:prstGeom prst="rect">
            <a:avLst/>
          </a:prstGeom>
        </p:spPr>
      </p:pic>
      <p:sp>
        <p:nvSpPr>
          <p:cNvPr id="9" name="TextBox 8"/>
          <p:cNvSpPr txBox="1"/>
          <p:nvPr userDrawn="1"/>
        </p:nvSpPr>
        <p:spPr>
          <a:xfrm>
            <a:off x="1685819" y="5982916"/>
            <a:ext cx="5228947" cy="369332"/>
          </a:xfrm>
          <a:prstGeom prst="rect">
            <a:avLst/>
          </a:prstGeom>
          <a:noFill/>
        </p:spPr>
        <p:txBody>
          <a:bodyPr wrap="square" rtlCol="0">
            <a:spAutoFit/>
          </a:bodyPr>
          <a:lstStyle/>
          <a:p>
            <a:pPr defTabSz="914377" fontAlgn="base">
              <a:spcBef>
                <a:spcPct val="0"/>
              </a:spcBef>
              <a:spcAft>
                <a:spcPct val="0"/>
              </a:spcAft>
            </a:pPr>
            <a:r>
              <a:rPr lang="en-US" sz="1800" b="1" dirty="0">
                <a:solidFill>
                  <a:prstClr val="black"/>
                </a:solidFill>
                <a:cs typeface="Arial" charset="0"/>
              </a:rPr>
              <a:t>http://metro-haul.eu</a:t>
            </a:r>
          </a:p>
        </p:txBody>
      </p:sp>
    </p:spTree>
    <p:extLst>
      <p:ext uri="{BB962C8B-B14F-4D97-AF65-F5344CB8AC3E}">
        <p14:creationId xmlns:p14="http://schemas.microsoft.com/office/powerpoint/2010/main" val="64233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5F34-AAFB-491D-A321-D28AEC07E7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3C45D9-EEAD-4440-9692-BDC611138567}"/>
              </a:ext>
            </a:extLst>
          </p:cNvPr>
          <p:cNvSpPr>
            <a:spLocks noGrp="1"/>
          </p:cNvSpPr>
          <p:nvPr>
            <p:ph type="dt" sz="half" idx="10"/>
          </p:nvPr>
        </p:nvSpPr>
        <p:spPr>
          <a:xfrm>
            <a:off x="584530" y="6356351"/>
            <a:ext cx="1049063" cy="365125"/>
          </a:xfrm>
        </p:spPr>
        <p:txBody>
          <a:bodyPr/>
          <a:lstStyle/>
          <a:p>
            <a:pPr defTabSz="914377"/>
            <a:fld id="{44319FFD-D948-4006-ABF0-B0A0C343B5F6}" type="datetime1">
              <a:rPr lang="en-US" smtClean="0">
                <a:solidFill>
                  <a:prstClr val="black">
                    <a:tint val="75000"/>
                  </a:prstClr>
                </a:solidFill>
              </a:rPr>
              <a:pPr defTabSz="914377"/>
              <a:t>10/1/2019</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9F02073C-0473-41C4-B766-0ECFF0AE13CD}"/>
              </a:ext>
            </a:extLst>
          </p:cNvPr>
          <p:cNvSpPr>
            <a:spLocks noGrp="1"/>
          </p:cNvSpPr>
          <p:nvPr>
            <p:ph type="ftr" sz="quarter" idx="11"/>
          </p:nvPr>
        </p:nvSpPr>
        <p:spPr/>
        <p:txBody>
          <a:bodyPr/>
          <a:lstStyle/>
          <a:p>
            <a:pPr defTabSz="914377"/>
            <a:r>
              <a:rPr lang="en-US">
                <a:solidFill>
                  <a:prstClr val="black">
                    <a:tint val="75000"/>
                  </a:prstClr>
                </a:solidFill>
              </a:rPr>
              <a:t>Metro-Haul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733A154C-A1F1-4BAD-B4DB-0669264D4A94}"/>
              </a:ext>
            </a:extLst>
          </p:cNvPr>
          <p:cNvSpPr>
            <a:spLocks noGrp="1"/>
          </p:cNvSpPr>
          <p:nvPr>
            <p:ph type="sldNum" sz="quarter" idx="12"/>
          </p:nvPr>
        </p:nvSpPr>
        <p:spPr/>
        <p:txBody>
          <a:bodyPr/>
          <a:lstStyle/>
          <a:p>
            <a:pPr defTabSz="914377"/>
            <a:fld id="{9EC776E0-00C6-4634-A5F7-D35E042FD6BB}" type="slidenum">
              <a:rPr lang="en-US" smtClean="0">
                <a:solidFill>
                  <a:prstClr val="black">
                    <a:tint val="75000"/>
                  </a:prstClr>
                </a:solidFill>
              </a:rPr>
              <a:pPr defTabSz="914377"/>
              <a:t>‹#›</a:t>
            </a:fld>
            <a:endParaRPr lang="en-US">
              <a:solidFill>
                <a:prstClr val="black">
                  <a:tint val="75000"/>
                </a:prstClr>
              </a:solidFill>
            </a:endParaRPr>
          </a:p>
        </p:txBody>
      </p:sp>
      <p:sp>
        <p:nvSpPr>
          <p:cNvPr id="6" name="Text Placeholder 3">
            <a:extLst>
              <a:ext uri="{FF2B5EF4-FFF2-40B4-BE49-F238E27FC236}">
                <a16:creationId xmlns:a16="http://schemas.microsoft.com/office/drawing/2014/main" id="{B7A3677A-C87A-4821-9AEE-29BE16D33605}"/>
              </a:ext>
            </a:extLst>
          </p:cNvPr>
          <p:cNvSpPr>
            <a:spLocks noGrp="1"/>
          </p:cNvSpPr>
          <p:nvPr>
            <p:ph type="body" sz="quarter" idx="13"/>
          </p:nvPr>
        </p:nvSpPr>
        <p:spPr>
          <a:xfrm>
            <a:off x="721094" y="812800"/>
            <a:ext cx="10986812" cy="5554133"/>
          </a:xfrm>
        </p:spPr>
        <p:txBody>
          <a:bodyPr/>
          <a:lstStyle>
            <a:lvl1pPr marL="0" indent="0">
              <a:lnSpc>
                <a:spcPct val="100000"/>
              </a:lnSpc>
              <a:spcBef>
                <a:spcPts val="400"/>
              </a:spcBef>
              <a:buFont typeface="Wingdings" panose="05000000000000000000" pitchFamily="2" charset="2"/>
              <a:buNone/>
              <a:defRPr lang="en-US" sz="2133" kern="1200" noProof="0" dirty="0" smtClean="0">
                <a:solidFill>
                  <a:schemeClr val="tx1"/>
                </a:solidFill>
                <a:latin typeface="+mn-lt"/>
                <a:ea typeface="+mn-ea"/>
                <a:cs typeface="+mn-cs"/>
              </a:defRPr>
            </a:lvl1pPr>
            <a:lvl2pPr marL="748556" indent="-380990">
              <a:spcBef>
                <a:spcPts val="400"/>
              </a:spcBef>
              <a:defRPr lang="en-US" sz="1867" kern="1200" noProof="0" dirty="0" smtClean="0">
                <a:solidFill>
                  <a:schemeClr val="tx1"/>
                </a:solidFill>
                <a:latin typeface="+mn-lt"/>
                <a:ea typeface="+mn-ea"/>
                <a:cs typeface="+mn-cs"/>
              </a:defRPr>
            </a:lvl2pPr>
            <a:lvl3pPr marL="1142971" indent="-228594">
              <a:lnSpc>
                <a:spcPct val="100000"/>
              </a:lnSpc>
              <a:spcBef>
                <a:spcPts val="267"/>
              </a:spcBef>
              <a:defRPr lang="en-US" sz="1600" kern="1200" noProof="0" dirty="0" smtClean="0">
                <a:solidFill>
                  <a:schemeClr val="tx1"/>
                </a:solidFill>
                <a:latin typeface="+mn-lt"/>
                <a:ea typeface="+mn-ea"/>
                <a:cs typeface="+mn-cs"/>
              </a:defRPr>
            </a:lvl3pPr>
            <a:lvl4pPr marL="1600160" indent="-228594">
              <a:lnSpc>
                <a:spcPct val="100000"/>
              </a:lnSpc>
              <a:spcBef>
                <a:spcPts val="0"/>
              </a:spcBef>
              <a:defRPr lang="en-US" sz="1200" kern="1200" noProof="0" dirty="0" smtClean="0">
                <a:solidFill>
                  <a:schemeClr val="tx1"/>
                </a:solidFill>
                <a:latin typeface="+mn-lt"/>
                <a:ea typeface="+mn-ea"/>
                <a:cs typeface="+mn-cs"/>
              </a:defRPr>
            </a:lvl4pPr>
            <a:lvl5pPr marL="2057349" indent="-228594">
              <a:lnSpc>
                <a:spcPct val="100000"/>
              </a:lnSpc>
              <a:spcBef>
                <a:spcPts val="0"/>
              </a:spcBef>
              <a:defRPr lang="en-US" sz="1200" kern="1200" noProof="0" dirty="0">
                <a:solidFill>
                  <a:schemeClr val="tx1"/>
                </a:solidFill>
                <a:latin typeface="+mn-lt"/>
                <a:ea typeface="+mn-ea"/>
                <a:cs typeface="+mn-cs"/>
              </a:defRPr>
            </a:lvl5pPr>
          </a:lstStyle>
          <a:p>
            <a:pPr marL="360354" lvl="0" indent="-360354" algn="l" defTabSz="914377" rtl="0" eaLnBrk="1" latinLnBrk="0" hangingPunct="1">
              <a:lnSpc>
                <a:spcPct val="90000"/>
              </a:lnSpc>
              <a:spcBef>
                <a:spcPts val="2000"/>
              </a:spcBef>
              <a:buClr>
                <a:schemeClr val="accent2"/>
              </a:buClr>
              <a:buSzPct val="90000"/>
              <a:buFont typeface="Wingdings" panose="05000000000000000000" pitchFamily="2" charset="2"/>
              <a:buChar char="v"/>
            </a:pPr>
            <a:r>
              <a:rPr lang="en-US" dirty="0"/>
              <a:t>Edit Master text styles</a:t>
            </a:r>
          </a:p>
          <a:p>
            <a:pPr marL="719982" lvl="1" indent="-352417" algn="l" defTabSz="914377" rtl="0" eaLnBrk="1" latinLnBrk="0" hangingPunct="1">
              <a:lnSpc>
                <a:spcPct val="100000"/>
              </a:lnSpc>
              <a:spcBef>
                <a:spcPts val="800"/>
              </a:spcBef>
              <a:buSzPct val="90000"/>
              <a:buFont typeface="Wingdings" panose="05000000000000000000" pitchFamily="2" charset="2"/>
              <a:buChar char="q"/>
            </a:pPr>
            <a:r>
              <a:rPr lang="en-US" dirty="0"/>
              <a:t>Second level</a:t>
            </a:r>
          </a:p>
          <a:p>
            <a:pPr marL="1142971" lvl="2" indent="-228594" algn="l" defTabSz="914377" rtl="0" eaLnBrk="1" latinLnBrk="0" hangingPunct="1">
              <a:lnSpc>
                <a:spcPct val="90000"/>
              </a:lnSpc>
              <a:spcBef>
                <a:spcPts val="500"/>
              </a:spcBef>
              <a:buFont typeface="Wingdings" panose="05000000000000000000" pitchFamily="2" charset="2"/>
              <a:buChar char="ü"/>
            </a:pPr>
            <a:r>
              <a:rPr lang="en-US" dirty="0"/>
              <a:t>Third level</a:t>
            </a:r>
          </a:p>
          <a:p>
            <a:pPr marL="1600160" lvl="3" indent="-228594" algn="l" defTabSz="914377" rtl="0" eaLnBrk="1" latinLnBrk="0" hangingPunct="1">
              <a:lnSpc>
                <a:spcPct val="90000"/>
              </a:lnSpc>
              <a:spcBef>
                <a:spcPts val="500"/>
              </a:spcBef>
              <a:buFont typeface="Arial" panose="020B0604020202020204" pitchFamily="34" charset="0"/>
              <a:buChar char="•"/>
            </a:pPr>
            <a:r>
              <a:rPr lang="en-US" dirty="0"/>
              <a:t>Fourth level</a:t>
            </a:r>
          </a:p>
          <a:p>
            <a:pPr marL="2057349" lvl="4" indent="-228594" algn="l" defTabSz="914377" rtl="0" eaLnBrk="1" latinLnBrk="0" hangingPunct="1">
              <a:lnSpc>
                <a:spcPct val="90000"/>
              </a:lnSpc>
              <a:spcBef>
                <a:spcPts val="500"/>
              </a:spcBef>
              <a:buFont typeface="Arial" panose="020B0604020202020204" pitchFamily="34" charset="0"/>
              <a:buChar char="•"/>
            </a:pPr>
            <a:r>
              <a:rPr lang="en-US" dirty="0"/>
              <a:t>Fifth level</a:t>
            </a:r>
          </a:p>
        </p:txBody>
      </p:sp>
    </p:spTree>
    <p:extLst>
      <p:ext uri="{BB962C8B-B14F-4D97-AF65-F5344CB8AC3E}">
        <p14:creationId xmlns:p14="http://schemas.microsoft.com/office/powerpoint/2010/main" val="284161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5F34-AAFB-491D-A321-D28AEC07E7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3C45D9-EEAD-4440-9692-BDC611138567}"/>
              </a:ext>
            </a:extLst>
          </p:cNvPr>
          <p:cNvSpPr>
            <a:spLocks noGrp="1"/>
          </p:cNvSpPr>
          <p:nvPr>
            <p:ph type="dt" sz="half" idx="10"/>
          </p:nvPr>
        </p:nvSpPr>
        <p:spPr>
          <a:xfrm>
            <a:off x="609600" y="6356351"/>
            <a:ext cx="1023992" cy="365125"/>
          </a:xfrm>
        </p:spPr>
        <p:txBody>
          <a:bodyPr/>
          <a:lstStyle/>
          <a:p>
            <a:pPr defTabSz="914377"/>
            <a:fld id="{44319FFD-D948-4006-ABF0-B0A0C343B5F6}" type="datetime1">
              <a:rPr lang="en-US" smtClean="0">
                <a:solidFill>
                  <a:prstClr val="black">
                    <a:tint val="75000"/>
                  </a:prstClr>
                </a:solidFill>
              </a:rPr>
              <a:pPr defTabSz="914377"/>
              <a:t>10/1/2019</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9F02073C-0473-41C4-B766-0ECFF0AE13CD}"/>
              </a:ext>
            </a:extLst>
          </p:cNvPr>
          <p:cNvSpPr>
            <a:spLocks noGrp="1"/>
          </p:cNvSpPr>
          <p:nvPr>
            <p:ph type="ftr" sz="quarter" idx="11"/>
          </p:nvPr>
        </p:nvSpPr>
        <p:spPr/>
        <p:txBody>
          <a:bodyPr/>
          <a:lstStyle/>
          <a:p>
            <a:pPr defTabSz="914377"/>
            <a:r>
              <a:rPr lang="en-US">
                <a:solidFill>
                  <a:prstClr val="black">
                    <a:tint val="75000"/>
                  </a:prstClr>
                </a:solidFill>
              </a:rPr>
              <a:t>Metro-Haul</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733A154C-A1F1-4BAD-B4DB-0669264D4A94}"/>
              </a:ext>
            </a:extLst>
          </p:cNvPr>
          <p:cNvSpPr>
            <a:spLocks noGrp="1"/>
          </p:cNvSpPr>
          <p:nvPr>
            <p:ph type="sldNum" sz="quarter" idx="12"/>
          </p:nvPr>
        </p:nvSpPr>
        <p:spPr/>
        <p:txBody>
          <a:bodyPr/>
          <a:lstStyle/>
          <a:p>
            <a:pPr defTabSz="914377"/>
            <a:fld id="{9EC776E0-00C6-4634-A5F7-D35E042FD6BB}" type="slidenum">
              <a:rPr lang="en-US" smtClean="0">
                <a:solidFill>
                  <a:prstClr val="black">
                    <a:tint val="75000"/>
                  </a:prstClr>
                </a:solidFill>
              </a:rPr>
              <a:pPr defTabSz="914377"/>
              <a:t>‹#›</a:t>
            </a:fld>
            <a:endParaRPr lang="en-US">
              <a:solidFill>
                <a:prstClr val="black">
                  <a:tint val="75000"/>
                </a:prstClr>
              </a:solidFill>
            </a:endParaRPr>
          </a:p>
        </p:txBody>
      </p:sp>
      <p:sp>
        <p:nvSpPr>
          <p:cNvPr id="8" name="Text Placeholder 7">
            <a:extLst>
              <a:ext uri="{FF2B5EF4-FFF2-40B4-BE49-F238E27FC236}">
                <a16:creationId xmlns:a16="http://schemas.microsoft.com/office/drawing/2014/main" id="{DB565B04-5ADB-4433-8438-B6456BCA7F2B}"/>
              </a:ext>
            </a:extLst>
          </p:cNvPr>
          <p:cNvSpPr>
            <a:spLocks noGrp="1"/>
          </p:cNvSpPr>
          <p:nvPr>
            <p:ph type="body" sz="quarter" idx="13"/>
          </p:nvPr>
        </p:nvSpPr>
        <p:spPr>
          <a:xfrm>
            <a:off x="740634" y="935567"/>
            <a:ext cx="11103835" cy="5420784"/>
          </a:xfrm>
        </p:spPr>
        <p:txBody>
          <a:bodyPr/>
          <a:lstStyle>
            <a:lvl1pPr marL="228594" indent="-228594">
              <a:lnSpc>
                <a:spcPct val="100000"/>
              </a:lnSpc>
              <a:spcBef>
                <a:spcPts val="400"/>
              </a:spcBef>
              <a:buFont typeface="Wingdings" panose="05000000000000000000" pitchFamily="2" charset="2"/>
              <a:buChar char="§"/>
              <a:defRPr/>
            </a:lvl1pPr>
            <a:lvl2pPr>
              <a:lnSpc>
                <a:spcPct val="100000"/>
              </a:lnSpc>
              <a:spcBef>
                <a:spcPts val="400"/>
              </a:spcBef>
              <a:defRPr/>
            </a:lvl2pPr>
            <a:lvl3pPr marL="1142971" indent="-228594">
              <a:lnSpc>
                <a:spcPct val="100000"/>
              </a:lnSpc>
              <a:spcBef>
                <a:spcPts val="0"/>
              </a:spcBef>
              <a:buFont typeface="Wingdings" panose="05000000000000000000" pitchFamily="2" charset="2"/>
              <a:buChar char="ü"/>
              <a:defRPr/>
            </a:lvl3pPr>
            <a:lvl4pPr>
              <a:lnSpc>
                <a:spcPct val="100000"/>
              </a:lnSpc>
              <a:spcBef>
                <a:spcPts val="0"/>
              </a:spcBef>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266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vert="horz" lIns="91440" tIns="45720" rIns="91440" bIns="45720" rtlCol="0" anchor="b">
            <a:normAutofit/>
          </a:bodyPr>
          <a:lstStyle>
            <a:lvl1pPr>
              <a:defRPr lang="en-US" sz="3200" dirty="0"/>
            </a:lvl1pPr>
          </a:lstStyle>
          <a:p>
            <a:pPr lvl="0" algn="ctr"/>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18/09/2018</a:t>
            </a:r>
          </a:p>
        </p:txBody>
      </p:sp>
      <p:sp>
        <p:nvSpPr>
          <p:cNvPr id="5" name="Footer Placeholder 4"/>
          <p:cNvSpPr>
            <a:spLocks noGrp="1"/>
          </p:cNvSpPr>
          <p:nvPr>
            <p:ph type="ftr" sz="quarter" idx="11"/>
          </p:nvPr>
        </p:nvSpPr>
        <p:spPr/>
        <p:txBody>
          <a:bodyPr/>
          <a:lstStyle/>
          <a:p>
            <a:r>
              <a:rPr lang="en-US" dirty="0"/>
              <a:t>WP4 Status - Metro-Haul First Report Period Review  (Brussels)</a:t>
            </a:r>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Tree>
    <p:extLst>
      <p:ext uri="{BB962C8B-B14F-4D97-AF65-F5344CB8AC3E}">
        <p14:creationId xmlns:p14="http://schemas.microsoft.com/office/powerpoint/2010/main" val="174143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18/09/2018</a:t>
            </a:r>
            <a:endParaRPr lang="en-US" dirty="0"/>
          </a:p>
        </p:txBody>
      </p:sp>
      <p:sp>
        <p:nvSpPr>
          <p:cNvPr id="6" name="Footer Placeholder 5"/>
          <p:cNvSpPr>
            <a:spLocks noGrp="1"/>
          </p:cNvSpPr>
          <p:nvPr>
            <p:ph type="ftr" sz="quarter" idx="11"/>
          </p:nvPr>
        </p:nvSpPr>
        <p:spPr/>
        <p:txBody>
          <a:bodyPr/>
          <a:lstStyle/>
          <a:p>
            <a:r>
              <a:rPr lang="en-US" dirty="0"/>
              <a:t>WP4 Status - Metro-Haul First Report Period Review  (Brussels)</a:t>
            </a:r>
          </a:p>
        </p:txBody>
      </p:sp>
      <p:sp>
        <p:nvSpPr>
          <p:cNvPr id="7" name="Slide Number Placeholder 6"/>
          <p:cNvSpPr>
            <a:spLocks noGrp="1"/>
          </p:cNvSpPr>
          <p:nvPr>
            <p:ph type="sldNum" sz="quarter" idx="12"/>
          </p:nvPr>
        </p:nvSpPr>
        <p:spPr/>
        <p:txBody>
          <a:bodyPr/>
          <a:lstStyle/>
          <a:p>
            <a:fld id="{9EC776E0-00C6-4634-A5F7-D35E042FD6BB}" type="slidenum">
              <a:rPr lang="en-US" smtClean="0"/>
              <a:pPr/>
              <a:t>‹#›</a:t>
            </a:fld>
            <a:endParaRPr lang="en-US"/>
          </a:p>
        </p:txBody>
      </p:sp>
      <p:sp>
        <p:nvSpPr>
          <p:cNvPr id="8" name="Content Placeholder 6"/>
          <p:cNvSpPr>
            <a:spLocks noGrp="1"/>
          </p:cNvSpPr>
          <p:nvPr>
            <p:ph sz="quarter" idx="13"/>
          </p:nvPr>
        </p:nvSpPr>
        <p:spPr>
          <a:xfrm>
            <a:off x="741363" y="769938"/>
            <a:ext cx="5402583"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6236413" y="769938"/>
            <a:ext cx="5607925"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79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18/09/2018</a:t>
            </a:r>
            <a:endParaRPr lang="en-US" dirty="0"/>
          </a:p>
        </p:txBody>
      </p:sp>
      <p:sp>
        <p:nvSpPr>
          <p:cNvPr id="4" name="Footer Placeholder 3"/>
          <p:cNvSpPr>
            <a:spLocks noGrp="1"/>
          </p:cNvSpPr>
          <p:nvPr>
            <p:ph type="ftr" sz="quarter" idx="11"/>
          </p:nvPr>
        </p:nvSpPr>
        <p:spPr/>
        <p:txBody>
          <a:bodyPr/>
          <a:lstStyle/>
          <a:p>
            <a:r>
              <a:rPr lang="en-US" dirty="0"/>
              <a:t>WP4 Status - Metro-Haul First Report Period Review  (Brussels)</a:t>
            </a:r>
          </a:p>
        </p:txBody>
      </p:sp>
      <p:sp>
        <p:nvSpPr>
          <p:cNvPr id="5" name="Slide Number Placeholder 4"/>
          <p:cNvSpPr>
            <a:spLocks noGrp="1"/>
          </p:cNvSpPr>
          <p:nvPr>
            <p:ph type="sldNum" sz="quarter" idx="12"/>
          </p:nvPr>
        </p:nvSpPr>
        <p:spPr/>
        <p:txBody>
          <a:bodyPr/>
          <a:lstStyle/>
          <a:p>
            <a:fld id="{9EC776E0-00C6-4634-A5F7-D35E042FD6BB}" type="slidenum">
              <a:rPr lang="en-US" smtClean="0"/>
              <a:pPr/>
              <a:t>‹#›</a:t>
            </a:fld>
            <a:endParaRPr lang="en-US"/>
          </a:p>
        </p:txBody>
      </p:sp>
      <p:sp>
        <p:nvSpPr>
          <p:cNvPr id="7" name="Content Placeholder 6"/>
          <p:cNvSpPr>
            <a:spLocks noGrp="1"/>
          </p:cNvSpPr>
          <p:nvPr>
            <p:ph sz="quarter" idx="13"/>
          </p:nvPr>
        </p:nvSpPr>
        <p:spPr>
          <a:xfrm>
            <a:off x="741363" y="769938"/>
            <a:ext cx="11102975" cy="5446712"/>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418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18/09/2018</a:t>
            </a:r>
          </a:p>
        </p:txBody>
      </p:sp>
      <p:sp>
        <p:nvSpPr>
          <p:cNvPr id="4" name="Footer Placeholder 3"/>
          <p:cNvSpPr>
            <a:spLocks noGrp="1"/>
          </p:cNvSpPr>
          <p:nvPr>
            <p:ph type="ftr" sz="quarter" idx="11"/>
          </p:nvPr>
        </p:nvSpPr>
        <p:spPr/>
        <p:txBody>
          <a:bodyPr/>
          <a:lstStyle/>
          <a:p>
            <a:r>
              <a:rPr lang="en-US" dirty="0"/>
              <a:t>WP4 Status - Metro-Haul First Report Period Review  (Brussels)</a:t>
            </a:r>
          </a:p>
        </p:txBody>
      </p:sp>
      <p:sp>
        <p:nvSpPr>
          <p:cNvPr id="5" name="Slide Number Placeholder 4"/>
          <p:cNvSpPr>
            <a:spLocks noGrp="1"/>
          </p:cNvSpPr>
          <p:nvPr>
            <p:ph type="sldNum" sz="quarter" idx="12"/>
          </p:nvPr>
        </p:nvSpPr>
        <p:spPr/>
        <p:txBody>
          <a:bodyPr/>
          <a:lstStyle/>
          <a:p>
            <a:fld id="{9EC776E0-00C6-4634-A5F7-D35E042FD6BB}" type="slidenum">
              <a:rPr lang="en-US" smtClean="0"/>
              <a:pPr/>
              <a:t>‹#›</a:t>
            </a:fld>
            <a:endParaRPr lang="en-US"/>
          </a:p>
        </p:txBody>
      </p:sp>
    </p:spTree>
    <p:extLst>
      <p:ext uri="{BB962C8B-B14F-4D97-AF65-F5344CB8AC3E}">
        <p14:creationId xmlns:p14="http://schemas.microsoft.com/office/powerpoint/2010/main" val="267097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18/09/2018</a:t>
            </a:r>
          </a:p>
        </p:txBody>
      </p:sp>
      <p:sp>
        <p:nvSpPr>
          <p:cNvPr id="5" name="Footer Placeholder 4"/>
          <p:cNvSpPr>
            <a:spLocks noGrp="1"/>
          </p:cNvSpPr>
          <p:nvPr>
            <p:ph type="ftr" sz="quarter" idx="11"/>
          </p:nvPr>
        </p:nvSpPr>
        <p:spPr/>
        <p:txBody>
          <a:bodyPr/>
          <a:lstStyle/>
          <a:p>
            <a:r>
              <a:rPr lang="en-US" dirty="0"/>
              <a:t>WP4 Status - Metro-Haul First Report Period Review  (Brussels)</a:t>
            </a:r>
          </a:p>
        </p:txBody>
      </p:sp>
      <p:sp>
        <p:nvSpPr>
          <p:cNvPr id="6" name="Slide Number Placeholder 5"/>
          <p:cNvSpPr>
            <a:spLocks noGrp="1"/>
          </p:cNvSpPr>
          <p:nvPr>
            <p:ph type="sldNum" sz="quarter" idx="12"/>
          </p:nvPr>
        </p:nvSpPr>
        <p:spPr/>
        <p:txBody>
          <a:bodyPr/>
          <a:lstStyle/>
          <a:p>
            <a:fld id="{9EC776E0-00C6-4634-A5F7-D35E042FD6BB}" type="slidenum">
              <a:rPr lang="en-US" smtClean="0"/>
              <a:pPr/>
              <a:t>‹#›</a:t>
            </a:fld>
            <a:endParaRPr lang="en-US"/>
          </a:p>
        </p:txBody>
      </p:sp>
      <p:sp>
        <p:nvSpPr>
          <p:cNvPr id="7" name="Content Placeholder 6"/>
          <p:cNvSpPr>
            <a:spLocks noGrp="1"/>
          </p:cNvSpPr>
          <p:nvPr>
            <p:ph sz="quarter" idx="13"/>
          </p:nvPr>
        </p:nvSpPr>
        <p:spPr>
          <a:xfrm rot="5400000">
            <a:off x="3559822" y="-2058509"/>
            <a:ext cx="5465460" cy="11103835"/>
          </a:xfrm>
          <a:prstGeom prst="rect">
            <a:avLst/>
          </a:prstGeom>
        </p:spPr>
        <p:txBody>
          <a:bodyPr/>
          <a:lstStyle>
            <a:lvl1pPr marL="228600" indent="-288000">
              <a:lnSpc>
                <a:spcPct val="100000"/>
              </a:lnSpc>
              <a:spcBef>
                <a:spcPts val="3000"/>
              </a:spcBef>
              <a:buClr>
                <a:schemeClr val="accent2"/>
              </a:buClr>
              <a:buFont typeface="Wingdings" panose="05000000000000000000" pitchFamily="2" charset="2"/>
              <a:buChar char="v"/>
              <a:defRPr sz="1800"/>
            </a:lvl1pPr>
            <a:lvl2pPr marL="685800" indent="-228600">
              <a:buFont typeface="Wingdings" panose="05000000000000000000" pitchFamily="2" charset="2"/>
              <a:buChar char="q"/>
              <a:defRPr sz="1600"/>
            </a:lvl2pPr>
            <a:lvl3pPr marL="1143000" indent="-228600">
              <a:buFont typeface="Wingdings" panose="05000000000000000000" pitchFamily="2" charset="2"/>
              <a:buChar char="ü"/>
              <a:defRPr sz="14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235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18/09/2018</a:t>
            </a:r>
            <a:endParaRPr lang="en-US" dirty="0"/>
          </a:p>
        </p:txBody>
      </p:sp>
      <p:sp>
        <p:nvSpPr>
          <p:cNvPr id="3" name="Footer Placeholder 2"/>
          <p:cNvSpPr>
            <a:spLocks noGrp="1"/>
          </p:cNvSpPr>
          <p:nvPr>
            <p:ph type="ftr" sz="quarter" idx="11"/>
          </p:nvPr>
        </p:nvSpPr>
        <p:spPr/>
        <p:txBody>
          <a:bodyPr/>
          <a:lstStyle/>
          <a:p>
            <a:r>
              <a:rPr lang="en-US" dirty="0"/>
              <a:t>WP4 Status - Metro-Haul First Report Period Review  (Brussels)</a:t>
            </a:r>
          </a:p>
        </p:txBody>
      </p:sp>
      <p:sp>
        <p:nvSpPr>
          <p:cNvPr id="4" name="Slide Number Placeholder 3"/>
          <p:cNvSpPr>
            <a:spLocks noGrp="1"/>
          </p:cNvSpPr>
          <p:nvPr>
            <p:ph type="sldNum" sz="quarter" idx="12"/>
          </p:nvPr>
        </p:nvSpPr>
        <p:spPr/>
        <p:txBody>
          <a:bodyPr/>
          <a:lstStyle/>
          <a:p>
            <a:fld id="{9EC776E0-00C6-4634-A5F7-D35E042FD6BB}" type="slidenum">
              <a:rPr lang="en-US" smtClean="0"/>
              <a:pPr/>
              <a:t>‹#›</a:t>
            </a:fld>
            <a:endParaRPr lang="en-US"/>
          </a:p>
        </p:txBody>
      </p:sp>
    </p:spTree>
    <p:extLst>
      <p:ext uri="{BB962C8B-B14F-4D97-AF65-F5344CB8AC3E}">
        <p14:creationId xmlns:p14="http://schemas.microsoft.com/office/powerpoint/2010/main" val="35351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40634" y="6356350"/>
            <a:ext cx="892957" cy="365125"/>
          </a:xfrm>
          <a:prstGeom prst="rect">
            <a:avLst/>
          </a:prstGeom>
        </p:spPr>
        <p:txBody>
          <a:bodyPr/>
          <a:lstStyle/>
          <a:p>
            <a:fld id="{C4A82153-F08B-4D47-ACA5-E19A6D9DCE56}" type="datetime1">
              <a:rPr lang="en-US" smtClean="0"/>
              <a:t>10/1/2019</a:t>
            </a:fld>
            <a:endParaRPr lang="en-US"/>
          </a:p>
        </p:txBody>
      </p:sp>
      <p:sp>
        <p:nvSpPr>
          <p:cNvPr id="5" name="Footer Placeholder 4"/>
          <p:cNvSpPr>
            <a:spLocks noGrp="1"/>
          </p:cNvSpPr>
          <p:nvPr>
            <p:ph type="ftr" sz="quarter" idx="11"/>
          </p:nvPr>
        </p:nvSpPr>
        <p:spPr>
          <a:xfrm>
            <a:off x="1750697" y="6356350"/>
            <a:ext cx="9571424" cy="365125"/>
          </a:xfrm>
          <a:prstGeom prst="rect">
            <a:avLst/>
          </a:prstGeom>
        </p:spPr>
        <p:txBody>
          <a:bodyPr/>
          <a:lstStyle/>
          <a:p>
            <a:r>
              <a:rPr lang="en-US"/>
              <a:t>Metro-Haul Kick-off meeting</a:t>
            </a:r>
            <a:endParaRPr lang="en-US" dirty="0"/>
          </a:p>
        </p:txBody>
      </p:sp>
      <p:sp>
        <p:nvSpPr>
          <p:cNvPr id="6" name="Slide Number Placeholder 5"/>
          <p:cNvSpPr>
            <a:spLocks noGrp="1"/>
          </p:cNvSpPr>
          <p:nvPr>
            <p:ph type="sldNum" sz="quarter" idx="12"/>
          </p:nvPr>
        </p:nvSpPr>
        <p:spPr>
          <a:xfrm>
            <a:off x="11422372" y="6369098"/>
            <a:ext cx="422097" cy="365125"/>
          </a:xfrm>
          <a:prstGeom prst="rect">
            <a:avLst/>
          </a:prstGeom>
        </p:spPr>
        <p:txBody>
          <a:bodyPr/>
          <a:lstStyle/>
          <a:p>
            <a:fld id="{9EC776E0-00C6-4634-A5F7-D35E042FD6BB}" type="slidenum">
              <a:rPr lang="en-US" smtClean="0"/>
              <a:pPr/>
              <a:t>‹#›</a:t>
            </a:fld>
            <a:endParaRPr lang="en-US"/>
          </a:p>
        </p:txBody>
      </p:sp>
      <p:sp>
        <p:nvSpPr>
          <p:cNvPr id="7" name="Text Placeholder 2"/>
          <p:cNvSpPr>
            <a:spLocks noGrp="1"/>
          </p:cNvSpPr>
          <p:nvPr>
            <p:ph idx="1"/>
          </p:nvPr>
        </p:nvSpPr>
        <p:spPr>
          <a:xfrm>
            <a:off x="838200" y="780835"/>
            <a:ext cx="10986728" cy="5396127"/>
          </a:xfrm>
          <a:prstGeom prst="rect">
            <a:avLst/>
          </a:prstGeom>
        </p:spPr>
        <p:txBody>
          <a:bodyPr/>
          <a:lstStyle/>
          <a:p>
            <a:pPr marL="360363" lvl="0" indent="-360363">
              <a:spcBef>
                <a:spcPts val="2000"/>
              </a:spcBef>
              <a:buClr>
                <a:schemeClr val="accent2"/>
              </a:buClr>
              <a:buSzPct val="90000"/>
              <a:buFont typeface="Wingdings" panose="05000000000000000000" pitchFamily="2" charset="2"/>
              <a:buChar char="v"/>
            </a:pPr>
            <a:r>
              <a:rPr lang="en-US"/>
              <a:t>Edit Master text styles</a:t>
            </a:r>
          </a:p>
          <a:p>
            <a:pPr marL="720000" lvl="1" indent="-352425">
              <a:lnSpc>
                <a:spcPct val="100000"/>
              </a:lnSpc>
              <a:spcBef>
                <a:spcPts val="800"/>
              </a:spcBef>
              <a:buSzPct val="90000"/>
              <a:buFont typeface="Wingdings" panose="05000000000000000000" pitchFamily="2" charset="2"/>
              <a:buChar char="q"/>
            </a:pPr>
            <a:r>
              <a:rPr lang="en-US"/>
              <a:t>Second level</a:t>
            </a:r>
          </a:p>
          <a:p>
            <a:pPr lvl="2">
              <a:buFont typeface="Wingdings" panose="05000000000000000000" pitchFamily="2" charset="2"/>
              <a:buChar char="ü"/>
            </a:pPr>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42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1093" y="0"/>
            <a:ext cx="10028434" cy="622176"/>
          </a:xfrm>
          <a:prstGeom prst="rect">
            <a:avLst/>
          </a:prstGeom>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795391" cy="365125"/>
          </a:xfrm>
          <a:prstGeom prst="rect">
            <a:avLst/>
          </a:prstGeom>
        </p:spPr>
        <p:txBody>
          <a:bodyPr/>
          <a:lstStyle/>
          <a:p>
            <a:fld id="{C4A82153-F08B-4D47-ACA5-E19A6D9DCE56}" type="datetime1">
              <a:rPr lang="en-US" smtClean="0"/>
              <a:t>10/1/2019</a:t>
            </a:fld>
            <a:endParaRPr lang="en-US"/>
          </a:p>
        </p:txBody>
      </p:sp>
      <p:sp>
        <p:nvSpPr>
          <p:cNvPr id="5" name="Footer Placeholder 4"/>
          <p:cNvSpPr>
            <a:spLocks noGrp="1"/>
          </p:cNvSpPr>
          <p:nvPr>
            <p:ph type="ftr" sz="quarter" idx="11"/>
          </p:nvPr>
        </p:nvSpPr>
        <p:spPr>
          <a:xfrm>
            <a:off x="1750697" y="6356350"/>
            <a:ext cx="9571424" cy="365125"/>
          </a:xfrm>
          <a:prstGeom prst="rect">
            <a:avLst/>
          </a:prstGeom>
        </p:spPr>
        <p:txBody>
          <a:bodyPr/>
          <a:lstStyle/>
          <a:p>
            <a:r>
              <a:rPr lang="en-US"/>
              <a:t>Metro-Haul Kick-off meeting</a:t>
            </a:r>
            <a:endParaRPr lang="en-US" dirty="0"/>
          </a:p>
        </p:txBody>
      </p:sp>
      <p:sp>
        <p:nvSpPr>
          <p:cNvPr id="6" name="Slide Number Placeholder 5"/>
          <p:cNvSpPr>
            <a:spLocks noGrp="1"/>
          </p:cNvSpPr>
          <p:nvPr>
            <p:ph type="sldNum" sz="quarter" idx="12"/>
          </p:nvPr>
        </p:nvSpPr>
        <p:spPr>
          <a:xfrm>
            <a:off x="11422372" y="6369098"/>
            <a:ext cx="422097" cy="365125"/>
          </a:xfrm>
          <a:prstGeom prst="rect">
            <a:avLst/>
          </a:prstGeom>
        </p:spPr>
        <p:txBody>
          <a:bodyPr/>
          <a:lstStyle/>
          <a:p>
            <a:fld id="{9EC776E0-00C6-4634-A5F7-D35E042FD6BB}" type="slidenum">
              <a:rPr lang="en-US" smtClean="0"/>
              <a:pPr/>
              <a:t>‹#›</a:t>
            </a:fld>
            <a:endParaRPr lang="en-US"/>
          </a:p>
        </p:txBody>
      </p:sp>
      <p:sp>
        <p:nvSpPr>
          <p:cNvPr id="7" name="Text Placeholder 2"/>
          <p:cNvSpPr>
            <a:spLocks noGrp="1"/>
          </p:cNvSpPr>
          <p:nvPr>
            <p:ph idx="1"/>
          </p:nvPr>
        </p:nvSpPr>
        <p:spPr>
          <a:xfrm>
            <a:off x="838200" y="678067"/>
            <a:ext cx="10986728" cy="5498896"/>
          </a:xfrm>
          <a:prstGeom prst="rect">
            <a:avLst/>
          </a:prstGeom>
        </p:spPr>
        <p:txBody>
          <a:bodyPr/>
          <a:lstStyle/>
          <a:p>
            <a:pPr marL="360363" lvl="0" indent="-360363">
              <a:spcBef>
                <a:spcPts val="2000"/>
              </a:spcBef>
              <a:buClr>
                <a:schemeClr val="accent2"/>
              </a:buClr>
              <a:buSzPct val="90000"/>
              <a:buFont typeface="Wingdings" panose="05000000000000000000" pitchFamily="2" charset="2"/>
              <a:buChar char="v"/>
            </a:pPr>
            <a:r>
              <a:rPr lang="en-US"/>
              <a:t>Click to edit Master text styles</a:t>
            </a:r>
          </a:p>
          <a:p>
            <a:pPr marL="360363" lvl="1" indent="-360363">
              <a:spcBef>
                <a:spcPts val="2000"/>
              </a:spcBef>
              <a:buClr>
                <a:schemeClr val="accent2"/>
              </a:buClr>
              <a:buSzPct val="90000"/>
              <a:buFont typeface="Wingdings" panose="05000000000000000000" pitchFamily="2" charset="2"/>
              <a:buChar char="v"/>
            </a:pPr>
            <a:r>
              <a:rPr lang="en-US"/>
              <a:t>Second level</a:t>
            </a:r>
          </a:p>
          <a:p>
            <a:pPr marL="360363" lvl="2" indent="-360363">
              <a:spcBef>
                <a:spcPts val="2000"/>
              </a:spcBef>
              <a:buClr>
                <a:schemeClr val="accent2"/>
              </a:buClr>
              <a:buSzPct val="90000"/>
              <a:buFont typeface="Wingdings" panose="05000000000000000000" pitchFamily="2" charset="2"/>
              <a:buChar char="v"/>
            </a:pPr>
            <a:r>
              <a:rPr lang="en-US"/>
              <a:t>Third level</a:t>
            </a:r>
          </a:p>
          <a:p>
            <a:pPr marL="360363" lvl="3" indent="-360363">
              <a:spcBef>
                <a:spcPts val="2000"/>
              </a:spcBef>
              <a:buClr>
                <a:schemeClr val="accent2"/>
              </a:buClr>
              <a:buSzPct val="90000"/>
              <a:buFont typeface="Wingdings" panose="05000000000000000000" pitchFamily="2" charset="2"/>
              <a:buChar char="v"/>
            </a:pPr>
            <a:r>
              <a:rPr lang="en-US"/>
              <a:t>Fourth level</a:t>
            </a:r>
          </a:p>
          <a:p>
            <a:pPr marL="360363" lvl="4" indent="-360363">
              <a:spcBef>
                <a:spcPts val="2000"/>
              </a:spcBef>
              <a:buClr>
                <a:schemeClr val="accent2"/>
              </a:buClr>
              <a:buSzPct val="90000"/>
              <a:buFont typeface="Wingdings" panose="05000000000000000000" pitchFamily="2" charset="2"/>
              <a:buChar char="v"/>
            </a:pPr>
            <a:r>
              <a:rPr lang="en-US"/>
              <a:t>Fifth level</a:t>
            </a:r>
            <a:endParaRPr lang="en-US" dirty="0"/>
          </a:p>
        </p:txBody>
      </p:sp>
    </p:spTree>
    <p:extLst>
      <p:ext uri="{BB962C8B-B14F-4D97-AF65-F5344CB8AC3E}">
        <p14:creationId xmlns:p14="http://schemas.microsoft.com/office/powerpoint/2010/main" val="56868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093" y="0"/>
            <a:ext cx="10028434" cy="622176"/>
          </a:xfrm>
          <a:prstGeom prst="rect">
            <a:avLst/>
          </a:prstGeom>
        </p:spPr>
        <p:txBody>
          <a:bodyPr vert="horz" lIns="91440" tIns="45720" rIns="91440" bIns="45720" rtlCol="0" anchor="ctr">
            <a:normAutofit/>
          </a:bodyPr>
          <a:lstStyle/>
          <a:p>
            <a:pPr lvl="0" eaLnBrk="0" fontAlgn="base" hangingPunct="0">
              <a:spcAft>
                <a:spcPct val="0"/>
              </a:spcAft>
            </a:pPr>
            <a:r>
              <a:rPr lang="en-US"/>
              <a:t>Click to edit Master title style</a:t>
            </a:r>
            <a:endParaRPr lang="en-US" dirty="0"/>
          </a:p>
        </p:txBody>
      </p:sp>
      <p:sp>
        <p:nvSpPr>
          <p:cNvPr id="4" name="Date Placeholder 3"/>
          <p:cNvSpPr>
            <a:spLocks noGrp="1"/>
          </p:cNvSpPr>
          <p:nvPr>
            <p:ph type="dt" sz="half" idx="2"/>
          </p:nvPr>
        </p:nvSpPr>
        <p:spPr>
          <a:xfrm>
            <a:off x="606490" y="6356350"/>
            <a:ext cx="10271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18/09/2018</a:t>
            </a:r>
            <a:endParaRPr lang="en-US" dirty="0"/>
          </a:p>
        </p:txBody>
      </p:sp>
      <p:sp>
        <p:nvSpPr>
          <p:cNvPr id="5" name="Footer Placeholder 4"/>
          <p:cNvSpPr>
            <a:spLocks noGrp="1"/>
          </p:cNvSpPr>
          <p:nvPr>
            <p:ph type="ftr" sz="quarter" idx="3"/>
          </p:nvPr>
        </p:nvSpPr>
        <p:spPr>
          <a:xfrm>
            <a:off x="1750697" y="6356350"/>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WP4 Status - Metro-Haul First Report Period Review  (Brussels)</a:t>
            </a:r>
          </a:p>
        </p:txBody>
      </p:sp>
      <p:sp>
        <p:nvSpPr>
          <p:cNvPr id="6" name="Slide Number Placeholder 5"/>
          <p:cNvSpPr>
            <a:spLocks noGrp="1"/>
          </p:cNvSpPr>
          <p:nvPr>
            <p:ph type="sldNum" sz="quarter" idx="4"/>
          </p:nvPr>
        </p:nvSpPr>
        <p:spPr>
          <a:xfrm>
            <a:off x="11422372" y="6369098"/>
            <a:ext cx="4220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76E0-00C6-4634-A5F7-D35E042FD6BB}" type="slidenum">
              <a:rPr lang="en-US" smtClean="0"/>
              <a:pPr/>
              <a:t>‹#›</a:t>
            </a:fld>
            <a:endParaRPr lang="en-US"/>
          </a:p>
        </p:txBody>
      </p:sp>
      <p:cxnSp>
        <p:nvCxnSpPr>
          <p:cNvPr id="7" name="Straight Connector 6"/>
          <p:cNvCxnSpPr/>
          <p:nvPr userDrawn="1"/>
        </p:nvCxnSpPr>
        <p:spPr>
          <a:xfrm>
            <a:off x="740634" y="612787"/>
            <a:ext cx="1110383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21093" y="6374675"/>
            <a:ext cx="11103835" cy="0"/>
          </a:xfrm>
          <a:prstGeom prst="line">
            <a:avLst/>
          </a:prstGeom>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62621" y="14552"/>
            <a:ext cx="1127986" cy="546453"/>
          </a:xfrm>
          <a:prstGeom prst="rect">
            <a:avLst/>
          </a:prstGeom>
        </p:spPr>
      </p:pic>
    </p:spTree>
    <p:extLst>
      <p:ext uri="{BB962C8B-B14F-4D97-AF65-F5344CB8AC3E}">
        <p14:creationId xmlns:p14="http://schemas.microsoft.com/office/powerpoint/2010/main" val="2524038493"/>
      </p:ext>
    </p:extLst>
  </p:cSld>
  <p:clrMap bg1="lt1" tx1="dk1" bg2="lt2" tx2="dk2" accent1="accent1" accent2="accent2" accent3="accent3" accent4="accent4" accent5="accent5" accent6="accent6" hlink="hlink" folHlink="folHlink"/>
  <p:sldLayoutIdLst>
    <p:sldLayoutId id="2147483997" r:id="rId1"/>
    <p:sldLayoutId id="2147483999" r:id="rId2"/>
    <p:sldLayoutId id="2147484000" r:id="rId3"/>
    <p:sldLayoutId id="2147484009" r:id="rId4"/>
    <p:sldLayoutId id="2147484002" r:id="rId5"/>
    <p:sldLayoutId id="2147484006" r:id="rId6"/>
    <p:sldLayoutId id="2147484003" r:id="rId7"/>
    <p:sldLayoutId id="2147484018" r:id="rId8"/>
    <p:sldLayoutId id="2147484019" r:id="rId9"/>
    <p:sldLayoutId id="2147484021" r:id="rId10"/>
    <p:sldLayoutId id="2147484027" r:id="rId11"/>
    <p:sldLayoutId id="2147484028" r:id="rId12"/>
  </p:sldLayoutIdLst>
  <p:hf hdr="0"/>
  <p:txStyles>
    <p:titleStyle>
      <a:lvl1pPr algn="l" defTabSz="914400" rtl="0" eaLnBrk="1" latinLnBrk="0" hangingPunct="1">
        <a:lnSpc>
          <a:spcPct val="90000"/>
        </a:lnSpc>
        <a:spcBef>
          <a:spcPct val="0"/>
        </a:spcBef>
        <a:buNone/>
        <a:defRPr lang="en-US" sz="2600" b="1" kern="1200" dirty="0">
          <a:solidFill>
            <a:srgbClr val="3333CC"/>
          </a:solidFill>
          <a:latin typeface="+mj-lt"/>
          <a:ea typeface="+mj-ea"/>
          <a:cs typeface="Calibri"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noProof="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noProof="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noProof="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000" kern="1200" noProof="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093" y="0"/>
            <a:ext cx="10028435" cy="622176"/>
          </a:xfrm>
          <a:prstGeom prst="rect">
            <a:avLst/>
          </a:prstGeom>
        </p:spPr>
        <p:txBody>
          <a:bodyPr vert="horz" lIns="91440" tIns="45720" rIns="91440" bIns="45720" rtlCol="0" anchor="ctr">
            <a:normAutofit/>
          </a:bodyPr>
          <a:lstStyle/>
          <a:p>
            <a:pPr lvl="0" eaLnBrk="0" fontAlgn="base" hangingPunct="0">
              <a:spcAft>
                <a:spcPct val="0"/>
              </a:spcAft>
            </a:pPr>
            <a:r>
              <a:rPr lang="en-US"/>
              <a:t>Click to edit Master title style</a:t>
            </a:r>
            <a:endParaRPr lang="en-US" dirty="0"/>
          </a:p>
        </p:txBody>
      </p:sp>
      <p:sp>
        <p:nvSpPr>
          <p:cNvPr id="3" name="Text Placeholder 2"/>
          <p:cNvSpPr>
            <a:spLocks noGrp="1"/>
          </p:cNvSpPr>
          <p:nvPr>
            <p:ph type="body" idx="1"/>
          </p:nvPr>
        </p:nvSpPr>
        <p:spPr>
          <a:xfrm>
            <a:off x="740634" y="801384"/>
            <a:ext cx="11084295" cy="5375579"/>
          </a:xfrm>
          <a:prstGeom prst="rect">
            <a:avLst/>
          </a:prstGeom>
        </p:spPr>
        <p:txBody>
          <a:bodyPr/>
          <a:lstStyle/>
          <a:p>
            <a:pPr marL="360354" lvl="0" indent="-360354">
              <a:spcBef>
                <a:spcPts val="2000"/>
              </a:spcBef>
              <a:buClr>
                <a:schemeClr val="accent2"/>
              </a:buClr>
              <a:buSzPct val="90000"/>
              <a:buFont typeface="Wingdings" panose="05000000000000000000" pitchFamily="2" charset="2"/>
              <a:buChar char="v"/>
            </a:pPr>
            <a:r>
              <a:rPr lang="en-US" dirty="0"/>
              <a:t>Edit Master text styles</a:t>
            </a:r>
          </a:p>
          <a:p>
            <a:pPr marL="719982" lvl="1" indent="-352417">
              <a:lnSpc>
                <a:spcPct val="100000"/>
              </a:lnSpc>
              <a:spcBef>
                <a:spcPts val="800"/>
              </a:spcBef>
              <a:buSzPct val="90000"/>
              <a:buFont typeface="Wingdings" panose="05000000000000000000" pitchFamily="2" charset="2"/>
              <a:buChar char="q"/>
            </a:pPr>
            <a:r>
              <a:rPr lang="en-US" dirty="0"/>
              <a:t>Second level</a:t>
            </a:r>
          </a:p>
          <a:p>
            <a:pPr lvl="2">
              <a:buFont typeface="Wingdings" panose="05000000000000000000" pitchFamily="2" charset="2"/>
              <a:buChar char="ü"/>
            </a:pPr>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01552" y="6356351"/>
            <a:ext cx="9320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44319FFD-D948-4006-ABF0-B0A0C343B5F6}" type="datetime1">
              <a:rPr lang="en-US" smtClean="0">
                <a:solidFill>
                  <a:prstClr val="black">
                    <a:tint val="75000"/>
                  </a:prstClr>
                </a:solidFill>
              </a:rPr>
              <a:pPr defTabSz="914377"/>
              <a:t>10/1/2019</a:t>
            </a:fld>
            <a:endParaRPr lang="en-US" dirty="0">
              <a:solidFill>
                <a:prstClr val="black">
                  <a:tint val="75000"/>
                </a:prstClr>
              </a:solidFill>
            </a:endParaRPr>
          </a:p>
        </p:txBody>
      </p:sp>
      <p:sp>
        <p:nvSpPr>
          <p:cNvPr id="5" name="Footer Placeholder 4"/>
          <p:cNvSpPr>
            <a:spLocks noGrp="1"/>
          </p:cNvSpPr>
          <p:nvPr>
            <p:ph type="ftr" sz="quarter" idx="3"/>
          </p:nvPr>
        </p:nvSpPr>
        <p:spPr>
          <a:xfrm>
            <a:off x="1750697" y="6356351"/>
            <a:ext cx="95714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r>
              <a:rPr lang="en-US">
                <a:solidFill>
                  <a:prstClr val="black">
                    <a:tint val="75000"/>
                  </a:prstClr>
                </a:solidFill>
              </a:rPr>
              <a:t>Metro-Haul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1422373" y="6369099"/>
            <a:ext cx="4220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9EC776E0-00C6-4634-A5F7-D35E042FD6BB}" type="slidenum">
              <a:rPr lang="en-US" smtClean="0">
                <a:solidFill>
                  <a:prstClr val="black">
                    <a:tint val="75000"/>
                  </a:prstClr>
                </a:solidFill>
              </a:rPr>
              <a:pPr defTabSz="914377"/>
              <a:t>‹#›</a:t>
            </a:fld>
            <a:endParaRPr lang="en-US">
              <a:solidFill>
                <a:prstClr val="black">
                  <a:tint val="75000"/>
                </a:prstClr>
              </a:solidFill>
            </a:endParaRPr>
          </a:p>
        </p:txBody>
      </p:sp>
      <p:cxnSp>
        <p:nvCxnSpPr>
          <p:cNvPr id="7" name="Straight Connector 6"/>
          <p:cNvCxnSpPr/>
          <p:nvPr userDrawn="1"/>
        </p:nvCxnSpPr>
        <p:spPr>
          <a:xfrm>
            <a:off x="740634" y="612787"/>
            <a:ext cx="1110383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21093" y="6374675"/>
            <a:ext cx="11103835" cy="0"/>
          </a:xfrm>
          <a:prstGeom prst="line">
            <a:avLst/>
          </a:prstGeom>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62621" y="14552"/>
            <a:ext cx="1127987" cy="546453"/>
          </a:xfrm>
          <a:prstGeom prst="rect">
            <a:avLst/>
          </a:prstGeom>
        </p:spPr>
      </p:pic>
    </p:spTree>
    <p:extLst>
      <p:ext uri="{BB962C8B-B14F-4D97-AF65-F5344CB8AC3E}">
        <p14:creationId xmlns:p14="http://schemas.microsoft.com/office/powerpoint/2010/main" val="2514720072"/>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Lst>
  <p:hf hdr="0"/>
  <p:txStyles>
    <p:titleStyle>
      <a:lvl1pPr algn="l" defTabSz="914377" rtl="0" eaLnBrk="1" latinLnBrk="0" hangingPunct="1">
        <a:lnSpc>
          <a:spcPct val="90000"/>
        </a:lnSpc>
        <a:spcBef>
          <a:spcPct val="0"/>
        </a:spcBef>
        <a:buNone/>
        <a:defRPr lang="en-US" sz="2600" b="1" kern="1200" dirty="0">
          <a:solidFill>
            <a:srgbClr val="3333CC"/>
          </a:solidFill>
          <a:latin typeface="+mj-lt"/>
          <a:ea typeface="+mj-ea"/>
          <a:cs typeface="Calibri"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lang="en-US" sz="2133" kern="1200" noProof="0" smtClean="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lang="en-US" sz="1867" kern="1200" noProof="0" smtClean="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lang="en-US" sz="1600" kern="1200" noProof="0" smtClean="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lang="en-US" sz="1200" kern="1200" noProof="0" smtClean="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lang="en-US" sz="1200" kern="1200" noProof="0" dirty="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emilio.riccardi@telecomitalia.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NUL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JPG"/><Relationship Id="rId1" Type="http://schemas.openxmlformats.org/officeDocument/2006/relationships/slideLayout" Target="../slideLayouts/slideLayout4.xml"/><Relationship Id="rId4" Type="http://schemas.openxmlformats.org/officeDocument/2006/relationships/image" Target="../media/image54.emf"/></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Metro-Haul Project Second Review</a:t>
            </a:r>
            <a:br>
              <a:rPr lang="en-US" dirty="0"/>
            </a:br>
            <a:r>
              <a:rPr lang="en-US" dirty="0"/>
              <a:t>WP3</a:t>
            </a:r>
          </a:p>
        </p:txBody>
      </p:sp>
      <p:sp>
        <p:nvSpPr>
          <p:cNvPr id="3" name="Subtitle 2"/>
          <p:cNvSpPr>
            <a:spLocks noGrp="1"/>
          </p:cNvSpPr>
          <p:nvPr>
            <p:ph type="subTitle" idx="1"/>
          </p:nvPr>
        </p:nvSpPr>
        <p:spPr/>
        <p:txBody>
          <a:bodyPr>
            <a:normAutofit fontScale="77500" lnSpcReduction="20000"/>
          </a:bodyPr>
          <a:lstStyle/>
          <a:p>
            <a:pPr marL="0" indent="0" algn="ctr">
              <a:buNone/>
            </a:pPr>
            <a:r>
              <a:rPr lang="en-US" dirty="0"/>
              <a:t>Emilio Riccardi </a:t>
            </a:r>
            <a:r>
              <a:rPr lang="en-US" dirty="0">
                <a:hlinkClick r:id="rId2"/>
              </a:rPr>
              <a:t>emilio.riccardi@telecomitalia.it</a:t>
            </a:r>
            <a:endParaRPr lang="en-US" dirty="0"/>
          </a:p>
          <a:p>
            <a:pPr marL="0" indent="0" algn="ctr">
              <a:buNone/>
            </a:pPr>
            <a:r>
              <a:rPr lang="en-US" dirty="0"/>
              <a:t>Brussels, October 2</a:t>
            </a:r>
            <a:r>
              <a:rPr lang="en-US" baseline="30000" dirty="0"/>
              <a:t>th</a:t>
            </a:r>
            <a:r>
              <a:rPr lang="en-US" dirty="0"/>
              <a:t> , 2019</a:t>
            </a:r>
          </a:p>
        </p:txBody>
      </p:sp>
    </p:spTree>
    <p:extLst>
      <p:ext uri="{BB962C8B-B14F-4D97-AF65-F5344CB8AC3E}">
        <p14:creationId xmlns:p14="http://schemas.microsoft.com/office/powerpoint/2010/main" val="385490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WP3: Deliverables list</a:t>
            </a:r>
          </a:p>
        </p:txBody>
      </p:sp>
      <p:sp>
        <p:nvSpPr>
          <p:cNvPr id="5" name="Segnaposto numero diapositiva 4"/>
          <p:cNvSpPr>
            <a:spLocks noGrp="1"/>
          </p:cNvSpPr>
          <p:nvPr>
            <p:ph type="sldNum" sz="quarter" idx="12"/>
          </p:nvPr>
        </p:nvSpPr>
        <p:spPr/>
        <p:txBody>
          <a:bodyPr/>
          <a:lstStyle/>
          <a:p>
            <a:fld id="{9EC776E0-00C6-4634-A5F7-D35E042FD6BB}" type="slidenum">
              <a:rPr lang="en-US" smtClean="0"/>
              <a:pPr/>
              <a:t>10</a:t>
            </a:fld>
            <a:endParaRPr lang="en-US"/>
          </a:p>
        </p:txBody>
      </p:sp>
      <p:graphicFrame>
        <p:nvGraphicFramePr>
          <p:cNvPr id="6" name="Tabella 5"/>
          <p:cNvGraphicFramePr>
            <a:graphicFrameLocks noGrp="1"/>
          </p:cNvGraphicFramePr>
          <p:nvPr>
            <p:extLst>
              <p:ext uri="{D42A27DB-BD31-4B8C-83A1-F6EECF244321}">
                <p14:modId xmlns:p14="http://schemas.microsoft.com/office/powerpoint/2010/main" val="3595963734"/>
              </p:ext>
            </p:extLst>
          </p:nvPr>
        </p:nvGraphicFramePr>
        <p:xfrm>
          <a:off x="607926" y="1054073"/>
          <a:ext cx="10946338" cy="4866105"/>
        </p:xfrm>
        <a:graphic>
          <a:graphicData uri="http://schemas.openxmlformats.org/drawingml/2006/table">
            <a:tbl>
              <a:tblPr firstCol="1" bandRow="1">
                <a:tableStyleId>{3C2FFA5D-87B4-456A-9821-1D502468CF0F}</a:tableStyleId>
              </a:tblPr>
              <a:tblGrid>
                <a:gridCol w="967656">
                  <a:extLst>
                    <a:ext uri="{9D8B030D-6E8A-4147-A177-3AD203B41FA5}">
                      <a16:colId xmlns:a16="http://schemas.microsoft.com/office/drawing/2014/main" val="20000"/>
                    </a:ext>
                  </a:extLst>
                </a:gridCol>
                <a:gridCol w="3938955">
                  <a:extLst>
                    <a:ext uri="{9D8B030D-6E8A-4147-A177-3AD203B41FA5}">
                      <a16:colId xmlns:a16="http://schemas.microsoft.com/office/drawing/2014/main" val="20001"/>
                    </a:ext>
                  </a:extLst>
                </a:gridCol>
                <a:gridCol w="1781907">
                  <a:extLst>
                    <a:ext uri="{9D8B030D-6E8A-4147-A177-3AD203B41FA5}">
                      <a16:colId xmlns:a16="http://schemas.microsoft.com/office/drawing/2014/main" val="20002"/>
                    </a:ext>
                  </a:extLst>
                </a:gridCol>
                <a:gridCol w="1500555">
                  <a:extLst>
                    <a:ext uri="{9D8B030D-6E8A-4147-A177-3AD203B41FA5}">
                      <a16:colId xmlns:a16="http://schemas.microsoft.com/office/drawing/2014/main" val="20003"/>
                    </a:ext>
                  </a:extLst>
                </a:gridCol>
                <a:gridCol w="1500553">
                  <a:extLst>
                    <a:ext uri="{9D8B030D-6E8A-4147-A177-3AD203B41FA5}">
                      <a16:colId xmlns:a16="http://schemas.microsoft.com/office/drawing/2014/main" val="20004"/>
                    </a:ext>
                  </a:extLst>
                </a:gridCol>
                <a:gridCol w="1256712">
                  <a:extLst>
                    <a:ext uri="{9D8B030D-6E8A-4147-A177-3AD203B41FA5}">
                      <a16:colId xmlns:a16="http://schemas.microsoft.com/office/drawing/2014/main" val="20005"/>
                    </a:ext>
                  </a:extLst>
                </a:gridCol>
              </a:tblGrid>
              <a:tr h="732525">
                <a:tc>
                  <a:txBody>
                    <a:bodyPr/>
                    <a:lstStyle/>
                    <a:p>
                      <a:pPr marL="0" algn="ctr" defTabSz="914400" rtl="0" eaLnBrk="1" fontAlgn="b" latinLnBrk="0" hangingPunct="1">
                        <a:spcAft>
                          <a:spcPts val="0"/>
                        </a:spcAft>
                      </a:pPr>
                      <a:r>
                        <a:rPr lang="it-IT" sz="1800" b="1" i="0" u="none" strike="noStrike" kern="1200" dirty="0">
                          <a:solidFill>
                            <a:schemeClr val="tx1"/>
                          </a:solidFill>
                          <a:effectLst/>
                          <a:latin typeface="Calibri"/>
                          <a:ea typeface="+mn-ea"/>
                          <a:cs typeface="+mn-cs"/>
                        </a:rPr>
                        <a:t>N.</a:t>
                      </a: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800" b="1" i="0" u="none" strike="noStrike" kern="1200" dirty="0" err="1">
                          <a:solidFill>
                            <a:schemeClr val="tx1"/>
                          </a:solidFill>
                          <a:effectLst/>
                          <a:latin typeface="Calibri"/>
                          <a:ea typeface="+mn-ea"/>
                          <a:cs typeface="+mn-cs"/>
                        </a:rPr>
                        <a:t>Deliverable</a:t>
                      </a:r>
                      <a:r>
                        <a:rPr lang="it-IT" sz="1800" b="1" i="0" u="none" strike="noStrike" kern="1200" dirty="0">
                          <a:solidFill>
                            <a:schemeClr val="tx1"/>
                          </a:solidFill>
                          <a:effectLst/>
                          <a:latin typeface="Calibri"/>
                          <a:ea typeface="+mn-ea"/>
                          <a:cs typeface="+mn-cs"/>
                        </a:rPr>
                        <a:t> Title</a:t>
                      </a: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800" b="1" i="0" u="none" strike="noStrike" kern="1200" dirty="0">
                          <a:solidFill>
                            <a:srgbClr val="000000"/>
                          </a:solidFill>
                          <a:effectLst/>
                          <a:latin typeface="Calibri"/>
                          <a:ea typeface="+mn-ea"/>
                          <a:cs typeface="+mn-cs"/>
                        </a:rPr>
                        <a:t>Lead </a:t>
                      </a:r>
                      <a:r>
                        <a:rPr lang="it-IT" sz="1800" b="1" i="0" u="none" strike="noStrike" kern="1200" dirty="0" err="1">
                          <a:solidFill>
                            <a:srgbClr val="000000"/>
                          </a:solidFill>
                          <a:effectLst/>
                          <a:latin typeface="Calibri"/>
                          <a:ea typeface="+mn-ea"/>
                          <a:cs typeface="+mn-cs"/>
                        </a:rPr>
                        <a:t>Beneficiary</a:t>
                      </a:r>
                      <a:endParaRPr lang="it-IT" sz="1800" b="1"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800" b="1" u="none" strike="noStrike" kern="1200" dirty="0" err="1">
                          <a:solidFill>
                            <a:schemeClr val="tx1"/>
                          </a:solidFill>
                          <a:effectLst/>
                        </a:rPr>
                        <a:t>Type</a:t>
                      </a:r>
                      <a:endParaRPr lang="it-IT" sz="1800" b="1" i="0" u="none" strike="noStrike" kern="1200" dirty="0">
                        <a:solidFill>
                          <a:schemeClr val="tx1"/>
                        </a:solidFill>
                        <a:effectLst/>
                        <a:latin typeface="Calibri"/>
                        <a:ea typeface="+mn-ea"/>
                        <a:cs typeface="+mn-cs"/>
                      </a:endParaRP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800" b="1" u="none" strike="noStrike" kern="1200" dirty="0" err="1">
                          <a:solidFill>
                            <a:schemeClr val="tx1"/>
                          </a:solidFill>
                          <a:effectLst/>
                        </a:rPr>
                        <a:t>Diss</a:t>
                      </a:r>
                      <a:r>
                        <a:rPr lang="it-IT" sz="1800" b="1" u="none" strike="noStrike" kern="1200" dirty="0">
                          <a:solidFill>
                            <a:schemeClr val="tx1"/>
                          </a:solidFill>
                          <a:effectLst/>
                        </a:rPr>
                        <a:t>.</a:t>
                      </a:r>
                      <a:r>
                        <a:rPr lang="it-IT" sz="1800" b="1" u="none" strike="noStrike" kern="1200" baseline="0" dirty="0">
                          <a:solidFill>
                            <a:schemeClr val="tx1"/>
                          </a:solidFill>
                          <a:effectLst/>
                        </a:rPr>
                        <a:t> </a:t>
                      </a:r>
                      <a:r>
                        <a:rPr lang="it-IT" sz="1800" b="1" u="none" strike="noStrike" kern="1200" baseline="0" dirty="0" err="1">
                          <a:solidFill>
                            <a:schemeClr val="tx1"/>
                          </a:solidFill>
                          <a:effectLst/>
                        </a:rPr>
                        <a:t>level</a:t>
                      </a:r>
                      <a:endParaRPr lang="it-IT" sz="1800" b="1" i="0" u="none" strike="noStrike" kern="1200" dirty="0">
                        <a:solidFill>
                          <a:schemeClr val="tx1"/>
                        </a:solidFill>
                        <a:effectLst/>
                        <a:latin typeface="Calibri"/>
                        <a:ea typeface="+mn-ea"/>
                        <a:cs typeface="+mn-cs"/>
                      </a:endParaRP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800" b="1" i="0" u="none" strike="noStrike" kern="1200">
                          <a:solidFill>
                            <a:schemeClr val="tx1"/>
                          </a:solidFill>
                          <a:effectLst/>
                          <a:latin typeface="Calibri"/>
                          <a:ea typeface="+mn-ea"/>
                          <a:cs typeface="+mn-cs"/>
                        </a:rPr>
                        <a:t>Due Date</a:t>
                      </a:r>
                      <a:endParaRPr lang="it-IT" sz="1800" b="1" i="0" u="none" strike="noStrike" kern="1200" dirty="0">
                        <a:solidFill>
                          <a:schemeClr val="tx1"/>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0"/>
                  </a:ext>
                </a:extLst>
              </a:tr>
              <a:tr h="1012100">
                <a:tc>
                  <a:txBody>
                    <a:bodyPr/>
                    <a:lstStyle/>
                    <a:p>
                      <a:pPr marL="0" algn="l" defTabSz="914400" rtl="0" eaLnBrk="1" fontAlgn="b" latinLnBrk="0" hangingPunct="1">
                        <a:spcAft>
                          <a:spcPts val="0"/>
                        </a:spcAft>
                      </a:pPr>
                      <a:r>
                        <a:rPr lang="en-GB" sz="1800" u="none" strike="noStrike" kern="1200" dirty="0">
                          <a:solidFill>
                            <a:schemeClr val="tx2">
                              <a:lumMod val="40000"/>
                              <a:lumOff val="60000"/>
                            </a:schemeClr>
                          </a:solidFill>
                          <a:effectLst/>
                        </a:rPr>
                        <a:t>D3.1</a:t>
                      </a:r>
                      <a:endParaRPr lang="it-IT" sz="18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solidFill>
                            <a:schemeClr val="bg2">
                              <a:lumMod val="75000"/>
                            </a:schemeClr>
                          </a:solidFill>
                          <a:effectLst/>
                        </a:rPr>
                        <a:t>Assessment of metro node architectures and optical technology options</a:t>
                      </a:r>
                      <a:endParaRPr lang="it-IT" sz="1800" b="0" i="0" u="none" strike="noStrike" kern="1200" dirty="0">
                        <a:solidFill>
                          <a:schemeClr val="bg2">
                            <a:lumMod val="75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solidFill>
                            <a:schemeClr val="bg2">
                              <a:lumMod val="75000"/>
                            </a:schemeClr>
                          </a:solidFill>
                          <a:effectLst/>
                        </a:rPr>
                        <a:t>2-TIM</a:t>
                      </a:r>
                      <a:endParaRPr lang="it-IT" sz="1800" b="0" i="0" u="none" strike="noStrike" kern="1200" dirty="0">
                        <a:solidFill>
                          <a:schemeClr val="bg2">
                            <a:lumMod val="75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solidFill>
                            <a:schemeClr val="bg2">
                              <a:lumMod val="75000"/>
                            </a:schemeClr>
                          </a:solidFill>
                          <a:effectLst/>
                        </a:rPr>
                        <a:t>Report</a:t>
                      </a:r>
                      <a:endParaRPr lang="it-IT" sz="1800" b="0" i="0" u="none" strike="noStrike" kern="1200" dirty="0">
                        <a:solidFill>
                          <a:schemeClr val="bg2">
                            <a:lumMod val="75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solidFill>
                            <a:schemeClr val="bg2">
                              <a:lumMod val="75000"/>
                            </a:schemeClr>
                          </a:solidFill>
                          <a:effectLst/>
                        </a:rPr>
                        <a:t>Public</a:t>
                      </a:r>
                      <a:endParaRPr lang="it-IT" sz="1800" b="0" i="0" u="none" strike="noStrike" kern="1200" dirty="0">
                        <a:solidFill>
                          <a:schemeClr val="bg2">
                            <a:lumMod val="75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solidFill>
                            <a:schemeClr val="bg2">
                              <a:lumMod val="75000"/>
                            </a:schemeClr>
                          </a:solidFill>
                          <a:effectLst/>
                        </a:rPr>
                        <a:t>M12 </a:t>
                      </a:r>
                    </a:p>
                    <a:p>
                      <a:pPr marL="0" algn="l" defTabSz="914400" rtl="0" eaLnBrk="1" fontAlgn="b" latinLnBrk="0" hangingPunct="1">
                        <a:spcAft>
                          <a:spcPts val="0"/>
                        </a:spcAft>
                      </a:pPr>
                      <a:r>
                        <a:rPr lang="en-GB" sz="1800" u="none" strike="noStrike" kern="1200" dirty="0">
                          <a:solidFill>
                            <a:schemeClr val="bg2">
                              <a:lumMod val="75000"/>
                            </a:schemeClr>
                          </a:solidFill>
                          <a:effectLst/>
                        </a:rPr>
                        <a:t>May 2018</a:t>
                      </a:r>
                      <a:endParaRPr lang="it-IT" sz="1800" b="0" i="0" u="none" strike="noStrike" kern="1200" dirty="0">
                        <a:solidFill>
                          <a:schemeClr val="bg2">
                            <a:lumMod val="75000"/>
                          </a:schemeClr>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1"/>
                  </a:ext>
                </a:extLst>
              </a:tr>
              <a:tr h="1012100">
                <a:tc>
                  <a:txBody>
                    <a:bodyPr/>
                    <a:lstStyle/>
                    <a:p>
                      <a:pPr marL="0" algn="l" defTabSz="914400" rtl="0" eaLnBrk="1" fontAlgn="b" latinLnBrk="0" hangingPunct="1">
                        <a:spcAft>
                          <a:spcPts val="0"/>
                        </a:spcAft>
                      </a:pPr>
                      <a:r>
                        <a:rPr lang="en-GB" sz="1800" u="none" strike="noStrike" kern="1200">
                          <a:effectLst/>
                        </a:rPr>
                        <a:t>D3.2</a:t>
                      </a:r>
                      <a:endParaRPr lang="it-IT" sz="1800" b="0" i="0" u="none" strike="noStrike" kern="120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First validation of the METRO-HAUL node architecture and optical solutions</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13-TU/e</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Report</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Public</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solidFill>
                            <a:srgbClr val="FF0000"/>
                          </a:solidFill>
                          <a:effectLst/>
                        </a:rPr>
                        <a:t>M24</a:t>
                      </a:r>
                    </a:p>
                    <a:p>
                      <a:pPr marL="0" algn="l" defTabSz="914400" rtl="0" eaLnBrk="1" fontAlgn="b" latinLnBrk="0" hangingPunct="1">
                        <a:spcAft>
                          <a:spcPts val="0"/>
                        </a:spcAft>
                      </a:pPr>
                      <a:r>
                        <a:rPr lang="it-IT" sz="1800" b="0" i="0" u="none" strike="noStrike" kern="1200" dirty="0">
                          <a:solidFill>
                            <a:srgbClr val="FF0000"/>
                          </a:solidFill>
                          <a:effectLst/>
                          <a:latin typeface="Calibri"/>
                          <a:ea typeface="+mn-ea"/>
                          <a:cs typeface="+mn-cs"/>
                        </a:rPr>
                        <a:t>M</a:t>
                      </a:r>
                      <a:r>
                        <a:rPr lang="en-GB" sz="1800" b="0" i="0" u="none" strike="noStrike" kern="1200" dirty="0">
                          <a:solidFill>
                            <a:srgbClr val="FF0000"/>
                          </a:solidFill>
                          <a:effectLst/>
                          <a:latin typeface="Calibri"/>
                          <a:ea typeface="+mn-ea"/>
                          <a:cs typeface="+mn-cs"/>
                        </a:rPr>
                        <a:t>ay -&gt; Jul 4</a:t>
                      </a:r>
                      <a:r>
                        <a:rPr lang="en-GB" sz="1800" b="0" i="0" u="none" strike="noStrike" kern="1200" baseline="30000" dirty="0">
                          <a:solidFill>
                            <a:srgbClr val="FF0000"/>
                          </a:solidFill>
                          <a:effectLst/>
                          <a:latin typeface="Calibri"/>
                          <a:ea typeface="+mn-ea"/>
                          <a:cs typeface="+mn-cs"/>
                        </a:rPr>
                        <a:t>Th</a:t>
                      </a:r>
                      <a:r>
                        <a:rPr lang="en-GB" sz="1800" b="0" i="0" u="none" strike="noStrike" kern="1200" dirty="0">
                          <a:solidFill>
                            <a:srgbClr val="FF0000"/>
                          </a:solidFill>
                          <a:effectLst/>
                          <a:latin typeface="Calibri"/>
                          <a:ea typeface="+mn-ea"/>
                          <a:cs typeface="+mn-cs"/>
                        </a:rPr>
                        <a:t> 2019</a:t>
                      </a:r>
                    </a:p>
                    <a:p>
                      <a:pPr marL="0" algn="l" defTabSz="914400" rtl="0" eaLnBrk="1" fontAlgn="b" latinLnBrk="0" hangingPunct="1">
                        <a:spcAft>
                          <a:spcPts val="0"/>
                        </a:spcAft>
                      </a:pPr>
                      <a:endParaRPr lang="it-IT" sz="1800" b="0" i="0" u="none" strike="noStrike" kern="1200" dirty="0">
                        <a:solidFill>
                          <a:srgbClr val="FF0000"/>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2"/>
                  </a:ext>
                </a:extLst>
              </a:tr>
              <a:tr h="674734">
                <a:tc>
                  <a:txBody>
                    <a:bodyPr/>
                    <a:lstStyle/>
                    <a:p>
                      <a:pPr marL="0" algn="l" defTabSz="914400" rtl="0" eaLnBrk="1" fontAlgn="b" latinLnBrk="0" hangingPunct="1">
                        <a:spcAft>
                          <a:spcPts val="0"/>
                        </a:spcAft>
                      </a:pPr>
                      <a:r>
                        <a:rPr lang="en-GB" sz="1800" u="none" strike="noStrike" kern="1200" dirty="0">
                          <a:effectLst/>
                        </a:rPr>
                        <a:t>D3.3</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The Final METRO-HAUL node architecture and optical solutions</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it-IT" sz="1800" b="0" i="0" u="none" strike="noStrike" kern="1200" dirty="0">
                          <a:solidFill>
                            <a:srgbClr val="000000"/>
                          </a:solidFill>
                          <a:effectLst/>
                          <a:latin typeface="Calibri"/>
                          <a:ea typeface="+mn-ea"/>
                          <a:cs typeface="+mn-cs"/>
                        </a:rPr>
                        <a:t>5-UNIVBRIS</a:t>
                      </a: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Report</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Pubic</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M36</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3"/>
                  </a:ext>
                </a:extLst>
              </a:tr>
              <a:tr h="1349466">
                <a:tc>
                  <a:txBody>
                    <a:bodyPr/>
                    <a:lstStyle/>
                    <a:p>
                      <a:pPr marL="0" algn="l" defTabSz="914400" rtl="0" eaLnBrk="1" fontAlgn="b" latinLnBrk="0" hangingPunct="1">
                        <a:spcAft>
                          <a:spcPts val="0"/>
                        </a:spcAft>
                      </a:pPr>
                      <a:r>
                        <a:rPr lang="en-GB" sz="1800" u="none" strike="noStrike" kern="1200">
                          <a:effectLst/>
                        </a:rPr>
                        <a:t>D3.4</a:t>
                      </a:r>
                      <a:endParaRPr lang="it-IT" sz="1800" b="0" i="0" u="none" strike="noStrike" kern="120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Final public release of SW prototype for the control and monitoring of infrastructural elements</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b="0" i="0" u="none" strike="noStrike" kern="1200" dirty="0">
                          <a:solidFill>
                            <a:schemeClr val="dk1"/>
                          </a:solidFill>
                          <a:effectLst/>
                          <a:latin typeface="+mn-lt"/>
                          <a:ea typeface="+mn-ea"/>
                          <a:cs typeface="+mn-cs"/>
                        </a:rPr>
                        <a:t>7-CNIT</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Software</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Public</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800" u="none" strike="noStrike" kern="1200" dirty="0">
                          <a:effectLst/>
                        </a:rPr>
                        <a:t>M36</a:t>
                      </a:r>
                      <a:endParaRPr lang="it-IT" sz="18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7" name="Rettangolo arrotondato 6"/>
          <p:cNvSpPr/>
          <p:nvPr/>
        </p:nvSpPr>
        <p:spPr>
          <a:xfrm>
            <a:off x="64593" y="2838450"/>
            <a:ext cx="11779876" cy="10096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Risultati immagini per check">
            <a:extLst>
              <a:ext uri="{FF2B5EF4-FFF2-40B4-BE49-F238E27FC236}">
                <a16:creationId xmlns:a16="http://schemas.microsoft.com/office/drawing/2014/main" id="{F30AC37A-2C67-45C3-8CFA-0843E572D113}"/>
              </a:ext>
            </a:extLst>
          </p:cNvPr>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17060" y="3137936"/>
            <a:ext cx="361950" cy="383994"/>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fecha 2">
            <a:extLst>
              <a:ext uri="{FF2B5EF4-FFF2-40B4-BE49-F238E27FC236}">
                <a16:creationId xmlns:a16="http://schemas.microsoft.com/office/drawing/2014/main" id="{4CF430E0-358F-49B5-833B-247A8B1E40FD}"/>
              </a:ext>
            </a:extLst>
          </p:cNvPr>
          <p:cNvSpPr>
            <a:spLocks noGrp="1"/>
          </p:cNvSpPr>
          <p:nvPr>
            <p:ph type="dt" sz="half" idx="10"/>
          </p:nvPr>
        </p:nvSpPr>
        <p:spPr>
          <a:xfrm>
            <a:off x="606490" y="6356350"/>
            <a:ext cx="1027101" cy="365125"/>
          </a:xfrm>
        </p:spPr>
        <p:txBody>
          <a:bodyPr/>
          <a:lstStyle/>
          <a:p>
            <a:r>
              <a:rPr lang="en-US" dirty="0"/>
              <a:t>02/10/2019</a:t>
            </a:r>
          </a:p>
        </p:txBody>
      </p:sp>
      <p:sp>
        <p:nvSpPr>
          <p:cNvPr id="13" name="Marcador de pie de página 3">
            <a:extLst>
              <a:ext uri="{FF2B5EF4-FFF2-40B4-BE49-F238E27FC236}">
                <a16:creationId xmlns:a16="http://schemas.microsoft.com/office/drawing/2014/main" id="{6AA88589-2C0B-41D0-9E7A-BA500F856241}"/>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279165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8084" y="0"/>
            <a:ext cx="10028434" cy="622176"/>
          </a:xfrm>
        </p:spPr>
        <p:txBody>
          <a:bodyPr/>
          <a:lstStyle/>
          <a:p>
            <a:r>
              <a:rPr lang="en-US" dirty="0"/>
              <a:t>WP3 Objective Assessment: objective 1</a:t>
            </a:r>
          </a:p>
        </p:txBody>
      </p:sp>
      <p:sp>
        <p:nvSpPr>
          <p:cNvPr id="5" name="Marcador de número de diapositiva 4"/>
          <p:cNvSpPr>
            <a:spLocks noGrp="1"/>
          </p:cNvSpPr>
          <p:nvPr>
            <p:ph type="sldNum" sz="quarter" idx="12"/>
          </p:nvPr>
        </p:nvSpPr>
        <p:spPr>
          <a:xfrm>
            <a:off x="11369363" y="6369098"/>
            <a:ext cx="422097" cy="365125"/>
          </a:xfrm>
        </p:spPr>
        <p:txBody>
          <a:bodyPr/>
          <a:lstStyle/>
          <a:p>
            <a:fld id="{9EC776E0-00C6-4634-A5F7-D35E042FD6BB}" type="slidenum">
              <a:rPr lang="en-US" smtClean="0"/>
              <a:pPr/>
              <a:t>11</a:t>
            </a:fld>
            <a:endParaRPr lang="en-US"/>
          </a:p>
        </p:txBody>
      </p:sp>
      <p:graphicFrame>
        <p:nvGraphicFramePr>
          <p:cNvPr id="7" name="Marcador de contenido 6"/>
          <p:cNvGraphicFramePr>
            <a:graphicFrameLocks noGrp="1"/>
          </p:cNvGraphicFramePr>
          <p:nvPr>
            <p:ph sz="quarter" idx="13"/>
            <p:extLst>
              <p:ext uri="{D42A27DB-BD31-4B8C-83A1-F6EECF244321}">
                <p14:modId xmlns:p14="http://schemas.microsoft.com/office/powerpoint/2010/main" val="2139802179"/>
              </p:ext>
            </p:extLst>
          </p:nvPr>
        </p:nvGraphicFramePr>
        <p:xfrm>
          <a:off x="688354" y="769937"/>
          <a:ext cx="11102976" cy="5048797"/>
        </p:xfrm>
        <a:graphic>
          <a:graphicData uri="http://schemas.openxmlformats.org/drawingml/2006/table">
            <a:tbl>
              <a:tblPr firstRow="1" bandRow="1">
                <a:tableStyleId>{5C22544A-7EE6-4342-B048-85BDC9FD1C3A}</a:tableStyleId>
              </a:tblPr>
              <a:tblGrid>
                <a:gridCol w="1843217">
                  <a:extLst>
                    <a:ext uri="{9D8B030D-6E8A-4147-A177-3AD203B41FA5}">
                      <a16:colId xmlns:a16="http://schemas.microsoft.com/office/drawing/2014/main" val="1624979084"/>
                    </a:ext>
                  </a:extLst>
                </a:gridCol>
                <a:gridCol w="9259759">
                  <a:extLst>
                    <a:ext uri="{9D8B030D-6E8A-4147-A177-3AD203B41FA5}">
                      <a16:colId xmlns:a16="http://schemas.microsoft.com/office/drawing/2014/main" val="3333786738"/>
                    </a:ext>
                  </a:extLst>
                </a:gridCol>
              </a:tblGrid>
              <a:tr h="992602">
                <a:tc>
                  <a:txBody>
                    <a:bodyPr/>
                    <a:lstStyle/>
                    <a:p>
                      <a:r>
                        <a:rPr lang="en-US" noProof="0" dirty="0"/>
                        <a:t>Objective 1</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txBody>
                  <a:tcPr/>
                </a:tc>
                <a:tc>
                  <a:txBody>
                    <a:bodyPr/>
                    <a:lstStyle/>
                    <a:p>
                      <a:r>
                        <a:rPr lang="en-US" noProof="0" dirty="0"/>
                        <a:t>To identify physical architectures for Metro Nodes supporting flexible 5G access requirements, </a:t>
                      </a:r>
                      <a:r>
                        <a:rPr lang="en-US" noProof="0" dirty="0" err="1"/>
                        <a:t>datacom</a:t>
                      </a:r>
                      <a:r>
                        <a:rPr lang="en-US" noProof="0" dirty="0"/>
                        <a:t>-telecom convergence and disaggregation of network functionalities with particular attention to the optical layer</a:t>
                      </a:r>
                    </a:p>
                  </a:txBody>
                  <a:tcPr/>
                </a:tc>
                <a:extLst>
                  <a:ext uri="{0D108BD9-81ED-4DB2-BD59-A6C34878D82A}">
                    <a16:rowId xmlns:a16="http://schemas.microsoft.com/office/drawing/2014/main" val="1634822928"/>
                  </a:ext>
                </a:extLst>
              </a:tr>
              <a:tr h="4056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Status:</a:t>
                      </a:r>
                      <a:r>
                        <a:rPr lang="en-US" baseline="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noProof="0" dirty="0">
                          <a:solidFill>
                            <a:schemeClr val="accent6">
                              <a:lumMod val="75000"/>
                            </a:schemeClr>
                          </a:solidFill>
                          <a:latin typeface="+mn-lt"/>
                          <a:ea typeface="+mn-ea"/>
                          <a:cs typeface="+mn-cs"/>
                        </a:rPr>
                        <a:t>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baseline="0" noProof="0" dirty="0">
                        <a:solidFill>
                          <a:schemeClr val="accent6">
                            <a:lumMod val="75000"/>
                          </a:schemeClr>
                        </a:solidFill>
                        <a:latin typeface="+mn-lt"/>
                        <a:ea typeface="+mn-ea"/>
                        <a:cs typeface="+mn-cs"/>
                      </a:endParaRPr>
                    </a:p>
                  </a:txBody>
                  <a:tcPr/>
                </a:tc>
                <a:tc>
                  <a:txBody>
                    <a:bodyPr/>
                    <a:lstStyle/>
                    <a:p>
                      <a:pPr marL="0" lvl="0" indent="0">
                        <a:buFont typeface="Arial" panose="020B0604020202020204" pitchFamily="34" charset="0"/>
                        <a:buNone/>
                      </a:pPr>
                      <a:r>
                        <a:rPr lang="en-GB" sz="1600" b="1" noProof="0" dirty="0"/>
                        <a:t>Extensively explored in the first year of the project and consolidated in a reference architecture in collaboration with WP2 during the second year (see D2.3)</a:t>
                      </a:r>
                    </a:p>
                    <a:p>
                      <a:pPr marL="0" lvl="0" indent="0">
                        <a:buFont typeface="Arial" panose="020B0604020202020204" pitchFamily="34" charset="0"/>
                        <a:buNone/>
                      </a:pPr>
                      <a:endParaRPr lang="it-IT" sz="1600" b="1" noProof="0" dirty="0"/>
                    </a:p>
                    <a:p>
                      <a:pPr marL="0" lvl="0" indent="0">
                        <a:buFont typeface="Arial" panose="020B0604020202020204" pitchFamily="34" charset="0"/>
                        <a:buNone/>
                      </a:pPr>
                      <a:r>
                        <a:rPr lang="en-GB" sz="1600" noProof="0" dirty="0"/>
                        <a:t>Task 3.1 concentrated mainly on the optical infrastructure subsystem of both AMEN and MCEN nodes leaving to WP2 an in depth analysis of the options for the intra node L2/L3 and overlay networks. </a:t>
                      </a:r>
                      <a:endParaRPr lang="en-US" sz="1600" noProof="0" dirty="0"/>
                    </a:p>
                    <a:p>
                      <a:pPr marL="3200400" marR="0" lvl="7"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noProof="0" dirty="0"/>
                        <a:t> </a:t>
                      </a:r>
                    </a:p>
                    <a:p>
                      <a:pPr marL="457200" lvl="1" indent="0">
                        <a:buFont typeface="Arial" panose="020B0604020202020204" pitchFamily="34" charset="0"/>
                        <a:buNone/>
                      </a:pPr>
                      <a:r>
                        <a:rPr lang="en-US" sz="1600" kern="1200" noProof="0" dirty="0">
                          <a:solidFill>
                            <a:srgbClr val="0070C0"/>
                          </a:solidFill>
                          <a:latin typeface="+mn-lt"/>
                          <a:ea typeface="+mn-ea"/>
                          <a:cs typeface="+mn-cs"/>
                        </a:rPr>
                        <a:t>Strong heterogeneity in metro network use cases (D2.3)!</a:t>
                      </a:r>
                    </a:p>
                    <a:p>
                      <a:pPr marL="1200150" lvl="2" indent="-285750">
                        <a:buFont typeface="Arial" panose="020B0604020202020204" pitchFamily="34" charset="0"/>
                        <a:buChar char="•"/>
                      </a:pPr>
                      <a:r>
                        <a:rPr lang="en-US" sz="1600" noProof="0" dirty="0">
                          <a:solidFill>
                            <a:schemeClr val="tx1"/>
                          </a:solidFill>
                        </a:rPr>
                        <a:t>short/medium and even long reach (topologies: linear, meshed; both, etc.) </a:t>
                      </a:r>
                    </a:p>
                    <a:p>
                      <a:pPr marL="1200150" lvl="2" indent="-285750">
                        <a:buFont typeface="Arial" panose="020B0604020202020204" pitchFamily="34" charset="0"/>
                        <a:buChar char="•"/>
                      </a:pPr>
                      <a:r>
                        <a:rPr lang="en-US" sz="1600" noProof="0" dirty="0">
                          <a:solidFill>
                            <a:schemeClr val="tx1"/>
                          </a:solidFill>
                        </a:rPr>
                        <a:t>Trade-offs: flexibility vs cost vs capacity vs expandability, …</a:t>
                      </a:r>
                    </a:p>
                    <a:p>
                      <a:pPr marL="3200400" lvl="7" indent="0" algn="l">
                        <a:buFont typeface="Arial" panose="020B0604020202020204" pitchFamily="34" charset="0"/>
                        <a:buNone/>
                      </a:pPr>
                      <a:r>
                        <a:rPr lang="en-US" sz="1600" noProof="0" dirty="0">
                          <a:solidFill>
                            <a:schemeClr val="tx1"/>
                          </a:solidFill>
                        </a:rPr>
                        <a:t>↓</a:t>
                      </a:r>
                      <a:r>
                        <a:rPr lang="en-US" sz="1600" noProof="0" dirty="0">
                          <a:solidFill>
                            <a:srgbClr val="0070C0"/>
                          </a:solidFill>
                        </a:rPr>
                        <a:t> </a:t>
                      </a:r>
                    </a:p>
                    <a:p>
                      <a:pPr marL="457200" lvl="1" indent="0" algn="l">
                        <a:buFont typeface="Arial" panose="020B0604020202020204" pitchFamily="34" charset="0"/>
                        <a:buNone/>
                      </a:pPr>
                      <a:r>
                        <a:rPr lang="en-US" sz="1600" noProof="0" dirty="0">
                          <a:solidFill>
                            <a:srgbClr val="0070C0"/>
                          </a:solidFill>
                        </a:rPr>
                        <a:t>Need to explore several optical transmission and switching technologies! </a:t>
                      </a:r>
                    </a:p>
                    <a:p>
                      <a:pPr marL="1200150" lvl="2" indent="-285750">
                        <a:buFont typeface="Arial" panose="020B0604020202020204" pitchFamily="34" charset="0"/>
                        <a:buChar char="•"/>
                      </a:pPr>
                      <a:r>
                        <a:rPr lang="en-US" sz="1600" kern="1200" noProof="0" dirty="0">
                          <a:solidFill>
                            <a:schemeClr val="tx1"/>
                          </a:solidFill>
                          <a:latin typeface="+mn-lt"/>
                          <a:ea typeface="+mn-ea"/>
                          <a:cs typeface="+mn-cs"/>
                        </a:rPr>
                        <a:t>Need for modularity </a:t>
                      </a:r>
                    </a:p>
                    <a:p>
                      <a:pPr marL="3200400" lvl="7" indent="0">
                        <a:buFont typeface="Arial" panose="020B0604020202020204" pitchFamily="34" charset="0"/>
                        <a:buNone/>
                      </a:pPr>
                      <a:r>
                        <a:rPr lang="en-US" sz="1600" noProof="0" dirty="0">
                          <a:solidFill>
                            <a:schemeClr val="tx1"/>
                          </a:solidFill>
                        </a:rPr>
                        <a:t>↓</a:t>
                      </a:r>
                      <a:endParaRPr lang="en-US" sz="1600" noProof="0" dirty="0"/>
                    </a:p>
                    <a:p>
                      <a:pPr marL="457200" lvl="1" indent="0" algn="l">
                        <a:buFont typeface="Arial" panose="020B0604020202020204" pitchFamily="34" charset="0"/>
                        <a:buNone/>
                      </a:pPr>
                      <a:r>
                        <a:rPr lang="en-US" sz="1600" noProof="0" dirty="0"/>
                        <a:t> </a:t>
                      </a:r>
                      <a:r>
                        <a:rPr lang="en-US" sz="1600" noProof="0" dirty="0">
                          <a:solidFill>
                            <a:srgbClr val="0070C0"/>
                          </a:solidFill>
                        </a:rPr>
                        <a:t>Disaggregation, white boxes (Objective 2)</a:t>
                      </a:r>
                    </a:p>
                    <a:p>
                      <a:pPr marL="3200400" lvl="7" indent="0" algn="l" defTabSz="914400" rtl="0" eaLnBrk="1" latinLnBrk="0" hangingPunct="1">
                        <a:buFont typeface="Arial" panose="020B0604020202020204" pitchFamily="34" charset="0"/>
                        <a:buNone/>
                      </a:pPr>
                      <a:r>
                        <a:rPr lang="en-US" sz="1600" kern="1200" noProof="0" dirty="0">
                          <a:solidFill>
                            <a:schemeClr val="tx1"/>
                          </a:solidFill>
                          <a:latin typeface="+mn-lt"/>
                          <a:ea typeface="+mn-ea"/>
                          <a:cs typeface="+mn-cs"/>
                        </a:rPr>
                        <a:t>↓</a:t>
                      </a:r>
                    </a:p>
                    <a:p>
                      <a:pPr lvl="1" algn="l"/>
                      <a:r>
                        <a:rPr lang="en-GB" sz="1600" kern="1200" noProof="0" dirty="0">
                          <a:solidFill>
                            <a:srgbClr val="FF0000"/>
                          </a:solidFill>
                          <a:latin typeface="+mn-lt"/>
                          <a:ea typeface="+mn-ea"/>
                          <a:cs typeface="+mn-cs"/>
                        </a:rPr>
                        <a:t>Three classes of Optical WDM Transport Systems have been identified by METRO-HAUL</a:t>
                      </a:r>
                      <a:endParaRPr lang="en-US" sz="1600" noProof="0" dirty="0"/>
                    </a:p>
                  </a:txBody>
                  <a:tcPr/>
                </a:tc>
                <a:extLst>
                  <a:ext uri="{0D108BD9-81ED-4DB2-BD59-A6C34878D82A}">
                    <a16:rowId xmlns:a16="http://schemas.microsoft.com/office/drawing/2014/main" val="990517058"/>
                  </a:ext>
                </a:extLst>
              </a:tr>
            </a:tbl>
          </a:graphicData>
        </a:graphic>
      </p:graphicFrame>
      <p:sp>
        <p:nvSpPr>
          <p:cNvPr id="9" name="Marcador de fecha 2">
            <a:extLst>
              <a:ext uri="{FF2B5EF4-FFF2-40B4-BE49-F238E27FC236}">
                <a16:creationId xmlns:a16="http://schemas.microsoft.com/office/drawing/2014/main" id="{4B9B60CA-6F4A-4055-B657-9D8BD682939E}"/>
              </a:ext>
            </a:extLst>
          </p:cNvPr>
          <p:cNvSpPr>
            <a:spLocks noGrp="1"/>
          </p:cNvSpPr>
          <p:nvPr>
            <p:ph type="dt" sz="half" idx="10"/>
          </p:nvPr>
        </p:nvSpPr>
        <p:spPr>
          <a:xfrm>
            <a:off x="723596" y="6356350"/>
            <a:ext cx="1027101" cy="365125"/>
          </a:xfrm>
        </p:spPr>
        <p:txBody>
          <a:bodyPr/>
          <a:lstStyle/>
          <a:p>
            <a:r>
              <a:rPr lang="en-US" dirty="0"/>
              <a:t>02/10/2019</a:t>
            </a:r>
          </a:p>
        </p:txBody>
      </p:sp>
      <p:sp>
        <p:nvSpPr>
          <p:cNvPr id="10" name="Marcador de pie de página 3">
            <a:extLst>
              <a:ext uri="{FF2B5EF4-FFF2-40B4-BE49-F238E27FC236}">
                <a16:creationId xmlns:a16="http://schemas.microsoft.com/office/drawing/2014/main" id="{0E65C1A9-68E0-4BAF-A04F-71F99BAA4923}"/>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pic>
        <p:nvPicPr>
          <p:cNvPr id="8" name="Picture 7">
            <a:extLst>
              <a:ext uri="{FF2B5EF4-FFF2-40B4-BE49-F238E27FC236}">
                <a16:creationId xmlns:a16="http://schemas.microsoft.com/office/drawing/2014/main" id="{568E983C-B87E-40EE-A0EB-E390FFA9F7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741693"/>
            <a:ext cx="8107679" cy="4495193"/>
          </a:xfrm>
          <a:prstGeom prst="rect">
            <a:avLst/>
          </a:prstGeom>
          <a:solidFill>
            <a:schemeClr val="bg1"/>
          </a:solidFill>
          <a:ln w="28575">
            <a:solidFill>
              <a:schemeClr val="accent1"/>
            </a:solidFill>
          </a:ln>
        </p:spPr>
      </p:pic>
    </p:spTree>
    <p:extLst>
      <p:ext uri="{BB962C8B-B14F-4D97-AF65-F5344CB8AC3E}">
        <p14:creationId xmlns:p14="http://schemas.microsoft.com/office/powerpoint/2010/main" val="33548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8084" y="0"/>
            <a:ext cx="10028434" cy="622176"/>
          </a:xfrm>
        </p:spPr>
        <p:txBody>
          <a:bodyPr/>
          <a:lstStyle/>
          <a:p>
            <a:r>
              <a:rPr lang="en-US" dirty="0"/>
              <a:t>WP3 Objective Assessment: Objective 2</a:t>
            </a:r>
          </a:p>
        </p:txBody>
      </p:sp>
      <p:sp>
        <p:nvSpPr>
          <p:cNvPr id="5" name="Marcador de número de diapositiva 4"/>
          <p:cNvSpPr>
            <a:spLocks noGrp="1"/>
          </p:cNvSpPr>
          <p:nvPr>
            <p:ph type="sldNum" sz="quarter" idx="12"/>
          </p:nvPr>
        </p:nvSpPr>
        <p:spPr>
          <a:xfrm>
            <a:off x="11369363" y="6369098"/>
            <a:ext cx="422097" cy="365125"/>
          </a:xfrm>
        </p:spPr>
        <p:txBody>
          <a:bodyPr/>
          <a:lstStyle/>
          <a:p>
            <a:fld id="{9EC776E0-00C6-4634-A5F7-D35E042FD6BB}" type="slidenum">
              <a:rPr lang="en-US" smtClean="0"/>
              <a:pPr/>
              <a:t>12</a:t>
            </a:fld>
            <a:endParaRPr lang="en-US"/>
          </a:p>
        </p:txBody>
      </p:sp>
      <p:graphicFrame>
        <p:nvGraphicFramePr>
          <p:cNvPr id="7" name="Marcador de contenido 6"/>
          <p:cNvGraphicFramePr>
            <a:graphicFrameLocks noGrp="1"/>
          </p:cNvGraphicFramePr>
          <p:nvPr>
            <p:ph sz="quarter" idx="13"/>
            <p:extLst>
              <p:ext uri="{D42A27DB-BD31-4B8C-83A1-F6EECF244321}">
                <p14:modId xmlns:p14="http://schemas.microsoft.com/office/powerpoint/2010/main" val="2035066444"/>
              </p:ext>
            </p:extLst>
          </p:nvPr>
        </p:nvGraphicFramePr>
        <p:xfrm>
          <a:off x="688354" y="688460"/>
          <a:ext cx="11102976" cy="5662668"/>
        </p:xfrm>
        <a:graphic>
          <a:graphicData uri="http://schemas.openxmlformats.org/drawingml/2006/table">
            <a:tbl>
              <a:tblPr firstRow="1" bandRow="1">
                <a:tableStyleId>{5C22544A-7EE6-4342-B048-85BDC9FD1C3A}</a:tableStyleId>
              </a:tblPr>
              <a:tblGrid>
                <a:gridCol w="1843217">
                  <a:extLst>
                    <a:ext uri="{9D8B030D-6E8A-4147-A177-3AD203B41FA5}">
                      <a16:colId xmlns:a16="http://schemas.microsoft.com/office/drawing/2014/main" val="1624979084"/>
                    </a:ext>
                  </a:extLst>
                </a:gridCol>
                <a:gridCol w="9259759">
                  <a:extLst>
                    <a:ext uri="{9D8B030D-6E8A-4147-A177-3AD203B41FA5}">
                      <a16:colId xmlns:a16="http://schemas.microsoft.com/office/drawing/2014/main" val="3333786738"/>
                    </a:ext>
                  </a:extLst>
                </a:gridCol>
              </a:tblGrid>
              <a:tr h="846828">
                <a:tc>
                  <a:txBody>
                    <a:bodyPr/>
                    <a:lstStyle/>
                    <a:p>
                      <a:r>
                        <a:rPr lang="en-US" noProof="0" dirty="0"/>
                        <a:t>Objective 2</a:t>
                      </a:r>
                    </a:p>
                  </a:txBody>
                  <a:tcPr/>
                </a:tc>
                <a:tc>
                  <a:txBody>
                    <a:bodyPr/>
                    <a:lstStyle/>
                    <a:p>
                      <a:r>
                        <a:rPr lang="en-US" dirty="0"/>
                        <a:t>To explore several multi-vendor and/or disaggregated “</a:t>
                      </a:r>
                      <a:r>
                        <a:rPr lang="en-US" dirty="0" err="1"/>
                        <a:t>whiteboxes</a:t>
                      </a:r>
                      <a:r>
                        <a:rPr lang="en-US" dirty="0"/>
                        <a:t>” ecosystems</a:t>
                      </a:r>
                    </a:p>
                  </a:txBody>
                  <a:tcPr/>
                </a:tc>
                <a:extLst>
                  <a:ext uri="{0D108BD9-81ED-4DB2-BD59-A6C34878D82A}">
                    <a16:rowId xmlns:a16="http://schemas.microsoft.com/office/drawing/2014/main" val="1634822928"/>
                  </a:ext>
                </a:extLst>
              </a:tr>
              <a:tr h="3953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Status:</a:t>
                      </a:r>
                      <a:r>
                        <a:rPr lang="en-US" baseline="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noProof="0" dirty="0">
                          <a:solidFill>
                            <a:schemeClr val="accent6">
                              <a:lumMod val="75000"/>
                            </a:schemeClr>
                          </a:solidFill>
                          <a:latin typeface="+mn-lt"/>
                          <a:ea typeface="+mn-ea"/>
                          <a:cs typeface="+mn-cs"/>
                        </a:rPr>
                        <a:t>Completed</a:t>
                      </a:r>
                    </a:p>
                  </a:txBody>
                  <a:tcPr/>
                </a:tc>
                <a:tc>
                  <a:txBody>
                    <a:bodyPr/>
                    <a:lstStyle/>
                    <a:p>
                      <a:pPr marL="0" lvl="0" indent="0">
                        <a:buFont typeface="Arial" panose="020B0604020202020204" pitchFamily="34" charset="0"/>
                        <a:buNone/>
                      </a:pPr>
                      <a:r>
                        <a:rPr lang="en-US" sz="1600" b="1" noProof="0" dirty="0"/>
                        <a:t>Already covered in Year one</a:t>
                      </a:r>
                      <a:endParaRPr lang="en-US" sz="1600" noProof="0" dirty="0"/>
                    </a:p>
                    <a:p>
                      <a:pPr marL="0" lvl="0" indent="0">
                        <a:buFont typeface="Arial" panose="020B0604020202020204" pitchFamily="34" charset="0"/>
                        <a:buNone/>
                      </a:pPr>
                      <a:r>
                        <a:rPr lang="en-US" sz="1600" noProof="0" dirty="0">
                          <a:solidFill>
                            <a:schemeClr val="accent1">
                              <a:lumMod val="75000"/>
                            </a:schemeClr>
                          </a:solidFill>
                        </a:rPr>
                        <a:t>INPUT:     Need for modularity in the optical transmission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accent1">
                              <a:lumMod val="75000"/>
                            </a:schemeClr>
                          </a:solidFill>
                          <a:effectLst/>
                          <a:uLnTx/>
                          <a:uFillTx/>
                          <a:latin typeface="+mn-lt"/>
                          <a:ea typeface="+mn-ea"/>
                          <a:cs typeface="+mn-cs"/>
                        </a:rPr>
                        <a:t>INPUT:     Need to reduce vendor lock-in: more involvement of Operator in the value chain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accent1">
                              <a:lumMod val="75000"/>
                            </a:schemeClr>
                          </a:solidFill>
                          <a:effectLst/>
                          <a:uLnTx/>
                          <a:uFillTx/>
                          <a:latin typeface="+mn-lt"/>
                          <a:ea typeface="+mn-ea"/>
                          <a:cs typeface="+mn-cs"/>
                        </a:rPr>
                        <a:t>INPUT:     Integration of Optical Network Elements in an automation framework for the whole network</a:t>
                      </a: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US" sz="1600" noProof="0" dirty="0">
                        <a:solidFill>
                          <a:srgbClr val="0070C0"/>
                        </a:solidFill>
                      </a:endParaRPr>
                    </a:p>
                    <a:p>
                      <a:pPr marL="457200" lvl="1" indent="0">
                        <a:buFont typeface="Arial" panose="020B0604020202020204" pitchFamily="34" charset="0"/>
                        <a:buNone/>
                      </a:pPr>
                      <a:endParaRPr lang="en-GB" sz="1400" noProof="0" dirty="0">
                        <a:solidFill>
                          <a:srgbClr val="0070C0"/>
                        </a:solidFill>
                      </a:endParaRPr>
                    </a:p>
                    <a:p>
                      <a:pPr marL="457200" lvl="1" indent="0">
                        <a:buFont typeface="Arial" panose="020B0604020202020204" pitchFamily="34" charset="0"/>
                        <a:buNone/>
                      </a:pPr>
                      <a:r>
                        <a:rPr lang="en-GB" sz="1200" noProof="0" dirty="0" err="1">
                          <a:solidFill>
                            <a:schemeClr val="tx1"/>
                          </a:solidFill>
                        </a:rPr>
                        <a:t>Legenda</a:t>
                      </a:r>
                      <a:r>
                        <a:rPr lang="en-GB" sz="1200" noProof="0" dirty="0">
                          <a:solidFill>
                            <a:schemeClr val="tx1"/>
                          </a:solidFill>
                        </a:rPr>
                        <a:t>: Optical network architecture alternatives: a) Aggregated, b) Partial disaggregation between</a:t>
                      </a:r>
                    </a:p>
                    <a:p>
                      <a:pPr marL="457200" lvl="1" indent="0">
                        <a:buFont typeface="Arial" panose="020B0604020202020204" pitchFamily="34" charset="0"/>
                        <a:buNone/>
                      </a:pPr>
                      <a:r>
                        <a:rPr lang="en-GB" sz="1200" noProof="0" dirty="0">
                          <a:solidFill>
                            <a:schemeClr val="tx1"/>
                          </a:solidFill>
                        </a:rPr>
                        <a:t> transponder and line systems, and c) disaggregation among all optical infrastructural elements</a:t>
                      </a:r>
                    </a:p>
                  </a:txBody>
                  <a:tcPr/>
                </a:tc>
                <a:extLst>
                  <a:ext uri="{0D108BD9-81ED-4DB2-BD59-A6C34878D82A}">
                    <a16:rowId xmlns:a16="http://schemas.microsoft.com/office/drawing/2014/main" val="990517058"/>
                  </a:ext>
                </a:extLst>
              </a:tr>
            </a:tbl>
          </a:graphicData>
        </a:graphic>
      </p:graphicFrame>
      <p:sp>
        <p:nvSpPr>
          <p:cNvPr id="9" name="Marcador de fecha 2">
            <a:extLst>
              <a:ext uri="{FF2B5EF4-FFF2-40B4-BE49-F238E27FC236}">
                <a16:creationId xmlns:a16="http://schemas.microsoft.com/office/drawing/2014/main" id="{BF8B1676-C753-41A8-9ECF-79296E0F886D}"/>
              </a:ext>
            </a:extLst>
          </p:cNvPr>
          <p:cNvSpPr>
            <a:spLocks noGrp="1"/>
          </p:cNvSpPr>
          <p:nvPr>
            <p:ph type="dt" sz="half" idx="10"/>
          </p:nvPr>
        </p:nvSpPr>
        <p:spPr>
          <a:xfrm>
            <a:off x="606490" y="6356350"/>
            <a:ext cx="1027101" cy="365125"/>
          </a:xfrm>
        </p:spPr>
        <p:txBody>
          <a:bodyPr/>
          <a:lstStyle/>
          <a:p>
            <a:r>
              <a:rPr lang="en-US" dirty="0"/>
              <a:t>02/10/2019</a:t>
            </a:r>
          </a:p>
        </p:txBody>
      </p:sp>
      <p:sp>
        <p:nvSpPr>
          <p:cNvPr id="10" name="Marcador de pie de página 3">
            <a:extLst>
              <a:ext uri="{FF2B5EF4-FFF2-40B4-BE49-F238E27FC236}">
                <a16:creationId xmlns:a16="http://schemas.microsoft.com/office/drawing/2014/main" id="{2D88AF00-2227-4D01-A176-8CD98A05868B}"/>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pic>
        <p:nvPicPr>
          <p:cNvPr id="3" name="Picture 2">
            <a:extLst>
              <a:ext uri="{FF2B5EF4-FFF2-40B4-BE49-F238E27FC236}">
                <a16:creationId xmlns:a16="http://schemas.microsoft.com/office/drawing/2014/main" id="{1F9A171D-08EC-44F0-A503-A8905A7A3DB1}"/>
              </a:ext>
            </a:extLst>
          </p:cNvPr>
          <p:cNvPicPr>
            <a:picLocks noChangeAspect="1"/>
          </p:cNvPicPr>
          <p:nvPr/>
        </p:nvPicPr>
        <p:blipFill>
          <a:blip r:embed="rId2"/>
          <a:stretch>
            <a:fillRect/>
          </a:stretch>
        </p:blipFill>
        <p:spPr>
          <a:xfrm>
            <a:off x="3426563" y="2571188"/>
            <a:ext cx="5133277" cy="3340093"/>
          </a:xfrm>
          <a:prstGeom prst="rect">
            <a:avLst/>
          </a:prstGeom>
        </p:spPr>
      </p:pic>
      <p:sp>
        <p:nvSpPr>
          <p:cNvPr id="11" name="Rectangle 10">
            <a:extLst>
              <a:ext uri="{FF2B5EF4-FFF2-40B4-BE49-F238E27FC236}">
                <a16:creationId xmlns:a16="http://schemas.microsoft.com/office/drawing/2014/main" id="{C96835E8-B525-4E9B-BF24-42C11B9B261A}"/>
              </a:ext>
            </a:extLst>
          </p:cNvPr>
          <p:cNvSpPr/>
          <p:nvPr/>
        </p:nvSpPr>
        <p:spPr>
          <a:xfrm>
            <a:off x="8687358" y="3071303"/>
            <a:ext cx="2682005" cy="830997"/>
          </a:xfrm>
          <a:prstGeom prst="rect">
            <a:avLst/>
          </a:prstGeom>
          <a:solidFill>
            <a:srgbClr val="FFC000"/>
          </a:solidFill>
          <a:ln>
            <a:solidFill>
              <a:srgbClr val="FF0000"/>
            </a:solidFill>
          </a:ln>
        </p:spPr>
        <p:txBody>
          <a:bodyPr wrap="square">
            <a:spAutoFit/>
          </a:bodyPr>
          <a:lstStyle/>
          <a:p>
            <a:pPr lvl="0">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Full disaggregation up to subsystem is not a priority. Discontinued!</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090CD2A-D881-4887-83F4-D6D48A9ACCC4}"/>
              </a:ext>
            </a:extLst>
          </p:cNvPr>
          <p:cNvSpPr/>
          <p:nvPr/>
        </p:nvSpPr>
        <p:spPr>
          <a:xfrm>
            <a:off x="8687358" y="4066600"/>
            <a:ext cx="2682005" cy="1323439"/>
          </a:xfrm>
          <a:prstGeom prst="rect">
            <a:avLst/>
          </a:prstGeom>
          <a:solidFill>
            <a:schemeClr val="accent6">
              <a:lumMod val="60000"/>
              <a:lumOff val="40000"/>
            </a:schemeClr>
          </a:solidFill>
          <a:ln>
            <a:solidFill>
              <a:srgbClr val="FF0000"/>
            </a:solidFill>
          </a:ln>
        </p:spPr>
        <p:txBody>
          <a:bodyPr wrap="square">
            <a:spAutoFit/>
          </a:bodyPr>
          <a:lstStyle/>
          <a:p>
            <a:pPr lvl="0">
              <a:spcAft>
                <a:spcPts val="0"/>
              </a:spcAft>
            </a:pPr>
            <a:r>
              <a:rPr lang="en-GB" sz="1600" dirty="0">
                <a:latin typeface="Calibri" panose="020F0502020204030204" pitchFamily="34" charset="0"/>
                <a:ea typeface="Times New Roman" panose="02020603050405020304" pitchFamily="18" charset="0"/>
                <a:cs typeface="Calibri" panose="020F0502020204030204" pitchFamily="34" charset="0"/>
              </a:rPr>
              <a:t>Pace of innovation stronger in Transponders:</a:t>
            </a:r>
          </a:p>
          <a:p>
            <a:pPr>
              <a:spcAft>
                <a:spcPts val="0"/>
              </a:spcAft>
            </a:pPr>
            <a:r>
              <a:rPr lang="en-US" sz="1600" dirty="0"/>
              <a:t>              ↓</a:t>
            </a:r>
          </a:p>
          <a:p>
            <a:pPr lvl="0">
              <a:spcAft>
                <a:spcPts val="0"/>
              </a:spcAft>
            </a:pPr>
            <a:r>
              <a:rPr lang="it-IT" sz="1600" dirty="0" err="1">
                <a:latin typeface="Calibri" panose="020F0502020204030204" pitchFamily="34" charset="0"/>
                <a:ea typeface="Calibri" panose="020F0502020204030204" pitchFamily="34" charset="0"/>
                <a:cs typeface="Calibri" panose="020F0502020204030204" pitchFamily="34" charset="0"/>
              </a:rPr>
              <a:t>Need</a:t>
            </a:r>
            <a:r>
              <a:rPr lang="it-IT" sz="1600" dirty="0">
                <a:latin typeface="Calibri" panose="020F0502020204030204" pitchFamily="34" charset="0"/>
                <a:ea typeface="Calibri" panose="020F0502020204030204" pitchFamily="34" charset="0"/>
                <a:cs typeface="Calibri" panose="020F0502020204030204" pitchFamily="34" charset="0"/>
              </a:rPr>
              <a:t> to </a:t>
            </a:r>
            <a:r>
              <a:rPr lang="it-IT" sz="1600" dirty="0" err="1">
                <a:latin typeface="Calibri" panose="020F0502020204030204" pitchFamily="34" charset="0"/>
                <a:ea typeface="Calibri" panose="020F0502020204030204" pitchFamily="34" charset="0"/>
                <a:cs typeface="Calibri" panose="020F0502020204030204" pitchFamily="34" charset="0"/>
              </a:rPr>
              <a:t>explore</a:t>
            </a:r>
            <a:r>
              <a:rPr lang="it-IT" sz="1600" dirty="0">
                <a:latin typeface="Calibri" panose="020F0502020204030204" pitchFamily="34" charset="0"/>
                <a:ea typeface="Calibri" panose="020F0502020204030204" pitchFamily="34" charset="0"/>
                <a:cs typeface="Calibri" panose="020F0502020204030204" pitchFamily="34" charset="0"/>
              </a:rPr>
              <a:t> </a:t>
            </a:r>
            <a:r>
              <a:rPr lang="it-IT" sz="1600" dirty="0" err="1">
                <a:latin typeface="Calibri" panose="020F0502020204030204" pitchFamily="34" charset="0"/>
                <a:ea typeface="Calibri" panose="020F0502020204030204" pitchFamily="34" charset="0"/>
                <a:cs typeface="Calibri" panose="020F0502020204030204" pitchFamily="34" charset="0"/>
              </a:rPr>
              <a:t>several</a:t>
            </a:r>
            <a:r>
              <a:rPr lang="it-IT" sz="1600" dirty="0">
                <a:latin typeface="Calibri" panose="020F0502020204030204" pitchFamily="34" charset="0"/>
                <a:ea typeface="Calibri" panose="020F0502020204030204" pitchFamily="34" charset="0"/>
                <a:cs typeface="Calibri" panose="020F0502020204030204" pitchFamily="34" charset="0"/>
              </a:rPr>
              <a:t> </a:t>
            </a:r>
            <a:r>
              <a:rPr lang="it-IT" sz="1600" dirty="0" err="1">
                <a:latin typeface="Calibri" panose="020F0502020204030204" pitchFamily="34" charset="0"/>
                <a:ea typeface="Calibri" panose="020F0502020204030204" pitchFamily="34" charset="0"/>
                <a:cs typeface="Calibri" panose="020F0502020204030204" pitchFamily="34" charset="0"/>
              </a:rPr>
              <a:t>different</a:t>
            </a:r>
            <a:r>
              <a:rPr lang="it-IT" sz="1600" dirty="0">
                <a:latin typeface="Calibri" panose="020F0502020204030204" pitchFamily="34" charset="0"/>
                <a:ea typeface="Calibri" panose="020F0502020204030204" pitchFamily="34" charset="0"/>
                <a:cs typeface="Calibri" panose="020F0502020204030204" pitchFamily="34" charset="0"/>
              </a:rPr>
              <a:t> </a:t>
            </a:r>
            <a:r>
              <a:rPr lang="it-IT" sz="1600" dirty="0" err="1">
                <a:latin typeface="Calibri" panose="020F0502020204030204" pitchFamily="34" charset="0"/>
                <a:ea typeface="Calibri" panose="020F0502020204030204" pitchFamily="34" charset="0"/>
                <a:cs typeface="Calibri" panose="020F0502020204030204" pitchFamily="34" charset="0"/>
              </a:rPr>
              <a:t>solutions</a:t>
            </a:r>
            <a:r>
              <a:rPr lang="it-IT"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452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1BFD-C74D-49B9-83A0-2DBAF4E1846E}"/>
              </a:ext>
            </a:extLst>
          </p:cNvPr>
          <p:cNvSpPr>
            <a:spLocks noGrp="1"/>
          </p:cNvSpPr>
          <p:nvPr>
            <p:ph type="title"/>
          </p:nvPr>
        </p:nvSpPr>
        <p:spPr>
          <a:xfrm>
            <a:off x="30213" y="0"/>
            <a:ext cx="10028434" cy="622176"/>
          </a:xfrm>
        </p:spPr>
        <p:txBody>
          <a:bodyPr>
            <a:normAutofit fontScale="90000"/>
          </a:bodyPr>
          <a:lstStyle/>
          <a:p>
            <a:r>
              <a:rPr lang="en-US" i="1" dirty="0"/>
              <a:t>WDM-Sys1: Flexible, high capacity WDM transport System based on MD-ROADMs</a:t>
            </a:r>
            <a:endParaRPr lang="en-GB" dirty="0"/>
          </a:p>
        </p:txBody>
      </p:sp>
      <p:sp>
        <p:nvSpPr>
          <p:cNvPr id="5" name="Slide Number Placeholder 4">
            <a:extLst>
              <a:ext uri="{FF2B5EF4-FFF2-40B4-BE49-F238E27FC236}">
                <a16:creationId xmlns:a16="http://schemas.microsoft.com/office/drawing/2014/main" id="{F04318C3-FDAC-4D82-92E2-7A8D730DE1B8}"/>
              </a:ext>
            </a:extLst>
          </p:cNvPr>
          <p:cNvSpPr>
            <a:spLocks noGrp="1"/>
          </p:cNvSpPr>
          <p:nvPr>
            <p:ph type="sldNum" sz="quarter" idx="12"/>
          </p:nvPr>
        </p:nvSpPr>
        <p:spPr/>
        <p:txBody>
          <a:bodyPr/>
          <a:lstStyle/>
          <a:p>
            <a:fld id="{9EC776E0-00C6-4634-A5F7-D35E042FD6BB}" type="slidenum">
              <a:rPr lang="en-US" smtClean="0"/>
              <a:pPr/>
              <a:t>13</a:t>
            </a:fld>
            <a:endParaRPr lang="en-US"/>
          </a:p>
        </p:txBody>
      </p:sp>
      <p:grpSp>
        <p:nvGrpSpPr>
          <p:cNvPr id="53" name="Group 52">
            <a:extLst>
              <a:ext uri="{FF2B5EF4-FFF2-40B4-BE49-F238E27FC236}">
                <a16:creationId xmlns:a16="http://schemas.microsoft.com/office/drawing/2014/main" id="{1E5A4800-1C26-4620-9CC8-FD92E73D262E}"/>
              </a:ext>
            </a:extLst>
          </p:cNvPr>
          <p:cNvGrpSpPr/>
          <p:nvPr/>
        </p:nvGrpSpPr>
        <p:grpSpPr>
          <a:xfrm>
            <a:off x="3589549" y="3613545"/>
            <a:ext cx="1962862" cy="1333690"/>
            <a:chOff x="1376126" y="4363770"/>
            <a:chExt cx="1962862" cy="1333690"/>
          </a:xfrm>
        </p:grpSpPr>
        <p:sp>
          <p:nvSpPr>
            <p:cNvPr id="8" name="Rectangle 7">
              <a:extLst>
                <a:ext uri="{FF2B5EF4-FFF2-40B4-BE49-F238E27FC236}">
                  <a16:creationId xmlns:a16="http://schemas.microsoft.com/office/drawing/2014/main" id="{265C4701-EF69-4DD8-A787-9B2539A56656}"/>
                </a:ext>
              </a:extLst>
            </p:cNvPr>
            <p:cNvSpPr/>
            <p:nvPr/>
          </p:nvSpPr>
          <p:spPr>
            <a:xfrm>
              <a:off x="1376127" y="4363770"/>
              <a:ext cx="300273" cy="190123"/>
            </a:xfrm>
            <a:prstGeom prst="rect">
              <a:avLst/>
            </a:prstGeom>
            <a:solidFill>
              <a:schemeClr val="accent4">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241C7C0-1AB9-42BC-9146-42B8A8DA263A}"/>
                </a:ext>
              </a:extLst>
            </p:cNvPr>
            <p:cNvSpPr/>
            <p:nvPr/>
          </p:nvSpPr>
          <p:spPr>
            <a:xfrm>
              <a:off x="2076214" y="4363770"/>
              <a:ext cx="300273" cy="190123"/>
            </a:xfrm>
            <a:prstGeom prst="rect">
              <a:avLst/>
            </a:prstGeom>
            <a:solidFill>
              <a:schemeClr val="accent4">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FAB1ADC-69FF-4ECB-88A7-254DACDFBA3E}"/>
                </a:ext>
              </a:extLst>
            </p:cNvPr>
            <p:cNvSpPr/>
            <p:nvPr/>
          </p:nvSpPr>
          <p:spPr>
            <a:xfrm>
              <a:off x="1376126" y="5072188"/>
              <a:ext cx="300273" cy="190123"/>
            </a:xfrm>
            <a:prstGeom prst="rect">
              <a:avLst/>
            </a:prstGeom>
            <a:solidFill>
              <a:schemeClr val="accent4">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85AD9C5-6073-4595-8D2D-4F77EB5A683A}"/>
                </a:ext>
              </a:extLst>
            </p:cNvPr>
            <p:cNvSpPr/>
            <p:nvPr/>
          </p:nvSpPr>
          <p:spPr>
            <a:xfrm>
              <a:off x="2076213" y="5062430"/>
              <a:ext cx="300273" cy="190123"/>
            </a:xfrm>
            <a:prstGeom prst="rect">
              <a:avLst/>
            </a:prstGeom>
            <a:solidFill>
              <a:schemeClr val="accent4">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ABCABB2-D675-4D2D-A3E5-C0471BB2269E}"/>
                </a:ext>
              </a:extLst>
            </p:cNvPr>
            <p:cNvSpPr/>
            <p:nvPr/>
          </p:nvSpPr>
          <p:spPr>
            <a:xfrm>
              <a:off x="1738553" y="5507337"/>
              <a:ext cx="300273" cy="190123"/>
            </a:xfrm>
            <a:prstGeom prst="rect">
              <a:avLst/>
            </a:prstGeom>
            <a:solidFill>
              <a:schemeClr val="accent4">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29398AA-4236-45E6-BCD6-F1B115C98822}"/>
                </a:ext>
              </a:extLst>
            </p:cNvPr>
            <p:cNvSpPr/>
            <p:nvPr/>
          </p:nvSpPr>
          <p:spPr>
            <a:xfrm>
              <a:off x="3038715" y="4647681"/>
              <a:ext cx="300273" cy="190123"/>
            </a:xfrm>
            <a:prstGeom prst="rect">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0027B7-0D62-43FF-948D-4A54380611F9}"/>
                </a:ext>
              </a:extLst>
            </p:cNvPr>
            <p:cNvSpPr/>
            <p:nvPr/>
          </p:nvSpPr>
          <p:spPr>
            <a:xfrm>
              <a:off x="2626164" y="4363770"/>
              <a:ext cx="300273" cy="190123"/>
            </a:xfrm>
            <a:prstGeom prst="rect">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31C32AB-6223-4B6B-8368-B8F9B6F3AB02}"/>
                </a:ext>
              </a:extLst>
            </p:cNvPr>
            <p:cNvSpPr/>
            <p:nvPr/>
          </p:nvSpPr>
          <p:spPr>
            <a:xfrm>
              <a:off x="2612888" y="5061961"/>
              <a:ext cx="300273" cy="190123"/>
            </a:xfrm>
            <a:prstGeom prst="rect">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559044EA-5AF4-47AB-81AF-DB63830E7CA3}"/>
                </a:ext>
              </a:extLst>
            </p:cNvPr>
            <p:cNvCxnSpPr>
              <a:stCxn id="10" idx="3"/>
              <a:endCxn id="17" idx="1"/>
            </p:cNvCxnSpPr>
            <p:nvPr/>
          </p:nvCxnSpPr>
          <p:spPr>
            <a:xfrm>
              <a:off x="2376487" y="4458832"/>
              <a:ext cx="2496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DD4315-899D-473B-B0DB-1D61423B757A}"/>
                </a:ext>
              </a:extLst>
            </p:cNvPr>
            <p:cNvCxnSpPr>
              <a:cxnSpLocks/>
              <a:stCxn id="12" idx="3"/>
              <a:endCxn id="18" idx="1"/>
            </p:cNvCxnSpPr>
            <p:nvPr/>
          </p:nvCxnSpPr>
          <p:spPr>
            <a:xfrm flipV="1">
              <a:off x="2376486" y="5157023"/>
              <a:ext cx="236402" cy="46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4F02EBCB-1B1B-47CE-A972-C87AFAEC7CD4}"/>
                </a:ext>
              </a:extLst>
            </p:cNvPr>
            <p:cNvCxnSpPr>
              <a:cxnSpLocks/>
              <a:stCxn id="17" idx="3"/>
              <a:endCxn id="16" idx="0"/>
            </p:cNvCxnSpPr>
            <p:nvPr/>
          </p:nvCxnSpPr>
          <p:spPr>
            <a:xfrm>
              <a:off x="2926437" y="4458832"/>
              <a:ext cx="262415" cy="188849"/>
            </a:xfrm>
            <a:prstGeom prst="bentConnector2">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062357DE-D590-48BF-91C9-257618A9BFBD}"/>
                </a:ext>
              </a:extLst>
            </p:cNvPr>
            <p:cNvCxnSpPr>
              <a:cxnSpLocks/>
              <a:stCxn id="16" idx="2"/>
              <a:endCxn id="18" idx="3"/>
            </p:cNvCxnSpPr>
            <p:nvPr/>
          </p:nvCxnSpPr>
          <p:spPr>
            <a:xfrm rot="5400000">
              <a:off x="2891398" y="4859568"/>
              <a:ext cx="319219" cy="275691"/>
            </a:xfrm>
            <a:prstGeom prst="bentConnector2">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6F5BC8-E4B2-4867-AD1B-07E0709467D7}"/>
                </a:ext>
              </a:extLst>
            </p:cNvPr>
            <p:cNvCxnSpPr>
              <a:stCxn id="10" idx="2"/>
              <a:endCxn id="12" idx="0"/>
            </p:cNvCxnSpPr>
            <p:nvPr/>
          </p:nvCxnSpPr>
          <p:spPr>
            <a:xfrm flipH="1">
              <a:off x="2226350" y="4553893"/>
              <a:ext cx="1" cy="50853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8107AED-6189-4C0A-AB1A-8808372574B9}"/>
                </a:ext>
              </a:extLst>
            </p:cNvPr>
            <p:cNvCxnSpPr>
              <a:cxnSpLocks/>
              <a:stCxn id="8" idx="2"/>
              <a:endCxn id="11" idx="0"/>
            </p:cNvCxnSpPr>
            <p:nvPr/>
          </p:nvCxnSpPr>
          <p:spPr>
            <a:xfrm flipH="1">
              <a:off x="1526263" y="4553893"/>
              <a:ext cx="1" cy="5182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8A6CD0-AE56-4FE2-80CD-3B0358F538DE}"/>
                </a:ext>
              </a:extLst>
            </p:cNvPr>
            <p:cNvCxnSpPr>
              <a:cxnSpLocks/>
              <a:stCxn id="8" idx="3"/>
              <a:endCxn id="10" idx="1"/>
            </p:cNvCxnSpPr>
            <p:nvPr/>
          </p:nvCxnSpPr>
          <p:spPr>
            <a:xfrm>
              <a:off x="1676400" y="4458832"/>
              <a:ext cx="39981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30BBDB4-FA74-4866-AE50-7F7323165B49}"/>
                </a:ext>
              </a:extLst>
            </p:cNvPr>
            <p:cNvCxnSpPr>
              <a:cxnSpLocks/>
              <a:stCxn id="13" idx="3"/>
              <a:endCxn id="12" idx="2"/>
            </p:cNvCxnSpPr>
            <p:nvPr/>
          </p:nvCxnSpPr>
          <p:spPr>
            <a:xfrm flipV="1">
              <a:off x="2038826" y="5252553"/>
              <a:ext cx="187524" cy="34984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B89BA5-37C8-474C-BE63-B830585F8935}"/>
                </a:ext>
              </a:extLst>
            </p:cNvPr>
            <p:cNvCxnSpPr>
              <a:cxnSpLocks/>
              <a:stCxn id="10" idx="2"/>
              <a:endCxn id="11" idx="3"/>
            </p:cNvCxnSpPr>
            <p:nvPr/>
          </p:nvCxnSpPr>
          <p:spPr>
            <a:xfrm flipH="1">
              <a:off x="1676399" y="4553893"/>
              <a:ext cx="549952" cy="61335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5BAF10D-C7B8-414B-8A5E-6519C6D7DDC0}"/>
                </a:ext>
              </a:extLst>
            </p:cNvPr>
            <p:cNvCxnSpPr>
              <a:cxnSpLocks/>
              <a:stCxn id="11" idx="2"/>
              <a:endCxn id="13" idx="1"/>
            </p:cNvCxnSpPr>
            <p:nvPr/>
          </p:nvCxnSpPr>
          <p:spPr>
            <a:xfrm>
              <a:off x="1526263" y="5262311"/>
              <a:ext cx="212290" cy="3400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A86FE6B-363F-4C48-BE79-5A31C70F667A}"/>
                </a:ext>
              </a:extLst>
            </p:cNvPr>
            <p:cNvCxnSpPr>
              <a:cxnSpLocks/>
              <a:stCxn id="8" idx="2"/>
              <a:endCxn id="13" idx="0"/>
            </p:cNvCxnSpPr>
            <p:nvPr/>
          </p:nvCxnSpPr>
          <p:spPr>
            <a:xfrm>
              <a:off x="1526264" y="4553893"/>
              <a:ext cx="362426" cy="95344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52" name="Picture 51">
            <a:extLst>
              <a:ext uri="{FF2B5EF4-FFF2-40B4-BE49-F238E27FC236}">
                <a16:creationId xmlns:a16="http://schemas.microsoft.com/office/drawing/2014/main" id="{EB5F3AE5-8753-49DA-ACAC-0A5280B04AE1}"/>
              </a:ext>
            </a:extLst>
          </p:cNvPr>
          <p:cNvPicPr>
            <a:picLocks noChangeAspect="1"/>
          </p:cNvPicPr>
          <p:nvPr/>
        </p:nvPicPr>
        <p:blipFill>
          <a:blip r:embed="rId2"/>
          <a:stretch>
            <a:fillRect/>
          </a:stretch>
        </p:blipFill>
        <p:spPr>
          <a:xfrm>
            <a:off x="6274050" y="2329576"/>
            <a:ext cx="4738405" cy="3628818"/>
          </a:xfrm>
          <a:prstGeom prst="rect">
            <a:avLst/>
          </a:prstGeom>
        </p:spPr>
      </p:pic>
      <p:sp>
        <p:nvSpPr>
          <p:cNvPr id="54" name="Rectangle 53">
            <a:extLst>
              <a:ext uri="{FF2B5EF4-FFF2-40B4-BE49-F238E27FC236}">
                <a16:creationId xmlns:a16="http://schemas.microsoft.com/office/drawing/2014/main" id="{E4E217A0-469E-4DF8-87BA-74438AB1B2D3}"/>
              </a:ext>
            </a:extLst>
          </p:cNvPr>
          <p:cNvSpPr/>
          <p:nvPr/>
        </p:nvSpPr>
        <p:spPr>
          <a:xfrm>
            <a:off x="721093" y="848060"/>
            <a:ext cx="11021252" cy="1754326"/>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Fully flexible optical switching solutions (e.g. MD-ROADM);</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Highly efficient flexible coherent transceivers optimized for metro/regional reach (less, or approximately up to 200-450 km);</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High traffic node interconnections, including meshed topologies;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Modular chasses with “Data center” form factor or standard “ETSI” telecom form factor;</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Targeting either partial or full disaggregation.</a:t>
            </a:r>
            <a:endParaRPr lang="en-GB" dirty="0"/>
          </a:p>
        </p:txBody>
      </p:sp>
      <p:cxnSp>
        <p:nvCxnSpPr>
          <p:cNvPr id="56" name="Straight Connector 55">
            <a:extLst>
              <a:ext uri="{FF2B5EF4-FFF2-40B4-BE49-F238E27FC236}">
                <a16:creationId xmlns:a16="http://schemas.microsoft.com/office/drawing/2014/main" id="{C0CE62E1-AF81-4A49-8305-B821BB8A4DE5}"/>
              </a:ext>
            </a:extLst>
          </p:cNvPr>
          <p:cNvCxnSpPr/>
          <p:nvPr/>
        </p:nvCxnSpPr>
        <p:spPr>
          <a:xfrm flipV="1">
            <a:off x="5622202" y="2602386"/>
            <a:ext cx="1493822" cy="12165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0619718-EEE9-45B7-A6D1-9F9907DD2378}"/>
              </a:ext>
            </a:extLst>
          </p:cNvPr>
          <p:cNvCxnSpPr>
            <a:cxnSpLocks/>
          </p:cNvCxnSpPr>
          <p:nvPr/>
        </p:nvCxnSpPr>
        <p:spPr>
          <a:xfrm>
            <a:off x="5622202" y="4149003"/>
            <a:ext cx="1351935" cy="16995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9DF5A50-FF12-4830-B0B8-024227AB78C2}"/>
              </a:ext>
            </a:extLst>
          </p:cNvPr>
          <p:cNvCxnSpPr>
            <a:cxnSpLocks/>
          </p:cNvCxnSpPr>
          <p:nvPr/>
        </p:nvCxnSpPr>
        <p:spPr>
          <a:xfrm flipV="1">
            <a:off x="4346011" y="2577979"/>
            <a:ext cx="2770013" cy="92953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6E39669-4270-4BE6-A93C-F6FF6BDBD8E1}"/>
              </a:ext>
            </a:extLst>
          </p:cNvPr>
          <p:cNvCxnSpPr>
            <a:cxnSpLocks/>
            <a:stCxn id="10" idx="2"/>
          </p:cNvCxnSpPr>
          <p:nvPr/>
        </p:nvCxnSpPr>
        <p:spPr>
          <a:xfrm>
            <a:off x="4439774" y="3803668"/>
            <a:ext cx="2534363" cy="204287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D985A3EA-D60B-4222-A5F9-5871F456AD5C}"/>
              </a:ext>
            </a:extLst>
          </p:cNvPr>
          <p:cNvSpPr/>
          <p:nvPr/>
        </p:nvSpPr>
        <p:spPr>
          <a:xfrm>
            <a:off x="729186" y="5133830"/>
            <a:ext cx="5028718" cy="1200329"/>
          </a:xfrm>
          <a:prstGeom prst="rect">
            <a:avLst/>
          </a:prstGeom>
          <a:solidFill>
            <a:schemeClr val="accent4">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Flexible controller needed</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MSA and common agents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New technologies for long term solutions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Existing and enhanced solutions for short term</a:t>
            </a:r>
          </a:p>
        </p:txBody>
      </p:sp>
      <p:sp>
        <p:nvSpPr>
          <p:cNvPr id="71" name="Marcador de fecha 2">
            <a:extLst>
              <a:ext uri="{FF2B5EF4-FFF2-40B4-BE49-F238E27FC236}">
                <a16:creationId xmlns:a16="http://schemas.microsoft.com/office/drawing/2014/main" id="{9B07FCA5-0B6C-4686-A115-034DC94615E4}"/>
              </a:ext>
            </a:extLst>
          </p:cNvPr>
          <p:cNvSpPr>
            <a:spLocks noGrp="1"/>
          </p:cNvSpPr>
          <p:nvPr>
            <p:ph type="dt" sz="half" idx="10"/>
          </p:nvPr>
        </p:nvSpPr>
        <p:spPr>
          <a:xfrm>
            <a:off x="723596" y="6366510"/>
            <a:ext cx="1027101" cy="365125"/>
          </a:xfrm>
        </p:spPr>
        <p:txBody>
          <a:bodyPr/>
          <a:lstStyle/>
          <a:p>
            <a:r>
              <a:rPr lang="en-US" dirty="0"/>
              <a:t>02/10/2019</a:t>
            </a:r>
          </a:p>
        </p:txBody>
      </p:sp>
      <p:sp>
        <p:nvSpPr>
          <p:cNvPr id="72" name="Marcador de pie de página 3">
            <a:extLst>
              <a:ext uri="{FF2B5EF4-FFF2-40B4-BE49-F238E27FC236}">
                <a16:creationId xmlns:a16="http://schemas.microsoft.com/office/drawing/2014/main" id="{B55709B2-D46F-4268-B456-00944B662B95}"/>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204645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BBFE-179E-47DC-AFB7-654270B566EE}"/>
              </a:ext>
            </a:extLst>
          </p:cNvPr>
          <p:cNvSpPr>
            <a:spLocks noGrp="1"/>
          </p:cNvSpPr>
          <p:nvPr>
            <p:ph type="title"/>
          </p:nvPr>
        </p:nvSpPr>
        <p:spPr>
          <a:xfrm>
            <a:off x="20320" y="0"/>
            <a:ext cx="10779759" cy="622176"/>
          </a:xfrm>
        </p:spPr>
        <p:txBody>
          <a:bodyPr>
            <a:normAutofit fontScale="90000"/>
          </a:bodyPr>
          <a:lstStyle/>
          <a:p>
            <a:r>
              <a:rPr lang="en-US" i="1" dirty="0"/>
              <a:t>WDM-Sys2: Low cost, simple topology WDM transport System based on degree-2 ROADMs</a:t>
            </a:r>
            <a:endParaRPr lang="en-GB" dirty="0"/>
          </a:p>
        </p:txBody>
      </p:sp>
      <p:sp>
        <p:nvSpPr>
          <p:cNvPr id="5" name="Slide Number Placeholder 4">
            <a:extLst>
              <a:ext uri="{FF2B5EF4-FFF2-40B4-BE49-F238E27FC236}">
                <a16:creationId xmlns:a16="http://schemas.microsoft.com/office/drawing/2014/main" id="{EBA8CA9A-55F1-4A20-9A41-4874B90206A6}"/>
              </a:ext>
            </a:extLst>
          </p:cNvPr>
          <p:cNvSpPr>
            <a:spLocks noGrp="1"/>
          </p:cNvSpPr>
          <p:nvPr>
            <p:ph type="sldNum" sz="quarter" idx="12"/>
          </p:nvPr>
        </p:nvSpPr>
        <p:spPr/>
        <p:txBody>
          <a:bodyPr/>
          <a:lstStyle/>
          <a:p>
            <a:fld id="{9EC776E0-00C6-4634-A5F7-D35E042FD6BB}" type="slidenum">
              <a:rPr lang="en-US" smtClean="0"/>
              <a:pPr/>
              <a:t>14</a:t>
            </a:fld>
            <a:endParaRPr lang="en-US"/>
          </a:p>
        </p:txBody>
      </p:sp>
      <p:sp>
        <p:nvSpPr>
          <p:cNvPr id="7" name="Rectangle 6">
            <a:extLst>
              <a:ext uri="{FF2B5EF4-FFF2-40B4-BE49-F238E27FC236}">
                <a16:creationId xmlns:a16="http://schemas.microsoft.com/office/drawing/2014/main" id="{9DE2BC19-D9B1-4D84-8B0F-C95F17527507}"/>
              </a:ext>
            </a:extLst>
          </p:cNvPr>
          <p:cNvSpPr/>
          <p:nvPr/>
        </p:nvSpPr>
        <p:spPr>
          <a:xfrm>
            <a:off x="721093" y="848060"/>
            <a:ext cx="11021252" cy="2031325"/>
          </a:xfrm>
          <a:prstGeom prst="rect">
            <a:avLst/>
          </a:prstGeom>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Low-cost degree 2 </a:t>
            </a:r>
            <a:r>
              <a:rPr lang="en-GB" dirty="0" err="1">
                <a:latin typeface="Calibri" panose="020F0502020204030204" pitchFamily="34" charset="0"/>
                <a:ea typeface="Calibri" panose="020F0502020204030204" pitchFamily="34" charset="0"/>
                <a:cs typeface="Calibri" panose="020F0502020204030204" pitchFamily="34" charset="0"/>
              </a:rPr>
              <a:t>Add&amp;Drop</a:t>
            </a:r>
            <a:r>
              <a:rPr lang="en-GB" dirty="0">
                <a:latin typeface="Calibri" panose="020F0502020204030204" pitchFamily="34" charset="0"/>
                <a:ea typeface="Calibri" panose="020F0502020204030204" pitchFamily="34" charset="0"/>
                <a:cs typeface="Calibri" panose="020F0502020204030204" pitchFamily="34" charset="0"/>
              </a:rPr>
              <a:t> system with limited functionalities and lower flexibility and scalability;</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Low-cost Coherent or Direct Detection Transceivers optimized for short reach (less, or approximately up to 80-120 km);</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Designed for peripheral nodes interconnection with linear or ring topologies, having to handle relatively few optical connections with limited requirements on reconfiguration;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final implementation will have to be compliant with modular chasses with “Data </a:t>
            </a:r>
            <a:r>
              <a:rPr lang="en-GB" dirty="0" err="1">
                <a:latin typeface="Calibri" panose="020F0502020204030204" pitchFamily="34" charset="0"/>
                <a:ea typeface="Calibri" panose="020F0502020204030204" pitchFamily="34" charset="0"/>
                <a:cs typeface="Calibri" panose="020F0502020204030204" pitchFamily="34" charset="0"/>
              </a:rPr>
              <a:t>center</a:t>
            </a:r>
            <a:r>
              <a:rPr lang="en-GB" dirty="0">
                <a:latin typeface="Calibri" panose="020F0502020204030204" pitchFamily="34" charset="0"/>
                <a:ea typeface="Calibri" panose="020F0502020204030204" pitchFamily="34" charset="0"/>
                <a:cs typeface="Calibri" panose="020F0502020204030204" pitchFamily="34" charset="0"/>
              </a:rPr>
              <a:t>” form factor,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Targeting mainly partial disaggregation.</a:t>
            </a:r>
            <a:endParaRPr lang="en-GB" dirty="0"/>
          </a:p>
        </p:txBody>
      </p:sp>
      <p:pic>
        <p:nvPicPr>
          <p:cNvPr id="8" name="Picture 7">
            <a:extLst>
              <a:ext uri="{FF2B5EF4-FFF2-40B4-BE49-F238E27FC236}">
                <a16:creationId xmlns:a16="http://schemas.microsoft.com/office/drawing/2014/main" id="{D8A146F6-3600-4803-99DF-1980B9B901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379" y="2728299"/>
            <a:ext cx="6594060" cy="2254179"/>
          </a:xfrm>
          <a:prstGeom prst="rect">
            <a:avLst/>
          </a:prstGeom>
          <a:noFill/>
          <a:ln>
            <a:noFill/>
          </a:ln>
        </p:spPr>
      </p:pic>
      <p:sp>
        <p:nvSpPr>
          <p:cNvPr id="9" name="Rectangle 8">
            <a:extLst>
              <a:ext uri="{FF2B5EF4-FFF2-40B4-BE49-F238E27FC236}">
                <a16:creationId xmlns:a16="http://schemas.microsoft.com/office/drawing/2014/main" id="{C9A4070A-6977-4479-A649-380938B3FCB2}"/>
              </a:ext>
            </a:extLst>
          </p:cNvPr>
          <p:cNvSpPr/>
          <p:nvPr/>
        </p:nvSpPr>
        <p:spPr>
          <a:xfrm>
            <a:off x="721093" y="5123714"/>
            <a:ext cx="5028718" cy="1200329"/>
          </a:xfrm>
          <a:prstGeom prst="rect">
            <a:avLst/>
          </a:prstGeom>
          <a:solidFill>
            <a:schemeClr val="accent4">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Flexible controller needed</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Partial disaggregation: common agents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New technologies for long term solutions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Existing and enhanced solutions for short term</a:t>
            </a:r>
          </a:p>
        </p:txBody>
      </p:sp>
      <p:sp>
        <p:nvSpPr>
          <p:cNvPr id="10" name="Marcador de fecha 2">
            <a:extLst>
              <a:ext uri="{FF2B5EF4-FFF2-40B4-BE49-F238E27FC236}">
                <a16:creationId xmlns:a16="http://schemas.microsoft.com/office/drawing/2014/main" id="{B48B9C42-6D1F-41E0-84DB-A8D7072DE25C}"/>
              </a:ext>
            </a:extLst>
          </p:cNvPr>
          <p:cNvSpPr>
            <a:spLocks noGrp="1"/>
          </p:cNvSpPr>
          <p:nvPr>
            <p:ph type="dt" sz="half" idx="10"/>
          </p:nvPr>
        </p:nvSpPr>
        <p:spPr>
          <a:xfrm>
            <a:off x="723596" y="6356350"/>
            <a:ext cx="1027101" cy="365125"/>
          </a:xfrm>
        </p:spPr>
        <p:txBody>
          <a:bodyPr/>
          <a:lstStyle/>
          <a:p>
            <a:r>
              <a:rPr lang="en-US" dirty="0"/>
              <a:t>02/10/2019</a:t>
            </a:r>
          </a:p>
        </p:txBody>
      </p:sp>
      <p:sp>
        <p:nvSpPr>
          <p:cNvPr id="11" name="Marcador de pie de página 3">
            <a:extLst>
              <a:ext uri="{FF2B5EF4-FFF2-40B4-BE49-F238E27FC236}">
                <a16:creationId xmlns:a16="http://schemas.microsoft.com/office/drawing/2014/main" id="{6190B858-98AA-45E6-B682-9D4D07A31BC4}"/>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236879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8A9A-69A3-45B3-AA65-2283E5E1AEDA}"/>
              </a:ext>
            </a:extLst>
          </p:cNvPr>
          <p:cNvSpPr>
            <a:spLocks noGrp="1"/>
          </p:cNvSpPr>
          <p:nvPr>
            <p:ph type="title"/>
          </p:nvPr>
        </p:nvSpPr>
        <p:spPr>
          <a:xfrm>
            <a:off x="25280" y="0"/>
            <a:ext cx="10601028" cy="622176"/>
          </a:xfrm>
        </p:spPr>
        <p:txBody>
          <a:bodyPr>
            <a:normAutofit fontScale="90000"/>
          </a:bodyPr>
          <a:lstStyle/>
          <a:p>
            <a:r>
              <a:rPr lang="en-US" i="1" dirty="0"/>
              <a:t>WDM-Sys3: Low cost, simple topology WDM transport System based on Filterless OADMs</a:t>
            </a:r>
            <a:endParaRPr lang="en-GB" dirty="0"/>
          </a:p>
        </p:txBody>
      </p:sp>
      <p:sp>
        <p:nvSpPr>
          <p:cNvPr id="5" name="Slide Number Placeholder 4">
            <a:extLst>
              <a:ext uri="{FF2B5EF4-FFF2-40B4-BE49-F238E27FC236}">
                <a16:creationId xmlns:a16="http://schemas.microsoft.com/office/drawing/2014/main" id="{E5099E8A-DC7F-42DD-A36B-2CB57FB4DA29}"/>
              </a:ext>
            </a:extLst>
          </p:cNvPr>
          <p:cNvSpPr>
            <a:spLocks noGrp="1"/>
          </p:cNvSpPr>
          <p:nvPr>
            <p:ph type="sldNum" sz="quarter" idx="12"/>
          </p:nvPr>
        </p:nvSpPr>
        <p:spPr/>
        <p:txBody>
          <a:bodyPr/>
          <a:lstStyle/>
          <a:p>
            <a:fld id="{9EC776E0-00C6-4634-A5F7-D35E042FD6BB}" type="slidenum">
              <a:rPr lang="en-US" smtClean="0"/>
              <a:pPr/>
              <a:t>15</a:t>
            </a:fld>
            <a:endParaRPr lang="en-US"/>
          </a:p>
        </p:txBody>
      </p:sp>
      <p:pic>
        <p:nvPicPr>
          <p:cNvPr id="13" name="Picture 12">
            <a:extLst>
              <a:ext uri="{FF2B5EF4-FFF2-40B4-BE49-F238E27FC236}">
                <a16:creationId xmlns:a16="http://schemas.microsoft.com/office/drawing/2014/main" id="{965CA74E-75E7-489B-A8BB-A513453BA1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60" y="2568707"/>
            <a:ext cx="8501850" cy="1944106"/>
          </a:xfrm>
          <a:prstGeom prst="rect">
            <a:avLst/>
          </a:prstGeom>
          <a:noFill/>
          <a:ln w="19050">
            <a:solidFill>
              <a:schemeClr val="accent6"/>
            </a:solidFill>
          </a:ln>
        </p:spPr>
      </p:pic>
      <p:pic>
        <p:nvPicPr>
          <p:cNvPr id="14" name="Picture 13">
            <a:extLst>
              <a:ext uri="{FF2B5EF4-FFF2-40B4-BE49-F238E27FC236}">
                <a16:creationId xmlns:a16="http://schemas.microsoft.com/office/drawing/2014/main" id="{897BFF50-4D74-4EC1-B7C9-CEE16CBB68B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417" y="4426940"/>
            <a:ext cx="6999248" cy="1936881"/>
          </a:xfrm>
          <a:prstGeom prst="rect">
            <a:avLst/>
          </a:prstGeom>
          <a:solidFill>
            <a:schemeClr val="bg1"/>
          </a:solidFill>
          <a:ln w="19050">
            <a:solidFill>
              <a:schemeClr val="accent1"/>
            </a:solidFill>
          </a:ln>
        </p:spPr>
      </p:pic>
      <p:sp>
        <p:nvSpPr>
          <p:cNvPr id="15" name="Rectangle 14">
            <a:extLst>
              <a:ext uri="{FF2B5EF4-FFF2-40B4-BE49-F238E27FC236}">
                <a16:creationId xmlns:a16="http://schemas.microsoft.com/office/drawing/2014/main" id="{73A691BD-7123-4584-9E59-F50C19A3C69A}"/>
              </a:ext>
            </a:extLst>
          </p:cNvPr>
          <p:cNvSpPr/>
          <p:nvPr/>
        </p:nvSpPr>
        <p:spPr>
          <a:xfrm>
            <a:off x="721093" y="736300"/>
            <a:ext cx="11021252" cy="1754326"/>
          </a:xfrm>
          <a:prstGeom prst="rect">
            <a:avLst/>
          </a:prstGeom>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Pure </a:t>
            </a:r>
            <a:r>
              <a:rPr lang="en-GB" dirty="0" err="1">
                <a:latin typeface="Calibri" panose="020F0502020204030204" pitchFamily="34" charset="0"/>
                <a:ea typeface="Calibri" panose="020F0502020204030204" pitchFamily="34" charset="0"/>
                <a:cs typeface="Calibri" panose="020F0502020204030204" pitchFamily="34" charset="0"/>
              </a:rPr>
              <a:t>filterless</a:t>
            </a:r>
            <a:r>
              <a:rPr lang="en-GB" dirty="0">
                <a:latin typeface="Calibri" panose="020F0502020204030204" pitchFamily="34" charset="0"/>
                <a:ea typeface="Calibri" panose="020F0502020204030204" pitchFamily="34" charset="0"/>
                <a:cs typeface="Calibri" panose="020F0502020204030204" pitchFamily="34" charset="0"/>
              </a:rPr>
              <a:t> architectures (simplifier + couplers and splitters);</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 Low-cost Coherent or Burst mode interfaces (like in PONs) optimized for even shorter metro distances.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Designed for peripheral areas using linear topologies and relatively few optical connections with limited requirements on reconfiguration.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Implementation with “data </a:t>
            </a:r>
            <a:r>
              <a:rPr lang="en-GB" dirty="0" err="1">
                <a:latin typeface="Calibri" panose="020F0502020204030204" pitchFamily="34" charset="0"/>
                <a:ea typeface="Calibri" panose="020F0502020204030204" pitchFamily="34" charset="0"/>
                <a:cs typeface="Calibri" panose="020F0502020204030204" pitchFamily="34" charset="0"/>
              </a:rPr>
              <a:t>center</a:t>
            </a:r>
            <a:r>
              <a:rPr lang="en-GB" dirty="0">
                <a:latin typeface="Calibri" panose="020F0502020204030204" pitchFamily="34" charset="0"/>
                <a:ea typeface="Calibri" panose="020F0502020204030204" pitchFamily="34" charset="0"/>
                <a:cs typeface="Calibri" panose="020F0502020204030204" pitchFamily="34" charset="0"/>
              </a:rPr>
              <a:t>” form factor, for partial or fully disaggregation (possibly reusing existing access technologies (PON) for CO’s interconnection).</a:t>
            </a:r>
            <a:endParaRPr lang="en-GB" dirty="0"/>
          </a:p>
        </p:txBody>
      </p:sp>
      <p:sp>
        <p:nvSpPr>
          <p:cNvPr id="12" name="Rectangle 11">
            <a:extLst>
              <a:ext uri="{FF2B5EF4-FFF2-40B4-BE49-F238E27FC236}">
                <a16:creationId xmlns:a16="http://schemas.microsoft.com/office/drawing/2014/main" id="{006DD19E-655C-408E-B889-A7DBF4E87116}"/>
              </a:ext>
            </a:extLst>
          </p:cNvPr>
          <p:cNvSpPr/>
          <p:nvPr/>
        </p:nvSpPr>
        <p:spPr>
          <a:xfrm>
            <a:off x="538480" y="2503895"/>
            <a:ext cx="6431280" cy="338554"/>
          </a:xfrm>
          <a:prstGeom prst="rect">
            <a:avLst/>
          </a:prstGeom>
        </p:spPr>
        <p:txBody>
          <a:bodyPr wrap="square">
            <a:spAutoFit/>
          </a:bodyPr>
          <a:lstStyle/>
          <a:p>
            <a:r>
              <a:rPr lang="en-US" sz="1600" b="1" dirty="0">
                <a:solidFill>
                  <a:schemeClr val="accent6"/>
                </a:solidFill>
                <a:latin typeface="Calibri" panose="020F0502020204030204" pitchFamily="34" charset="0"/>
                <a:ea typeface="DengXian" panose="02010600030101010101" pitchFamily="2" charset="-122"/>
                <a:cs typeface="Arial" panose="020B0604020202020204" pitchFamily="34" charset="0"/>
              </a:rPr>
              <a:t>Filterless drop &amp; waste express architecture and protection requirements</a:t>
            </a:r>
            <a:endParaRPr lang="en-GB" sz="1600" b="1" dirty="0">
              <a:solidFill>
                <a:schemeClr val="accent6"/>
              </a:solidFill>
            </a:endParaRPr>
          </a:p>
        </p:txBody>
      </p:sp>
      <p:sp>
        <p:nvSpPr>
          <p:cNvPr id="16" name="Rectangle 15">
            <a:extLst>
              <a:ext uri="{FF2B5EF4-FFF2-40B4-BE49-F238E27FC236}">
                <a16:creationId xmlns:a16="http://schemas.microsoft.com/office/drawing/2014/main" id="{F267E1DB-BC4A-4631-9DF9-20FE9AF9337B}"/>
              </a:ext>
            </a:extLst>
          </p:cNvPr>
          <p:cNvSpPr/>
          <p:nvPr/>
        </p:nvSpPr>
        <p:spPr>
          <a:xfrm>
            <a:off x="5547580" y="6058436"/>
            <a:ext cx="6096000" cy="338554"/>
          </a:xfrm>
          <a:prstGeom prst="rect">
            <a:avLst/>
          </a:prstGeom>
        </p:spPr>
        <p:txBody>
          <a:bodyPr>
            <a:spAutoFit/>
          </a:bodyPr>
          <a:lstStyle/>
          <a:p>
            <a:r>
              <a:rPr lang="en-US" sz="1600" b="1" dirty="0">
                <a:solidFill>
                  <a:schemeClr val="accent1"/>
                </a:solidFill>
                <a:latin typeface="Calibri" panose="020F0502020204030204" pitchFamily="34" charset="0"/>
                <a:ea typeface="DengXian" panose="02010600030101010101" pitchFamily="2" charset="-122"/>
                <a:cs typeface="Arial" panose="020B0604020202020204" pitchFamily="34" charset="0"/>
              </a:rPr>
              <a:t>Filterless </a:t>
            </a:r>
            <a:r>
              <a:rPr lang="en-US" sz="1600" b="1" dirty="0" err="1">
                <a:solidFill>
                  <a:schemeClr val="accent1"/>
                </a:solidFill>
                <a:latin typeface="Calibri" panose="020F0502020204030204" pitchFamily="34" charset="0"/>
                <a:ea typeface="DengXian" panose="02010600030101010101" pitchFamily="2" charset="-122"/>
                <a:cs typeface="Arial" panose="020B0604020202020204" pitchFamily="34" charset="0"/>
              </a:rPr>
              <a:t>DuFiNet</a:t>
            </a:r>
            <a:r>
              <a:rPr lang="en-US" sz="1600" b="1" dirty="0">
                <a:solidFill>
                  <a:schemeClr val="accent1"/>
                </a:solidFill>
                <a:latin typeface="Calibri" panose="020F0502020204030204" pitchFamily="34" charset="0"/>
                <a:ea typeface="DengXian" panose="02010600030101010101" pitchFamily="2" charset="-122"/>
                <a:cs typeface="Arial" panose="020B0604020202020204" pitchFamily="34" charset="0"/>
              </a:rPr>
              <a:t> express architecture and protection requirements</a:t>
            </a:r>
            <a:endParaRPr lang="en-GB" sz="1600" b="1" dirty="0">
              <a:solidFill>
                <a:schemeClr val="accent1"/>
              </a:solidFill>
            </a:endParaRPr>
          </a:p>
        </p:txBody>
      </p:sp>
      <p:sp>
        <p:nvSpPr>
          <p:cNvPr id="18" name="Rectangle 17">
            <a:extLst>
              <a:ext uri="{FF2B5EF4-FFF2-40B4-BE49-F238E27FC236}">
                <a16:creationId xmlns:a16="http://schemas.microsoft.com/office/drawing/2014/main" id="{EB8A7CB7-37B8-4AD3-B51F-9BF204926185}"/>
              </a:ext>
            </a:extLst>
          </p:cNvPr>
          <p:cNvSpPr/>
          <p:nvPr/>
        </p:nvSpPr>
        <p:spPr>
          <a:xfrm>
            <a:off x="568960" y="4981218"/>
            <a:ext cx="3713542" cy="1077218"/>
          </a:xfrm>
          <a:prstGeom prst="rect">
            <a:avLst/>
          </a:prstGeom>
          <a:solidFill>
            <a:schemeClr val="accent4">
              <a:lumMod val="60000"/>
              <a:lumOff val="40000"/>
            </a:schemeClr>
          </a:solidFill>
          <a:ln>
            <a:solidFill>
              <a:srgbClr val="FF0000"/>
            </a:solidFill>
          </a:ln>
        </p:spPr>
        <p:txBody>
          <a:bodyPr wrap="square">
            <a:spAutoFit/>
          </a:bodyPr>
          <a:lstStyle/>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Low cost </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Compatible with exiting Transponders</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Innovative Transponders needed for enhanced power and cost reduction</a:t>
            </a:r>
          </a:p>
        </p:txBody>
      </p:sp>
      <p:sp>
        <p:nvSpPr>
          <p:cNvPr id="19" name="Marcador de fecha 2">
            <a:extLst>
              <a:ext uri="{FF2B5EF4-FFF2-40B4-BE49-F238E27FC236}">
                <a16:creationId xmlns:a16="http://schemas.microsoft.com/office/drawing/2014/main" id="{96F4F5F6-A651-4D6B-96A8-C974F3FC8F13}"/>
              </a:ext>
            </a:extLst>
          </p:cNvPr>
          <p:cNvSpPr>
            <a:spLocks noGrp="1"/>
          </p:cNvSpPr>
          <p:nvPr>
            <p:ph type="dt" sz="half" idx="10"/>
          </p:nvPr>
        </p:nvSpPr>
        <p:spPr>
          <a:xfrm>
            <a:off x="723596" y="6356350"/>
            <a:ext cx="1027101" cy="365125"/>
          </a:xfrm>
        </p:spPr>
        <p:txBody>
          <a:bodyPr/>
          <a:lstStyle/>
          <a:p>
            <a:r>
              <a:rPr lang="en-US" dirty="0"/>
              <a:t>02/10/2019</a:t>
            </a:r>
          </a:p>
        </p:txBody>
      </p:sp>
      <p:sp>
        <p:nvSpPr>
          <p:cNvPr id="20" name="Marcador de pie de página 3">
            <a:extLst>
              <a:ext uri="{FF2B5EF4-FFF2-40B4-BE49-F238E27FC236}">
                <a16:creationId xmlns:a16="http://schemas.microsoft.com/office/drawing/2014/main" id="{B2DC279B-A790-475F-9729-BFF603A0B69D}"/>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45421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WP3 Objective Assessment: Objectives 3 and 5</a:t>
            </a:r>
          </a:p>
        </p:txBody>
      </p:sp>
      <p:sp>
        <p:nvSpPr>
          <p:cNvPr id="5" name="Marcador de número de diapositiva 4"/>
          <p:cNvSpPr>
            <a:spLocks noGrp="1"/>
          </p:cNvSpPr>
          <p:nvPr>
            <p:ph type="sldNum" sz="quarter" idx="12"/>
          </p:nvPr>
        </p:nvSpPr>
        <p:spPr/>
        <p:txBody>
          <a:bodyPr/>
          <a:lstStyle/>
          <a:p>
            <a:fld id="{9EC776E0-00C6-4634-A5F7-D35E042FD6BB}" type="slidenum">
              <a:rPr lang="en-US" smtClean="0"/>
              <a:pPr/>
              <a:t>16</a:t>
            </a:fld>
            <a:endParaRPr lang="en-US"/>
          </a:p>
        </p:txBody>
      </p:sp>
      <p:graphicFrame>
        <p:nvGraphicFramePr>
          <p:cNvPr id="7" name="Marcador de contenido 6"/>
          <p:cNvGraphicFramePr>
            <a:graphicFrameLocks noGrp="1"/>
          </p:cNvGraphicFramePr>
          <p:nvPr>
            <p:ph sz="quarter" idx="13"/>
            <p:extLst>
              <p:ext uri="{D42A27DB-BD31-4B8C-83A1-F6EECF244321}">
                <p14:modId xmlns:p14="http://schemas.microsoft.com/office/powerpoint/2010/main" val="379885628"/>
              </p:ext>
            </p:extLst>
          </p:nvPr>
        </p:nvGraphicFramePr>
        <p:xfrm>
          <a:off x="355600" y="561216"/>
          <a:ext cx="11582400" cy="5897880"/>
        </p:xfrm>
        <a:graphic>
          <a:graphicData uri="http://schemas.openxmlformats.org/drawingml/2006/table">
            <a:tbl>
              <a:tblPr firstRow="1" bandRow="1">
                <a:tableStyleId>{5C22544A-7EE6-4342-B048-85BDC9FD1C3A}</a:tableStyleId>
              </a:tblPr>
              <a:tblGrid>
                <a:gridCol w="1922807">
                  <a:extLst>
                    <a:ext uri="{9D8B030D-6E8A-4147-A177-3AD203B41FA5}">
                      <a16:colId xmlns:a16="http://schemas.microsoft.com/office/drawing/2014/main" val="1624979084"/>
                    </a:ext>
                  </a:extLst>
                </a:gridCol>
                <a:gridCol w="9659593">
                  <a:extLst>
                    <a:ext uri="{9D8B030D-6E8A-4147-A177-3AD203B41FA5}">
                      <a16:colId xmlns:a16="http://schemas.microsoft.com/office/drawing/2014/main" val="3333786738"/>
                    </a:ext>
                  </a:extLst>
                </a:gridCol>
              </a:tblGrid>
              <a:tr h="489695">
                <a:tc>
                  <a:txBody>
                    <a:bodyPr/>
                    <a:lstStyle/>
                    <a:p>
                      <a:r>
                        <a:rPr lang="en-US" dirty="0"/>
                        <a:t>Objective 3</a:t>
                      </a:r>
                    </a:p>
                    <a:p>
                      <a:endParaRPr lang="en-US" dirty="0"/>
                    </a:p>
                    <a:p>
                      <a:endParaRPr lang="en-US" dirty="0"/>
                    </a:p>
                    <a:p>
                      <a:r>
                        <a:rPr lang="en-US" dirty="0"/>
                        <a:t>Objective 5</a:t>
                      </a:r>
                    </a:p>
                  </a:txBody>
                  <a:tcPr/>
                </a:tc>
                <a:tc>
                  <a:txBody>
                    <a:bodyPr/>
                    <a:lstStyle/>
                    <a:p>
                      <a:r>
                        <a:rPr lang="en-US" dirty="0"/>
                        <a:t>- To design and evaluate low cost optical and energy efficient optical switching elements and high capacity and flexible transmission technologies optimized for one or both filtered and (semi)</a:t>
                      </a:r>
                      <a:r>
                        <a:rPr lang="en-US" dirty="0" err="1"/>
                        <a:t>filterless</a:t>
                      </a:r>
                      <a:r>
                        <a:rPr lang="en-US" dirty="0"/>
                        <a:t> optical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To develop prototypes of nodes, optical switching and transmission solutions as elemental bricks to be integrated in the </a:t>
                      </a:r>
                      <a:r>
                        <a:rPr lang="en-US" dirty="0" err="1"/>
                        <a:t>PoC</a:t>
                      </a:r>
                      <a:r>
                        <a:rPr lang="en-US" dirty="0"/>
                        <a:t> demonstrators in WP5</a:t>
                      </a:r>
                    </a:p>
                  </a:txBody>
                  <a:tcPr/>
                </a:tc>
                <a:extLst>
                  <a:ext uri="{0D108BD9-81ED-4DB2-BD59-A6C34878D82A}">
                    <a16:rowId xmlns:a16="http://schemas.microsoft.com/office/drawing/2014/main" val="1634822928"/>
                  </a:ext>
                </a:extLst>
              </a:tr>
              <a:tr h="2544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accent6">
                              <a:lumMod val="75000"/>
                            </a:schemeClr>
                          </a:solidFill>
                          <a:latin typeface="+mn-lt"/>
                          <a:ea typeface="+mn-ea"/>
                          <a:cs typeface="+mn-cs"/>
                        </a:rPr>
                        <a:t>Design and HW-SW integration completed ad tested.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accent6">
                              <a:lumMod val="75000"/>
                            </a:schemeClr>
                          </a:solidFill>
                          <a:latin typeface="+mn-lt"/>
                          <a:ea typeface="+mn-ea"/>
                          <a:cs typeface="+mn-cs"/>
                        </a:rPr>
                        <a:t>Final release in November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baseline="0" noProof="0" dirty="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noProof="0" dirty="0">
                          <a:solidFill>
                            <a:schemeClr val="accent5"/>
                          </a:solidFill>
                          <a:latin typeface="+mn-lt"/>
                          <a:ea typeface="+mn-ea"/>
                          <a:cs typeface="+mn-cs"/>
                        </a:rPr>
                        <a:t>Integration in demos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baseline="0" noProof="0" dirty="0">
                        <a:solidFill>
                          <a:schemeClr val="accent5"/>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baseline="0" noProof="0" dirty="0">
                        <a:solidFill>
                          <a:schemeClr val="accent5"/>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Covered in Tasks 3.2-3.3, 3.4 (Agents)    </a:t>
                      </a:r>
                      <a:r>
                        <a:rPr kumimoji="0" lang="en-US" sz="1600" b="0" i="0" u="none" strike="noStrike" kern="1200" cap="none" spc="0" normalizeH="0" baseline="0" noProof="0" dirty="0">
                          <a:ln>
                            <a:noFill/>
                          </a:ln>
                          <a:solidFill>
                            <a:prstClr val="black"/>
                          </a:solidFill>
                          <a:effectLst/>
                          <a:uLnTx/>
                          <a:uFillTx/>
                          <a:latin typeface="+mn-lt"/>
                          <a:ea typeface="+mn-ea"/>
                          <a:cs typeface="+mn-cs"/>
                        </a:rPr>
                        <a:t>(details in D3.2, D2.3 an Milestones)</a:t>
                      </a:r>
                    </a:p>
                    <a:p>
                      <a:pPr marL="285750" lvl="0" indent="-285750">
                        <a:spcBef>
                          <a:spcPts val="600"/>
                        </a:spcBef>
                        <a:buFont typeface="Arial" panose="020B0604020202020204" pitchFamily="34" charset="0"/>
                        <a:buChar char="•"/>
                      </a:pPr>
                      <a:r>
                        <a:rPr lang="en-GB" sz="1600" kern="1200" dirty="0">
                          <a:solidFill>
                            <a:schemeClr val="dk1"/>
                          </a:solidFill>
                          <a:effectLst/>
                          <a:latin typeface="+mn-lt"/>
                          <a:ea typeface="+mn-ea"/>
                          <a:cs typeface="+mn-cs"/>
                        </a:rPr>
                        <a:t>Classification of the optical devices into the three-identified classes of Optical WDM Transport Systems is completed (</a:t>
                      </a:r>
                      <a:r>
                        <a:rPr lang="en-US" sz="1600" i="1" dirty="0"/>
                        <a:t>WDM-Sys1-2-3</a:t>
                      </a:r>
                      <a:r>
                        <a:rPr lang="en-GB" sz="1600" kern="1200" dirty="0">
                          <a:solidFill>
                            <a:schemeClr val="dk1"/>
                          </a:solidFill>
                          <a:effectLst/>
                          <a:latin typeface="+mn-lt"/>
                          <a:ea typeface="+mn-ea"/>
                          <a:cs typeface="+mn-cs"/>
                        </a:rPr>
                        <a:t>),</a:t>
                      </a:r>
                    </a:p>
                    <a:p>
                      <a:pPr marL="285750" lvl="0" indent="-285750">
                        <a:spcBef>
                          <a:spcPts val="600"/>
                        </a:spcBef>
                        <a:buFont typeface="Arial" panose="020B0604020202020204" pitchFamily="34" charset="0"/>
                        <a:buChar char="•"/>
                      </a:pPr>
                      <a:r>
                        <a:rPr lang="en-GB" sz="1600" kern="1200" dirty="0">
                          <a:solidFill>
                            <a:schemeClr val="dk1"/>
                          </a:solidFill>
                          <a:effectLst/>
                          <a:latin typeface="+mn-lt"/>
                          <a:ea typeface="+mn-ea"/>
                          <a:cs typeface="+mn-cs"/>
                        </a:rPr>
                        <a:t>Design process completed; continuous upgrading of existing prototypes ongoing;</a:t>
                      </a:r>
                    </a:p>
                    <a:p>
                      <a:pPr marL="285750" lvl="0" indent="-285750">
                        <a:spcBef>
                          <a:spcPts val="600"/>
                        </a:spcBef>
                        <a:buFont typeface="Arial" panose="020B0604020202020204" pitchFamily="34" charset="0"/>
                        <a:buChar char="•"/>
                      </a:pPr>
                      <a:r>
                        <a:rPr lang="en-GB" sz="1600" kern="1200" dirty="0">
                          <a:solidFill>
                            <a:schemeClr val="dk1"/>
                          </a:solidFill>
                          <a:effectLst/>
                          <a:latin typeface="+mn-lt"/>
                          <a:ea typeface="+mn-ea"/>
                          <a:cs typeface="+mn-cs"/>
                        </a:rPr>
                        <a:t>Integration of HW and control SW completed;</a:t>
                      </a:r>
                    </a:p>
                    <a:p>
                      <a:pPr marL="285750" lvl="0" indent="-285750">
                        <a:spcBef>
                          <a:spcPts val="600"/>
                        </a:spcBef>
                        <a:buFont typeface="Arial" panose="020B0604020202020204" pitchFamily="34" charset="0"/>
                        <a:buChar char="•"/>
                      </a:pPr>
                      <a:r>
                        <a:rPr lang="en-GB" sz="1600" kern="1200" dirty="0">
                          <a:solidFill>
                            <a:schemeClr val="dk1"/>
                          </a:solidFill>
                          <a:effectLst/>
                          <a:latin typeface="+mn-lt"/>
                          <a:ea typeface="+mn-ea"/>
                          <a:cs typeface="+mn-cs"/>
                        </a:rPr>
                        <a:t>Standalone testing and evaluation of integrated devices completed;</a:t>
                      </a:r>
                    </a:p>
                    <a:p>
                      <a:pPr marL="285750" lvl="0" indent="-285750">
                        <a:spcBef>
                          <a:spcPts val="600"/>
                        </a:spcBef>
                        <a:buFont typeface="Arial" panose="020B0604020202020204" pitchFamily="34" charset="0"/>
                        <a:buChar char="•"/>
                      </a:pPr>
                      <a:r>
                        <a:rPr lang="en-GB" sz="1600" kern="1200" dirty="0">
                          <a:solidFill>
                            <a:schemeClr val="dk1"/>
                          </a:solidFill>
                          <a:effectLst/>
                          <a:latin typeface="+mn-lt"/>
                          <a:ea typeface="+mn-ea"/>
                          <a:cs typeface="+mn-cs"/>
                        </a:rPr>
                        <a:t>First prototypes have been released in time for being integrated in preliminary versions of the full METRO-HAUL solution and showcased in major conference and events;</a:t>
                      </a:r>
                    </a:p>
                    <a:p>
                      <a:pPr marL="285750" lvl="0" indent="-285750">
                        <a:spcBef>
                          <a:spcPts val="600"/>
                        </a:spcBef>
                        <a:buFont typeface="Arial" panose="020B0604020202020204" pitchFamily="34" charset="0"/>
                        <a:buChar char="•"/>
                      </a:pPr>
                      <a:r>
                        <a:rPr lang="en-US" sz="1600" kern="1200" dirty="0">
                          <a:solidFill>
                            <a:schemeClr val="dk1"/>
                          </a:solidFill>
                          <a:effectLst/>
                          <a:latin typeface="+mn-lt"/>
                          <a:ea typeface="+mn-ea"/>
                          <a:cs typeface="+mn-cs"/>
                        </a:rPr>
                        <a:t>Programmable packet switching solution for interconnection of access and core segments and PON termination to the metro node and its abstraction are in an advanced state of realization and have been already evaluated in dedicated demo or experimental assessment sessions;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Probes and SW subsystems for the monitoring and dynamic control of the network have been upgraded and tested in several scenarios;</a:t>
                      </a:r>
                    </a:p>
                    <a:p>
                      <a:pPr marL="285750" lvl="0" indent="-285750">
                        <a:spcBef>
                          <a:spcPts val="600"/>
                        </a:spcBef>
                        <a:buFont typeface="Arial" panose="020B0604020202020204" pitchFamily="34" charset="0"/>
                        <a:buChar char="•"/>
                      </a:pPr>
                      <a:r>
                        <a:rPr lang="en-GB" sz="1600" kern="1200" dirty="0">
                          <a:solidFill>
                            <a:schemeClr val="dk1"/>
                          </a:solidFill>
                          <a:effectLst/>
                          <a:latin typeface="+mn-lt"/>
                          <a:ea typeface="+mn-ea"/>
                          <a:cs typeface="+mn-cs"/>
                        </a:rPr>
                        <a:t>Applicability of METRO-HAUL solutions and techno-economic evaluation is ongoing in collaboration with WP2 (see Deliverable D2.3 for the state of the art).</a:t>
                      </a:r>
                    </a:p>
                  </a:txBody>
                  <a:tcPr/>
                </a:tc>
                <a:extLst>
                  <a:ext uri="{0D108BD9-81ED-4DB2-BD59-A6C34878D82A}">
                    <a16:rowId xmlns:a16="http://schemas.microsoft.com/office/drawing/2014/main" val="990517058"/>
                  </a:ext>
                </a:extLst>
              </a:tr>
            </a:tbl>
          </a:graphicData>
        </a:graphic>
      </p:graphicFrame>
      <p:sp>
        <p:nvSpPr>
          <p:cNvPr id="9" name="Marcador de fecha 2">
            <a:extLst>
              <a:ext uri="{FF2B5EF4-FFF2-40B4-BE49-F238E27FC236}">
                <a16:creationId xmlns:a16="http://schemas.microsoft.com/office/drawing/2014/main" id="{3E58CD0E-9260-4F9C-9BE1-3276E0CFC164}"/>
              </a:ext>
            </a:extLst>
          </p:cNvPr>
          <p:cNvSpPr>
            <a:spLocks noGrp="1"/>
          </p:cNvSpPr>
          <p:nvPr>
            <p:ph type="dt" sz="half" idx="10"/>
          </p:nvPr>
        </p:nvSpPr>
        <p:spPr>
          <a:xfrm>
            <a:off x="606490" y="6356350"/>
            <a:ext cx="1027101" cy="365125"/>
          </a:xfrm>
        </p:spPr>
        <p:txBody>
          <a:bodyPr/>
          <a:lstStyle/>
          <a:p>
            <a:r>
              <a:rPr lang="en-US" dirty="0"/>
              <a:t>02/10/2019</a:t>
            </a:r>
          </a:p>
        </p:txBody>
      </p:sp>
      <p:sp>
        <p:nvSpPr>
          <p:cNvPr id="10" name="Marcador de pie de página 3">
            <a:extLst>
              <a:ext uri="{FF2B5EF4-FFF2-40B4-BE49-F238E27FC236}">
                <a16:creationId xmlns:a16="http://schemas.microsoft.com/office/drawing/2014/main" id="{480DB379-1BD8-4220-ACC4-20C36759F8D6}"/>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72525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2A14-16A5-4B2E-AB31-86EE9E1CEB24}"/>
              </a:ext>
            </a:extLst>
          </p:cNvPr>
          <p:cNvSpPr>
            <a:spLocks noGrp="1"/>
          </p:cNvSpPr>
          <p:nvPr>
            <p:ph type="title"/>
          </p:nvPr>
        </p:nvSpPr>
        <p:spPr/>
        <p:txBody>
          <a:bodyPr/>
          <a:lstStyle/>
          <a:p>
            <a:r>
              <a:rPr lang="it-IT" dirty="0" err="1"/>
              <a:t>Prototypes</a:t>
            </a:r>
            <a:r>
              <a:rPr lang="it-IT" dirty="0"/>
              <a:t> (</a:t>
            </a:r>
            <a:r>
              <a:rPr lang="it-IT" dirty="0" err="1"/>
              <a:t>integrated</a:t>
            </a:r>
            <a:r>
              <a:rPr lang="it-IT" dirty="0"/>
              <a:t> HW+ control SW)</a:t>
            </a:r>
            <a:endParaRPr lang="en-GB" dirty="0"/>
          </a:p>
        </p:txBody>
      </p:sp>
      <p:sp>
        <p:nvSpPr>
          <p:cNvPr id="5" name="Slide Number Placeholder 4">
            <a:extLst>
              <a:ext uri="{FF2B5EF4-FFF2-40B4-BE49-F238E27FC236}">
                <a16:creationId xmlns:a16="http://schemas.microsoft.com/office/drawing/2014/main" id="{FF9DD775-3D80-491B-9720-EF27C38C4D47}"/>
              </a:ext>
            </a:extLst>
          </p:cNvPr>
          <p:cNvSpPr>
            <a:spLocks noGrp="1"/>
          </p:cNvSpPr>
          <p:nvPr>
            <p:ph type="sldNum" sz="quarter" idx="12"/>
          </p:nvPr>
        </p:nvSpPr>
        <p:spPr/>
        <p:txBody>
          <a:bodyPr/>
          <a:lstStyle/>
          <a:p>
            <a:fld id="{9EC776E0-00C6-4634-A5F7-D35E042FD6BB}" type="slidenum">
              <a:rPr lang="en-US" smtClean="0"/>
              <a:pPr/>
              <a:t>17</a:t>
            </a:fld>
            <a:endParaRPr lang="en-US"/>
          </a:p>
        </p:txBody>
      </p:sp>
      <p:sp>
        <p:nvSpPr>
          <p:cNvPr id="6" name="Content Placeholder 5">
            <a:extLst>
              <a:ext uri="{FF2B5EF4-FFF2-40B4-BE49-F238E27FC236}">
                <a16:creationId xmlns:a16="http://schemas.microsoft.com/office/drawing/2014/main" id="{ECB2091C-8127-49F0-A688-4A1C699A66BE}"/>
              </a:ext>
            </a:extLst>
          </p:cNvPr>
          <p:cNvSpPr>
            <a:spLocks noGrp="1"/>
          </p:cNvSpPr>
          <p:nvPr>
            <p:ph sz="quarter" idx="13"/>
          </p:nvPr>
        </p:nvSpPr>
        <p:spPr/>
        <p:txBody>
          <a:bodyPr/>
          <a:lstStyle/>
          <a:p>
            <a:pPr>
              <a:spcBef>
                <a:spcPts val="600"/>
              </a:spcBef>
            </a:pPr>
            <a:r>
              <a:rPr lang="en-US" dirty="0"/>
              <a:t>Optical Switching prototypes:</a:t>
            </a:r>
            <a:endParaRPr lang="en-GB" dirty="0"/>
          </a:p>
          <a:p>
            <a:pPr lvl="1">
              <a:spcBef>
                <a:spcPts val="600"/>
              </a:spcBef>
            </a:pPr>
            <a:r>
              <a:rPr lang="en-US" sz="1400" dirty="0"/>
              <a:t>Multi-degree ROADM targeting the </a:t>
            </a:r>
            <a:r>
              <a:rPr lang="en-US" sz="1400" dirty="0" err="1"/>
              <a:t>OpenROADM</a:t>
            </a:r>
            <a:r>
              <a:rPr lang="en-US" sz="1400" dirty="0"/>
              <a:t> MSA YANG Device model validation and enhancement </a:t>
            </a:r>
            <a:r>
              <a:rPr lang="en-US" sz="1400" dirty="0">
                <a:solidFill>
                  <a:srgbClr val="FF0000"/>
                </a:solidFill>
              </a:rPr>
              <a:t>(Sys 1,Sys 2)</a:t>
            </a:r>
            <a:endParaRPr lang="en-GB" sz="1400" dirty="0">
              <a:solidFill>
                <a:srgbClr val="FF0000"/>
              </a:solidFill>
            </a:endParaRPr>
          </a:p>
          <a:p>
            <a:pPr lvl="1">
              <a:spcBef>
                <a:spcPts val="600"/>
              </a:spcBef>
            </a:pPr>
            <a:r>
              <a:rPr lang="en-US" sz="1400" dirty="0"/>
              <a:t>ROADM solution based on splitter and wavelength blocker architecture for semi-</a:t>
            </a:r>
            <a:r>
              <a:rPr lang="en-US" sz="1400" dirty="0" err="1"/>
              <a:t>filterless</a:t>
            </a:r>
            <a:r>
              <a:rPr lang="en-US" sz="1400" dirty="0"/>
              <a:t> solutions; </a:t>
            </a:r>
            <a:r>
              <a:rPr lang="en-US" sz="1400" dirty="0">
                <a:solidFill>
                  <a:srgbClr val="FF0000"/>
                </a:solidFill>
              </a:rPr>
              <a:t>(Sys 2)</a:t>
            </a:r>
            <a:endParaRPr lang="en-GB" sz="1400" dirty="0">
              <a:solidFill>
                <a:srgbClr val="FF0000"/>
              </a:solidFill>
            </a:endParaRPr>
          </a:p>
          <a:p>
            <a:pPr lvl="1">
              <a:spcBef>
                <a:spcPts val="600"/>
              </a:spcBef>
            </a:pPr>
            <a:r>
              <a:rPr lang="en-US" sz="1400" dirty="0"/>
              <a:t>Innovative photonic integrated optical switching solution for add/drop module of (disaggregated) OADM</a:t>
            </a:r>
            <a:r>
              <a:rPr lang="en-US" sz="1400" dirty="0">
                <a:solidFill>
                  <a:srgbClr val="FF0000"/>
                </a:solidFill>
              </a:rPr>
              <a:t> (Sys 1, Sys 2)</a:t>
            </a:r>
            <a:endParaRPr lang="en-GB" sz="1400" dirty="0">
              <a:solidFill>
                <a:srgbClr val="FF0000"/>
              </a:solidFill>
            </a:endParaRPr>
          </a:p>
          <a:p>
            <a:pPr lvl="1">
              <a:spcBef>
                <a:spcPts val="600"/>
              </a:spcBef>
            </a:pPr>
            <a:r>
              <a:rPr lang="en-US" sz="1400" dirty="0"/>
              <a:t>Multi-purpose modular and loss-less photonic integrated wavelength selective switches for WDM cross-connect switch (N degree) and add/drop node (2 degree) </a:t>
            </a:r>
            <a:r>
              <a:rPr lang="en-US" sz="1400" dirty="0">
                <a:solidFill>
                  <a:srgbClr val="FF0000"/>
                </a:solidFill>
              </a:rPr>
              <a:t>(Sys 1, Sys 2)</a:t>
            </a:r>
            <a:endParaRPr lang="en-GB" sz="1400" dirty="0">
              <a:solidFill>
                <a:srgbClr val="FF0000"/>
              </a:solidFill>
            </a:endParaRPr>
          </a:p>
          <a:p>
            <a:pPr>
              <a:spcBef>
                <a:spcPts val="600"/>
              </a:spcBef>
            </a:pPr>
            <a:r>
              <a:rPr lang="en-US" sz="1600" dirty="0"/>
              <a:t> </a:t>
            </a:r>
            <a:r>
              <a:rPr lang="en-US" dirty="0"/>
              <a:t>At Interface/transmission levels, the following METRO-HAUL prototypes were developed and validated:</a:t>
            </a:r>
            <a:endParaRPr lang="en-GB" dirty="0"/>
          </a:p>
          <a:p>
            <a:pPr lvl="1">
              <a:spcBef>
                <a:spcPts val="600"/>
              </a:spcBef>
            </a:pPr>
            <a:r>
              <a:rPr lang="en-US" sz="1400" dirty="0"/>
              <a:t>Programmable sliceable transceiver based on multicarrier modulation (MCM) </a:t>
            </a:r>
            <a:r>
              <a:rPr lang="en-US" sz="1400" dirty="0">
                <a:solidFill>
                  <a:srgbClr val="FF0000"/>
                </a:solidFill>
              </a:rPr>
              <a:t>(Sys 1, Sys 2, Sys 3)</a:t>
            </a:r>
            <a:endParaRPr lang="en-GB" sz="1400" dirty="0"/>
          </a:p>
          <a:p>
            <a:pPr lvl="1">
              <a:spcBef>
                <a:spcPts val="600"/>
              </a:spcBef>
            </a:pPr>
            <a:r>
              <a:rPr lang="en-US" sz="1400" dirty="0"/>
              <a:t>Transceiver solutions for dispersion-tolerant direct detection  </a:t>
            </a:r>
            <a:r>
              <a:rPr lang="en-US" sz="1400" dirty="0">
                <a:solidFill>
                  <a:srgbClr val="FF0000"/>
                </a:solidFill>
              </a:rPr>
              <a:t>(Sys 2, Sys 3)</a:t>
            </a:r>
            <a:endParaRPr lang="en-GB" sz="1400" dirty="0"/>
          </a:p>
          <a:p>
            <a:pPr lvl="1">
              <a:spcBef>
                <a:spcPts val="600"/>
              </a:spcBef>
            </a:pPr>
            <a:r>
              <a:rPr lang="en-US" sz="1400" dirty="0"/>
              <a:t>Spectral-efficiency tunable transmitter with probabilistic-shaping  </a:t>
            </a:r>
            <a:r>
              <a:rPr lang="en-US" sz="1400" dirty="0">
                <a:solidFill>
                  <a:srgbClr val="FF0000"/>
                </a:solidFill>
              </a:rPr>
              <a:t>(Sys 1)</a:t>
            </a:r>
            <a:endParaRPr lang="en-GB" sz="1400" dirty="0"/>
          </a:p>
          <a:p>
            <a:pPr lvl="1">
              <a:spcBef>
                <a:spcPts val="600"/>
              </a:spcBef>
            </a:pPr>
            <a:r>
              <a:rPr lang="en-US" sz="1400" dirty="0"/>
              <a:t>Elastic transponders with low-resolution DAC and ADCs for metro networks  </a:t>
            </a:r>
            <a:r>
              <a:rPr lang="en-US" sz="1400" dirty="0">
                <a:solidFill>
                  <a:srgbClr val="FF0000"/>
                </a:solidFill>
              </a:rPr>
              <a:t>(Sys 1, Sys 2, Sys 3)</a:t>
            </a:r>
            <a:endParaRPr lang="en-GB" sz="1400" dirty="0"/>
          </a:p>
          <a:p>
            <a:pPr lvl="1">
              <a:spcBef>
                <a:spcPts val="600"/>
              </a:spcBef>
            </a:pPr>
            <a:r>
              <a:rPr lang="en-US" sz="1400" dirty="0"/>
              <a:t>Commercial transponder enhanced with specifically designed NETCONF/YANG modules  </a:t>
            </a:r>
            <a:r>
              <a:rPr lang="en-US" sz="1400" dirty="0">
                <a:solidFill>
                  <a:srgbClr val="FF0000"/>
                </a:solidFill>
              </a:rPr>
              <a:t>(Sys 1, Sys 2, Sys 3)</a:t>
            </a:r>
            <a:endParaRPr lang="en-GB" sz="1400" dirty="0"/>
          </a:p>
          <a:p>
            <a:pPr lvl="1">
              <a:spcBef>
                <a:spcPts val="600"/>
              </a:spcBef>
            </a:pPr>
            <a:r>
              <a:rPr lang="en-US" sz="1400" dirty="0"/>
              <a:t>Digital sliceable bandwidth variable transponder for </a:t>
            </a:r>
            <a:r>
              <a:rPr lang="en-US" sz="1400" dirty="0" err="1"/>
              <a:t>filterless</a:t>
            </a:r>
            <a:r>
              <a:rPr lang="en-US" sz="1400" dirty="0"/>
              <a:t> networks  </a:t>
            </a:r>
            <a:r>
              <a:rPr lang="en-US" sz="1400" dirty="0">
                <a:solidFill>
                  <a:srgbClr val="FF0000"/>
                </a:solidFill>
              </a:rPr>
              <a:t>(Sys 2, Sys 3)</a:t>
            </a:r>
            <a:endParaRPr lang="en-GB" sz="1400" dirty="0"/>
          </a:p>
          <a:p>
            <a:pPr lvl="1">
              <a:spcBef>
                <a:spcPts val="600"/>
              </a:spcBef>
            </a:pPr>
            <a:r>
              <a:rPr lang="en-US" sz="1400" dirty="0"/>
              <a:t>Coherent transponders to be used in the </a:t>
            </a:r>
            <a:r>
              <a:rPr lang="en-US" sz="1400" dirty="0" err="1"/>
              <a:t>filterless</a:t>
            </a:r>
            <a:r>
              <a:rPr lang="en-US" sz="1400" dirty="0"/>
              <a:t> architectures  </a:t>
            </a:r>
            <a:r>
              <a:rPr lang="en-US" sz="1400" dirty="0">
                <a:solidFill>
                  <a:srgbClr val="FF0000"/>
                </a:solidFill>
              </a:rPr>
              <a:t>(Sys 1, Sys 2, Sys 3)</a:t>
            </a:r>
            <a:endParaRPr lang="en-GB" sz="1400" dirty="0"/>
          </a:p>
          <a:p>
            <a:pPr>
              <a:spcBef>
                <a:spcPts val="600"/>
              </a:spcBef>
            </a:pPr>
            <a:r>
              <a:rPr lang="en-US" dirty="0"/>
              <a:t>Additionally, the integration to core and access is specifically addressed by focusing on</a:t>
            </a:r>
            <a:r>
              <a:rPr lang="en-US" sz="1600" dirty="0"/>
              <a:t>:</a:t>
            </a:r>
            <a:endParaRPr lang="en-GB" sz="1600" dirty="0"/>
          </a:p>
          <a:p>
            <a:pPr lvl="1">
              <a:spcBef>
                <a:spcPts val="600"/>
              </a:spcBef>
            </a:pPr>
            <a:r>
              <a:rPr lang="en-US" sz="1400" dirty="0"/>
              <a:t>Programmable packet switching solution for interconnection of access and core segments  </a:t>
            </a:r>
            <a:r>
              <a:rPr lang="en-US" sz="1400" dirty="0">
                <a:solidFill>
                  <a:srgbClr val="FF0000"/>
                </a:solidFill>
              </a:rPr>
              <a:t>(Sys 1, Sys 2, Sys 3)</a:t>
            </a:r>
            <a:endParaRPr lang="en-GB" sz="1400" dirty="0"/>
          </a:p>
          <a:p>
            <a:pPr lvl="1">
              <a:spcBef>
                <a:spcPts val="600"/>
              </a:spcBef>
            </a:pPr>
            <a:r>
              <a:rPr lang="en-US" sz="1400" dirty="0"/>
              <a:t>PON termination to the metro node and its abstraction  </a:t>
            </a:r>
            <a:r>
              <a:rPr lang="en-US" sz="1400" dirty="0">
                <a:solidFill>
                  <a:srgbClr val="FF0000"/>
                </a:solidFill>
              </a:rPr>
              <a:t>(Sys 3)</a:t>
            </a:r>
            <a:endParaRPr lang="en-GB" sz="1400" dirty="0"/>
          </a:p>
          <a:p>
            <a:pPr marL="457200" lvl="1" indent="0">
              <a:spcBef>
                <a:spcPts val="600"/>
              </a:spcBef>
              <a:buNone/>
            </a:pPr>
            <a:endParaRPr lang="en-GB" sz="1400" dirty="0"/>
          </a:p>
        </p:txBody>
      </p:sp>
      <p:sp>
        <p:nvSpPr>
          <p:cNvPr id="7" name="Marcador de fecha 2">
            <a:extLst>
              <a:ext uri="{FF2B5EF4-FFF2-40B4-BE49-F238E27FC236}">
                <a16:creationId xmlns:a16="http://schemas.microsoft.com/office/drawing/2014/main" id="{72F768F3-FF7B-47DE-9A8B-E15CBBC8B322}"/>
              </a:ext>
            </a:extLst>
          </p:cNvPr>
          <p:cNvSpPr>
            <a:spLocks noGrp="1"/>
          </p:cNvSpPr>
          <p:nvPr>
            <p:ph type="dt" sz="half" idx="10"/>
          </p:nvPr>
        </p:nvSpPr>
        <p:spPr>
          <a:xfrm>
            <a:off x="723596" y="6356350"/>
            <a:ext cx="1027101" cy="365125"/>
          </a:xfrm>
        </p:spPr>
        <p:txBody>
          <a:bodyPr/>
          <a:lstStyle/>
          <a:p>
            <a:r>
              <a:rPr lang="en-US" dirty="0"/>
              <a:t>02/10/2019</a:t>
            </a:r>
          </a:p>
        </p:txBody>
      </p:sp>
      <p:sp>
        <p:nvSpPr>
          <p:cNvPr id="8" name="Marcador de pie de página 3">
            <a:extLst>
              <a:ext uri="{FF2B5EF4-FFF2-40B4-BE49-F238E27FC236}">
                <a16:creationId xmlns:a16="http://schemas.microsoft.com/office/drawing/2014/main" id="{984F9CEA-79D6-45F9-9408-D1431962A78C}"/>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195613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1F87D6-C754-441B-A7B2-5B92414440F0}"/>
              </a:ext>
            </a:extLst>
          </p:cNvPr>
          <p:cNvSpPr>
            <a:spLocks noGrp="1"/>
          </p:cNvSpPr>
          <p:nvPr>
            <p:ph type="sldNum" sz="quarter" idx="12"/>
          </p:nvPr>
        </p:nvSpPr>
        <p:spPr>
          <a:xfrm>
            <a:off x="11391892" y="6369098"/>
            <a:ext cx="422097" cy="365125"/>
          </a:xfrm>
        </p:spPr>
        <p:txBody>
          <a:bodyPr/>
          <a:lstStyle/>
          <a:p>
            <a:fld id="{9EC776E0-00C6-4634-A5F7-D35E042FD6BB}" type="slidenum">
              <a:rPr lang="en-US" smtClean="0"/>
              <a:pPr/>
              <a:t>18</a:t>
            </a:fld>
            <a:endParaRPr lang="en-US" dirty="0"/>
          </a:p>
        </p:txBody>
      </p:sp>
      <p:sp>
        <p:nvSpPr>
          <p:cNvPr id="6" name="Content Placeholder 5">
            <a:extLst>
              <a:ext uri="{FF2B5EF4-FFF2-40B4-BE49-F238E27FC236}">
                <a16:creationId xmlns:a16="http://schemas.microsoft.com/office/drawing/2014/main" id="{0F9A87E7-79FB-43C9-822D-315E365BD6D8}"/>
              </a:ext>
            </a:extLst>
          </p:cNvPr>
          <p:cNvSpPr>
            <a:spLocks noGrp="1"/>
          </p:cNvSpPr>
          <p:nvPr>
            <p:ph sz="quarter" idx="13"/>
          </p:nvPr>
        </p:nvSpPr>
        <p:spPr>
          <a:xfrm>
            <a:off x="606490" y="765908"/>
            <a:ext cx="11102975" cy="1739568"/>
          </a:xfrm>
        </p:spPr>
        <p:txBody>
          <a:bodyPr/>
          <a:lstStyle/>
          <a:p>
            <a:pPr marL="285750" indent="-285750">
              <a:spcBef>
                <a:spcPts val="600"/>
              </a:spcBef>
            </a:pPr>
            <a:r>
              <a:rPr lang="en-GB" dirty="0"/>
              <a:t>Low-cost SOA based 2-degree ROADM with the function of switching and amplification,</a:t>
            </a:r>
          </a:p>
          <a:p>
            <a:pPr marL="285750" indent="-285750">
              <a:spcBef>
                <a:spcPts val="600"/>
              </a:spcBef>
            </a:pPr>
            <a:r>
              <a:rPr lang="en-GB" dirty="0"/>
              <a:t>The SOA gates inside the ROADM can be turned on and off by the FPGA based O/E/O interface to make each single wavelength pass/stop or drop &amp; continue.,</a:t>
            </a:r>
          </a:p>
          <a:p>
            <a:pPr marL="285750" indent="-285750">
              <a:spcBef>
                <a:spcPts val="600"/>
              </a:spcBef>
            </a:pPr>
            <a:r>
              <a:rPr lang="en-GB" dirty="0"/>
              <a:t>It will uses an SDN-enabled network solution in conjunction with an </a:t>
            </a:r>
            <a:r>
              <a:rPr lang="en-GB" dirty="0" err="1"/>
              <a:t>OpenROADM</a:t>
            </a:r>
            <a:r>
              <a:rPr lang="en-GB" dirty="0"/>
              <a:t> agent to drive the metro-access node.</a:t>
            </a:r>
          </a:p>
        </p:txBody>
      </p:sp>
      <p:sp>
        <p:nvSpPr>
          <p:cNvPr id="10" name="Title 1">
            <a:extLst>
              <a:ext uri="{FF2B5EF4-FFF2-40B4-BE49-F238E27FC236}">
                <a16:creationId xmlns:a16="http://schemas.microsoft.com/office/drawing/2014/main" id="{346EF599-72FF-4162-B00F-CB8DD59E18B4}"/>
              </a:ext>
            </a:extLst>
          </p:cNvPr>
          <p:cNvSpPr>
            <a:spLocks noGrp="1"/>
          </p:cNvSpPr>
          <p:nvPr>
            <p:ph type="title"/>
          </p:nvPr>
        </p:nvSpPr>
        <p:spPr/>
        <p:txBody>
          <a:bodyPr>
            <a:normAutofit fontScale="90000"/>
          </a:bodyPr>
          <a:lstStyle/>
          <a:p>
            <a:r>
              <a:rPr lang="it-IT" sz="2400" dirty="0" err="1"/>
              <a:t>Example</a:t>
            </a:r>
            <a:r>
              <a:rPr lang="it-IT" sz="2400" dirty="0"/>
              <a:t> 1: </a:t>
            </a:r>
            <a:r>
              <a:rPr lang="en-US" sz="2400" dirty="0" err="1"/>
              <a:t>TUe</a:t>
            </a:r>
            <a:r>
              <a:rPr lang="en-US" sz="2400" dirty="0"/>
              <a:t>: Modular and loss-less photonic integrated wavelength selective switch</a:t>
            </a:r>
            <a:endParaRPr lang="en-GB" sz="2400" dirty="0"/>
          </a:p>
        </p:txBody>
      </p:sp>
      <p:grpSp>
        <p:nvGrpSpPr>
          <p:cNvPr id="22" name="Group 21">
            <a:extLst>
              <a:ext uri="{FF2B5EF4-FFF2-40B4-BE49-F238E27FC236}">
                <a16:creationId xmlns:a16="http://schemas.microsoft.com/office/drawing/2014/main" id="{07CAD0A2-51A9-4E66-8AAF-D9B33E16BED0}"/>
              </a:ext>
            </a:extLst>
          </p:cNvPr>
          <p:cNvGrpSpPr/>
          <p:nvPr/>
        </p:nvGrpSpPr>
        <p:grpSpPr>
          <a:xfrm>
            <a:off x="4529412" y="2269269"/>
            <a:ext cx="7180053" cy="3681986"/>
            <a:chOff x="3044030" y="679598"/>
            <a:chExt cx="7180053" cy="3681986"/>
          </a:xfrm>
        </p:grpSpPr>
        <p:pic>
          <p:nvPicPr>
            <p:cNvPr id="11" name="Picture 10">
              <a:extLst>
                <a:ext uri="{FF2B5EF4-FFF2-40B4-BE49-F238E27FC236}">
                  <a16:creationId xmlns:a16="http://schemas.microsoft.com/office/drawing/2014/main" id="{A632B882-459F-4A25-87A3-B94119A35DF0}"/>
                </a:ext>
              </a:extLst>
            </p:cNvPr>
            <p:cNvPicPr>
              <a:picLocks noChangeAspect="1"/>
            </p:cNvPicPr>
            <p:nvPr/>
          </p:nvPicPr>
          <p:blipFill>
            <a:blip r:embed="rId2"/>
            <a:stretch>
              <a:fillRect/>
            </a:stretch>
          </p:blipFill>
          <p:spPr>
            <a:xfrm>
              <a:off x="7101995" y="1453555"/>
              <a:ext cx="1526984" cy="585692"/>
            </a:xfrm>
            <a:prstGeom prst="rect">
              <a:avLst/>
            </a:prstGeom>
          </p:spPr>
        </p:pic>
        <p:grpSp>
          <p:nvGrpSpPr>
            <p:cNvPr id="12" name="Group 11">
              <a:extLst>
                <a:ext uri="{FF2B5EF4-FFF2-40B4-BE49-F238E27FC236}">
                  <a16:creationId xmlns:a16="http://schemas.microsoft.com/office/drawing/2014/main" id="{9C1CBE19-6D6B-4387-8AE2-42B7C9C6F501}"/>
                </a:ext>
              </a:extLst>
            </p:cNvPr>
            <p:cNvGrpSpPr/>
            <p:nvPr/>
          </p:nvGrpSpPr>
          <p:grpSpPr>
            <a:xfrm>
              <a:off x="3044030" y="1611718"/>
              <a:ext cx="7180053" cy="2749866"/>
              <a:chOff x="606490" y="1334954"/>
              <a:chExt cx="7845057" cy="3084229"/>
            </a:xfrm>
          </p:grpSpPr>
          <p:pic>
            <p:nvPicPr>
              <p:cNvPr id="13" name="Picture 12">
                <a:extLst>
                  <a:ext uri="{FF2B5EF4-FFF2-40B4-BE49-F238E27FC236}">
                    <a16:creationId xmlns:a16="http://schemas.microsoft.com/office/drawing/2014/main" id="{B0BC07A7-2C3E-4F7F-8FE9-322475FEF2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93427" y="1334954"/>
                <a:ext cx="4658120" cy="2539156"/>
              </a:xfrm>
              <a:prstGeom prst="rect">
                <a:avLst/>
              </a:prstGeom>
              <a:noFill/>
            </p:spPr>
          </p:pic>
          <p:cxnSp>
            <p:nvCxnSpPr>
              <p:cNvPr id="14" name="Straight Connector 13">
                <a:extLst>
                  <a:ext uri="{FF2B5EF4-FFF2-40B4-BE49-F238E27FC236}">
                    <a16:creationId xmlns:a16="http://schemas.microsoft.com/office/drawing/2014/main" id="{E0AE0A21-6995-49DA-9FDA-6B79B4A7C56B}"/>
                  </a:ext>
                </a:extLst>
              </p:cNvPr>
              <p:cNvCxnSpPr/>
              <p:nvPr/>
            </p:nvCxnSpPr>
            <p:spPr>
              <a:xfrm>
                <a:off x="3588848" y="1611207"/>
                <a:ext cx="1509899" cy="17371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221FBA-4351-4ABE-AFA6-F82EC89E8E7C}"/>
                  </a:ext>
                </a:extLst>
              </p:cNvPr>
              <p:cNvCxnSpPr/>
              <p:nvPr/>
            </p:nvCxnSpPr>
            <p:spPr>
              <a:xfrm flipV="1">
                <a:off x="3588848" y="3568593"/>
                <a:ext cx="1547813" cy="27146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2321CEB-C8BB-47D7-A17C-6B9B21BB167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490" y="1564321"/>
                <a:ext cx="3122421" cy="2296324"/>
              </a:xfrm>
              <a:prstGeom prst="rect">
                <a:avLst/>
              </a:prstGeom>
              <a:noFill/>
            </p:spPr>
          </p:pic>
          <p:sp>
            <p:nvSpPr>
              <p:cNvPr id="17" name="Rectangle 16">
                <a:extLst>
                  <a:ext uri="{FF2B5EF4-FFF2-40B4-BE49-F238E27FC236}">
                    <a16:creationId xmlns:a16="http://schemas.microsoft.com/office/drawing/2014/main" id="{8B4811E3-8554-4B55-892F-CD8FE60EEAA4}"/>
                  </a:ext>
                </a:extLst>
              </p:cNvPr>
              <p:cNvSpPr/>
              <p:nvPr/>
            </p:nvSpPr>
            <p:spPr>
              <a:xfrm>
                <a:off x="606490" y="3847503"/>
                <a:ext cx="6957316" cy="571680"/>
              </a:xfrm>
              <a:prstGeom prst="rect">
                <a:avLst/>
              </a:prstGeom>
            </p:spPr>
            <p:txBody>
              <a:bodyPr wrap="square">
                <a:spAutoFit/>
              </a:bodyPr>
              <a:lstStyle/>
              <a:p>
                <a:pPr algn="just">
                  <a:spcAft>
                    <a:spcPts val="0"/>
                  </a:spcAft>
                </a:pPr>
                <a:r>
                  <a:rPr lang="en-US" sz="1400" dirty="0">
                    <a:latin typeface="+mn-lt"/>
                    <a:ea typeface="Times New Roman" panose="02020603050405020304" pitchFamily="18" charset="0"/>
                    <a:cs typeface="Calibri" panose="020F0502020204030204" pitchFamily="34" charset="0"/>
                  </a:rPr>
                  <a:t>Schematic of the modular WDM PIC switch (left). Microscope image of the PIC (right).</a:t>
                </a:r>
              </a:p>
              <a:p>
                <a:pPr algn="just">
                  <a:spcAft>
                    <a:spcPts val="0"/>
                  </a:spcAft>
                </a:pPr>
                <a:r>
                  <a:rPr lang="en-US" sz="1400" dirty="0">
                    <a:latin typeface="+mn-lt"/>
                    <a:ea typeface="Times New Roman" panose="02020603050405020304" pitchFamily="18" charset="0"/>
                    <a:cs typeface="Calibri" panose="020F0502020204030204" pitchFamily="34" charset="0"/>
                  </a:rPr>
                  <a:t> </a:t>
                </a:r>
                <a:endParaRPr lang="en-US" sz="1400" dirty="0">
                  <a:effectLst/>
                  <a:latin typeface="+mn-lt"/>
                  <a:ea typeface="Times New Roman" panose="02020603050405020304" pitchFamily="18" charset="0"/>
                  <a:cs typeface="Calibri" panose="020F0502020204030204" pitchFamily="34" charset="0"/>
                </a:endParaRPr>
              </a:p>
            </p:txBody>
          </p:sp>
        </p:grpSp>
        <p:sp>
          <p:nvSpPr>
            <p:cNvPr id="18" name="Rounded Rectangle 46">
              <a:extLst>
                <a:ext uri="{FF2B5EF4-FFF2-40B4-BE49-F238E27FC236}">
                  <a16:creationId xmlns:a16="http://schemas.microsoft.com/office/drawing/2014/main" id="{57EE292B-336B-4D0B-A0B9-0B403A4B8141}"/>
                </a:ext>
              </a:extLst>
            </p:cNvPr>
            <p:cNvSpPr/>
            <p:nvPr/>
          </p:nvSpPr>
          <p:spPr>
            <a:xfrm>
              <a:off x="4662864" y="1303924"/>
              <a:ext cx="2136308" cy="244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OpenROADM-based agent</a:t>
              </a:r>
            </a:p>
          </p:txBody>
        </p:sp>
        <p:pic>
          <p:nvPicPr>
            <p:cNvPr id="19" name="Picture 18">
              <a:extLst>
                <a:ext uri="{FF2B5EF4-FFF2-40B4-BE49-F238E27FC236}">
                  <a16:creationId xmlns:a16="http://schemas.microsoft.com/office/drawing/2014/main" id="{527CB686-EB8E-4184-A44C-DD5C0B769E2B}"/>
                </a:ext>
              </a:extLst>
            </p:cNvPr>
            <p:cNvPicPr>
              <a:picLocks noChangeAspect="1"/>
            </p:cNvPicPr>
            <p:nvPr/>
          </p:nvPicPr>
          <p:blipFill>
            <a:blip r:embed="rId5"/>
            <a:stretch>
              <a:fillRect/>
            </a:stretch>
          </p:blipFill>
          <p:spPr>
            <a:xfrm>
              <a:off x="4310442" y="679598"/>
              <a:ext cx="2414224" cy="592750"/>
            </a:xfrm>
            <a:prstGeom prst="rect">
              <a:avLst/>
            </a:prstGeom>
          </p:spPr>
        </p:pic>
        <p:sp>
          <p:nvSpPr>
            <p:cNvPr id="20" name="TextBox 19">
              <a:extLst>
                <a:ext uri="{FF2B5EF4-FFF2-40B4-BE49-F238E27FC236}">
                  <a16:creationId xmlns:a16="http://schemas.microsoft.com/office/drawing/2014/main" id="{4A1A5EEF-AEA8-4190-A37D-EEC5B7470E8A}"/>
                </a:ext>
              </a:extLst>
            </p:cNvPr>
            <p:cNvSpPr txBox="1"/>
            <p:nvPr/>
          </p:nvSpPr>
          <p:spPr>
            <a:xfrm>
              <a:off x="7490201" y="1254255"/>
              <a:ext cx="585417" cy="307777"/>
            </a:xfrm>
            <a:prstGeom prst="rect">
              <a:avLst/>
            </a:prstGeom>
            <a:noFill/>
          </p:spPr>
          <p:txBody>
            <a:bodyPr wrap="none" rtlCol="0">
              <a:spAutoFit/>
            </a:bodyPr>
            <a:lstStyle/>
            <a:p>
              <a:r>
                <a:rPr lang="en-US" sz="1400" b="1" dirty="0">
                  <a:solidFill>
                    <a:schemeClr val="accent4"/>
                  </a:solidFill>
                  <a:latin typeface="+mn-lt"/>
                  <a:cs typeface="Calibri" panose="020F0502020204030204" pitchFamily="34" charset="0"/>
                </a:rPr>
                <a:t>FPGA</a:t>
              </a:r>
            </a:p>
          </p:txBody>
        </p:sp>
        <p:sp>
          <p:nvSpPr>
            <p:cNvPr id="21" name="Left-Right Arrow 55">
              <a:extLst>
                <a:ext uri="{FF2B5EF4-FFF2-40B4-BE49-F238E27FC236}">
                  <a16:creationId xmlns:a16="http://schemas.microsoft.com/office/drawing/2014/main" id="{F01CCF93-7849-4D59-B55D-3B247A11252D}"/>
                </a:ext>
              </a:extLst>
            </p:cNvPr>
            <p:cNvSpPr/>
            <p:nvPr/>
          </p:nvSpPr>
          <p:spPr>
            <a:xfrm rot="900000">
              <a:off x="6804255" y="1542965"/>
              <a:ext cx="550524" cy="129540"/>
            </a:xfrm>
            <a:prstGeom prst="leftRigh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BE4973D-98B7-45EE-A559-B65F0ADAF5D2}"/>
              </a:ext>
            </a:extLst>
          </p:cNvPr>
          <p:cNvSpPr/>
          <p:nvPr/>
        </p:nvSpPr>
        <p:spPr>
          <a:xfrm>
            <a:off x="716678" y="3150379"/>
            <a:ext cx="3062842" cy="1569660"/>
          </a:xfrm>
          <a:prstGeom prst="rect">
            <a:avLst/>
          </a:prstGeom>
          <a:solidFill>
            <a:schemeClr val="accent4">
              <a:lumMod val="60000"/>
              <a:lumOff val="40000"/>
            </a:schemeClr>
          </a:solidFill>
          <a:ln>
            <a:solidFill>
              <a:srgbClr val="FF0000"/>
            </a:solidFill>
          </a:ln>
        </p:spPr>
        <p:txBody>
          <a:bodyPr wrap="square">
            <a:spAutoFit/>
          </a:bodyPr>
          <a:lstStyle/>
          <a:p>
            <a:r>
              <a:rPr lang="en-US" sz="1600" dirty="0"/>
              <a:t>Key features from the device:</a:t>
            </a:r>
          </a:p>
          <a:p>
            <a:pPr lvl="1"/>
            <a:r>
              <a:rPr lang="en-US" sz="1600" dirty="0"/>
              <a:t>Programmable;</a:t>
            </a:r>
          </a:p>
          <a:p>
            <a:pPr lvl="1"/>
            <a:r>
              <a:rPr lang="en-US" sz="1600" dirty="0"/>
              <a:t>Low Crosstalk;</a:t>
            </a:r>
          </a:p>
          <a:p>
            <a:pPr lvl="1"/>
            <a:r>
              <a:rPr lang="en-US" sz="1600" dirty="0"/>
              <a:t>Lossless;</a:t>
            </a:r>
          </a:p>
          <a:p>
            <a:pPr lvl="1"/>
            <a:r>
              <a:rPr lang="en-US" sz="1600" dirty="0"/>
              <a:t>Low penalty;</a:t>
            </a:r>
          </a:p>
          <a:p>
            <a:pPr lvl="1"/>
            <a:r>
              <a:rPr lang="en-US" sz="1600" dirty="0"/>
              <a:t>On-chip monitoring;</a:t>
            </a:r>
          </a:p>
        </p:txBody>
      </p:sp>
      <p:sp>
        <p:nvSpPr>
          <p:cNvPr id="24" name="Rectangle 23">
            <a:extLst>
              <a:ext uri="{FF2B5EF4-FFF2-40B4-BE49-F238E27FC236}">
                <a16:creationId xmlns:a16="http://schemas.microsoft.com/office/drawing/2014/main" id="{D2CEC1BE-4513-4D25-B3E1-DB9C14F8EF15}"/>
              </a:ext>
            </a:extLst>
          </p:cNvPr>
          <p:cNvSpPr/>
          <p:nvPr/>
        </p:nvSpPr>
        <p:spPr>
          <a:xfrm>
            <a:off x="716678" y="4959002"/>
            <a:ext cx="3713542" cy="830997"/>
          </a:xfrm>
          <a:prstGeom prst="rect">
            <a:avLst/>
          </a:prstGeom>
          <a:solidFill>
            <a:schemeClr val="accent6">
              <a:lumMod val="60000"/>
              <a:lumOff val="40000"/>
            </a:schemeClr>
          </a:solidFill>
          <a:ln>
            <a:solidFill>
              <a:srgbClr val="FF0000"/>
            </a:solidFill>
          </a:ln>
        </p:spPr>
        <p:txBody>
          <a:bodyPr wrap="square">
            <a:spAutoFit/>
          </a:bodyPr>
          <a:lstStyle/>
          <a:p>
            <a:r>
              <a:rPr lang="en-US" sz="1600" dirty="0"/>
              <a:t>Innovation </a:t>
            </a:r>
            <a:r>
              <a:rPr lang="en-GB" sz="1600" dirty="0"/>
              <a:t>entirely associated with an activity that originated with METRO-HAUL</a:t>
            </a:r>
            <a:endParaRPr lang="en-US" sz="1600" dirty="0"/>
          </a:p>
        </p:txBody>
      </p:sp>
      <p:sp>
        <p:nvSpPr>
          <p:cNvPr id="25" name="Marcador de fecha 2">
            <a:extLst>
              <a:ext uri="{FF2B5EF4-FFF2-40B4-BE49-F238E27FC236}">
                <a16:creationId xmlns:a16="http://schemas.microsoft.com/office/drawing/2014/main" id="{0EB388DC-E725-418A-875E-99C0DD0B3C2E}"/>
              </a:ext>
            </a:extLst>
          </p:cNvPr>
          <p:cNvSpPr>
            <a:spLocks noGrp="1"/>
          </p:cNvSpPr>
          <p:nvPr>
            <p:ph type="dt" sz="half" idx="10"/>
          </p:nvPr>
        </p:nvSpPr>
        <p:spPr>
          <a:xfrm>
            <a:off x="723596" y="6356350"/>
            <a:ext cx="1027101" cy="365125"/>
          </a:xfrm>
        </p:spPr>
        <p:txBody>
          <a:bodyPr/>
          <a:lstStyle/>
          <a:p>
            <a:r>
              <a:rPr lang="en-US" dirty="0"/>
              <a:t>02/10/2019</a:t>
            </a:r>
          </a:p>
        </p:txBody>
      </p:sp>
      <p:sp>
        <p:nvSpPr>
          <p:cNvPr id="26" name="Marcador de pie de página 3">
            <a:extLst>
              <a:ext uri="{FF2B5EF4-FFF2-40B4-BE49-F238E27FC236}">
                <a16:creationId xmlns:a16="http://schemas.microsoft.com/office/drawing/2014/main" id="{2CA53A26-757F-4B1A-A4AB-B0AEEE37A24C}"/>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301052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673-0C40-4C07-A5F2-B412DDE14F8B}"/>
              </a:ext>
            </a:extLst>
          </p:cNvPr>
          <p:cNvSpPr>
            <a:spLocks noGrp="1"/>
          </p:cNvSpPr>
          <p:nvPr>
            <p:ph type="title"/>
          </p:nvPr>
        </p:nvSpPr>
        <p:spPr/>
        <p:txBody>
          <a:bodyPr vert="horz" lIns="91440" tIns="45720" rIns="91440" bIns="45720" rtlCol="0" anchor="ctr">
            <a:normAutofit/>
          </a:bodyPr>
          <a:lstStyle/>
          <a:p>
            <a:r>
              <a:rPr lang="en-US" sz="2200" dirty="0"/>
              <a:t>Example 2: TEI and CNIT: Innovative photonic integrated optical switching solution </a:t>
            </a:r>
          </a:p>
        </p:txBody>
      </p:sp>
      <p:sp>
        <p:nvSpPr>
          <p:cNvPr id="5" name="Content Placeholder 4">
            <a:extLst>
              <a:ext uri="{FF2B5EF4-FFF2-40B4-BE49-F238E27FC236}">
                <a16:creationId xmlns:a16="http://schemas.microsoft.com/office/drawing/2014/main" id="{8FC49EEB-7079-4E9B-8CE0-E8BBD0C182C4}"/>
              </a:ext>
            </a:extLst>
          </p:cNvPr>
          <p:cNvSpPr>
            <a:spLocks noGrp="1"/>
          </p:cNvSpPr>
          <p:nvPr>
            <p:ph sz="quarter" idx="13"/>
          </p:nvPr>
        </p:nvSpPr>
        <p:spPr>
          <a:prstGeom prst="rect">
            <a:avLst/>
          </a:prstGeom>
        </p:spPr>
        <p:txBody>
          <a:bodyPr/>
          <a:lstStyle/>
          <a:p>
            <a:pPr marL="285750" indent="-285750" fontAlgn="base">
              <a:spcBef>
                <a:spcPct val="0"/>
              </a:spcBef>
              <a:spcAft>
                <a:spcPct val="0"/>
              </a:spcAft>
            </a:pPr>
            <a:r>
              <a:rPr lang="en-GB" sz="1800" dirty="0">
                <a:solidFill>
                  <a:prstClr val="black"/>
                </a:solidFill>
                <a:cs typeface="Arial" charset="0"/>
              </a:rPr>
              <a:t>New node design for low cost, programmable and reconfigurable switching subsystems (ROADM). The enabling element is realized and packaged in IRIS FP7-project and will be adapted to Metro access network node requirements in line with 5G network.</a:t>
            </a:r>
          </a:p>
          <a:p>
            <a:pPr marL="285750" indent="-285750" fontAlgn="base">
              <a:spcBef>
                <a:spcPct val="0"/>
              </a:spcBef>
              <a:spcAft>
                <a:spcPct val="0"/>
              </a:spcAft>
            </a:pPr>
            <a:r>
              <a:rPr lang="en-GB" sz="1800" dirty="0">
                <a:solidFill>
                  <a:prstClr val="black"/>
                </a:solidFill>
                <a:cs typeface="Arial" charset="0"/>
              </a:rPr>
              <a:t>Control and configuration through NETCONF agent compliant with </a:t>
            </a:r>
            <a:r>
              <a:rPr lang="en-GB" sz="1800" dirty="0" err="1">
                <a:solidFill>
                  <a:prstClr val="black"/>
                </a:solidFill>
                <a:cs typeface="Arial" charset="0"/>
              </a:rPr>
              <a:t>OpenROADM</a:t>
            </a:r>
            <a:r>
              <a:rPr lang="en-GB" sz="1800" dirty="0">
                <a:solidFill>
                  <a:prstClr val="black"/>
                </a:solidFill>
                <a:cs typeface="Arial" charset="0"/>
              </a:rPr>
              <a:t> is in phase of testing</a:t>
            </a:r>
          </a:p>
          <a:p>
            <a:pPr marL="285750" indent="-285750" fontAlgn="t"/>
            <a:r>
              <a:rPr lang="it-IT" sz="1800" dirty="0">
                <a:cs typeface="Arial" panose="020B0604020202020204" pitchFamily="34" charset="0"/>
              </a:rPr>
              <a:t>Impact on </a:t>
            </a:r>
            <a:r>
              <a:rPr lang="it-IT" sz="1800" dirty="0" err="1">
                <a:cs typeface="Arial" panose="020B0604020202020204" pitchFamily="34" charset="0"/>
              </a:rPr>
              <a:t>innovation</a:t>
            </a:r>
            <a:r>
              <a:rPr lang="it-IT" sz="1800" dirty="0">
                <a:cs typeface="Arial" panose="020B0604020202020204" pitchFamily="34" charset="0"/>
              </a:rPr>
              <a:t>: </a:t>
            </a:r>
            <a:r>
              <a:rPr lang="it-IT" sz="1800" dirty="0" err="1">
                <a:cs typeface="Arial" panose="020B0604020202020204" pitchFamily="34" charset="0"/>
              </a:rPr>
              <a:t>Integrated</a:t>
            </a:r>
            <a:r>
              <a:rPr lang="it-IT" sz="1800" dirty="0">
                <a:cs typeface="Arial" panose="020B0604020202020204" pitchFamily="34" charset="0"/>
              </a:rPr>
              <a:t> Photonics White Box, A</a:t>
            </a:r>
            <a:r>
              <a:rPr lang="en-US" sz="1800" dirty="0">
                <a:cs typeface="Arial" panose="020B0604020202020204" pitchFamily="34" charset="0"/>
              </a:rPr>
              <a:t>gent for an Integrated Photonics White Box </a:t>
            </a:r>
            <a:endParaRPr lang="it-IT" sz="1800" dirty="0">
              <a:cs typeface="Arial" panose="020B0604020202020204" pitchFamily="34" charset="0"/>
            </a:endParaRPr>
          </a:p>
          <a:p>
            <a:pPr marL="285750" indent="-285750" fontAlgn="base">
              <a:spcBef>
                <a:spcPct val="0"/>
              </a:spcBef>
              <a:spcAft>
                <a:spcPct val="0"/>
              </a:spcAft>
            </a:pPr>
            <a:endParaRPr lang="en-US" dirty="0"/>
          </a:p>
        </p:txBody>
      </p:sp>
      <p:sp>
        <p:nvSpPr>
          <p:cNvPr id="18" name="TextBox 17">
            <a:extLst>
              <a:ext uri="{FF2B5EF4-FFF2-40B4-BE49-F238E27FC236}">
                <a16:creationId xmlns:a16="http://schemas.microsoft.com/office/drawing/2014/main" id="{8535C231-3E86-4386-A64B-DF8A8A567506}"/>
              </a:ext>
            </a:extLst>
          </p:cNvPr>
          <p:cNvSpPr txBox="1"/>
          <p:nvPr/>
        </p:nvSpPr>
        <p:spPr>
          <a:xfrm>
            <a:off x="1871062" y="5628897"/>
            <a:ext cx="6526595"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mn-lt"/>
                <a:cs typeface="Arial" charset="0"/>
              </a:rPr>
              <a:t>Packaged optical switch for high speed channels in silicon photonics</a:t>
            </a:r>
          </a:p>
        </p:txBody>
      </p:sp>
      <p:pic>
        <p:nvPicPr>
          <p:cNvPr id="1026" name="Picture 1" descr="image001">
            <a:extLst>
              <a:ext uri="{FF2B5EF4-FFF2-40B4-BE49-F238E27FC236}">
                <a16:creationId xmlns:a16="http://schemas.microsoft.com/office/drawing/2014/main" id="{D83D50CD-192C-4828-B6E3-633DA71C9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393" y="2675346"/>
            <a:ext cx="3036027" cy="305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6">
            <a:extLst>
              <a:ext uri="{FF2B5EF4-FFF2-40B4-BE49-F238E27FC236}">
                <a16:creationId xmlns:a16="http://schemas.microsoft.com/office/drawing/2014/main" id="{CD006496-EB0E-4509-A7F8-4B55E918A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29" y="2789363"/>
            <a:ext cx="4110637" cy="2740424"/>
          </a:xfrm>
          <a:prstGeom prst="rect">
            <a:avLst/>
          </a:prstGeom>
        </p:spPr>
      </p:pic>
      <p:sp>
        <p:nvSpPr>
          <p:cNvPr id="10" name="CasellaDiTesto 7">
            <a:extLst>
              <a:ext uri="{FF2B5EF4-FFF2-40B4-BE49-F238E27FC236}">
                <a16:creationId xmlns:a16="http://schemas.microsoft.com/office/drawing/2014/main" id="{38517C3A-1F04-4715-8664-84EECD6D72F0}"/>
              </a:ext>
            </a:extLst>
          </p:cNvPr>
          <p:cNvSpPr txBox="1"/>
          <p:nvPr/>
        </p:nvSpPr>
        <p:spPr>
          <a:xfrm>
            <a:off x="401648" y="4716141"/>
            <a:ext cx="1545508" cy="461665"/>
          </a:xfrm>
          <a:prstGeom prst="rect">
            <a:avLst/>
          </a:prstGeom>
          <a:noFill/>
        </p:spPr>
        <p:txBody>
          <a:bodyPr wrap="square" rtlCol="0">
            <a:spAutoFit/>
          </a:bodyPr>
          <a:lstStyle/>
          <a:p>
            <a:pPr fontAlgn="base">
              <a:spcBef>
                <a:spcPct val="0"/>
              </a:spcBef>
              <a:spcAft>
                <a:spcPct val="0"/>
              </a:spcAft>
            </a:pPr>
            <a:r>
              <a:rPr lang="it-IT" sz="1200" b="1" dirty="0">
                <a:solidFill>
                  <a:prstClr val="black"/>
                </a:solidFill>
                <a:ea typeface="Eurostile" charset="0"/>
                <a:cs typeface="Eurostile" charset="0"/>
              </a:rPr>
              <a:t>4,5 cm </a:t>
            </a:r>
            <a:r>
              <a:rPr lang="it-IT" sz="1200" dirty="0">
                <a:solidFill>
                  <a:prstClr val="black"/>
                </a:solidFill>
                <a:ea typeface="Eurostile" charset="0"/>
                <a:cs typeface="Eurostile" charset="0"/>
              </a:rPr>
              <a:t>x</a:t>
            </a:r>
            <a:r>
              <a:rPr lang="it-IT" sz="1200" b="1" dirty="0">
                <a:solidFill>
                  <a:prstClr val="black"/>
                </a:solidFill>
                <a:ea typeface="Eurostile" charset="0"/>
                <a:cs typeface="Eurostile" charset="0"/>
              </a:rPr>
              <a:t> 4,5 cm </a:t>
            </a:r>
            <a:r>
              <a:rPr lang="it-IT" sz="1200" dirty="0">
                <a:solidFill>
                  <a:prstClr val="black"/>
                </a:solidFill>
                <a:ea typeface="Eurostile" charset="0"/>
                <a:cs typeface="Eurostile" charset="0"/>
              </a:rPr>
              <a:t>packaging</a:t>
            </a:r>
          </a:p>
        </p:txBody>
      </p:sp>
      <p:pic>
        <p:nvPicPr>
          <p:cNvPr id="11" name="Immagine 14">
            <a:extLst>
              <a:ext uri="{FF2B5EF4-FFF2-40B4-BE49-F238E27FC236}">
                <a16:creationId xmlns:a16="http://schemas.microsoft.com/office/drawing/2014/main" id="{614CE938-26A6-4096-B09F-64E6D576C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095" y="2789363"/>
            <a:ext cx="3104534" cy="2069689"/>
          </a:xfrm>
          <a:prstGeom prst="rect">
            <a:avLst/>
          </a:prstGeom>
        </p:spPr>
      </p:pic>
      <p:cxnSp>
        <p:nvCxnSpPr>
          <p:cNvPr id="3" name="Straight Arrow Connector 2">
            <a:extLst>
              <a:ext uri="{FF2B5EF4-FFF2-40B4-BE49-F238E27FC236}">
                <a16:creationId xmlns:a16="http://schemas.microsoft.com/office/drawing/2014/main" id="{11BA508B-ECE5-4DD2-A8F8-A0B21BE3BE38}"/>
              </a:ext>
            </a:extLst>
          </p:cNvPr>
          <p:cNvCxnSpPr>
            <a:cxnSpLocks/>
          </p:cNvCxnSpPr>
          <p:nvPr/>
        </p:nvCxnSpPr>
        <p:spPr>
          <a:xfrm flipV="1">
            <a:off x="3370217" y="3824207"/>
            <a:ext cx="2614947" cy="494914"/>
          </a:xfrm>
          <a:prstGeom prst="straightConnector1">
            <a:avLst/>
          </a:prstGeom>
          <a:ln w="31750">
            <a:gradFill>
              <a:gsLst>
                <a:gs pos="0">
                  <a:srgbClr val="FF0000"/>
                </a:gs>
                <a:gs pos="74000">
                  <a:schemeClr val="bg1">
                    <a:lumMod val="50000"/>
                  </a:schemeClr>
                </a:gs>
                <a:gs pos="86000">
                  <a:schemeClr val="accent6">
                    <a:lumMod val="50000"/>
                  </a:schemeClr>
                </a:gs>
                <a:gs pos="100000">
                  <a:schemeClr val="accent1">
                    <a:lumMod val="30000"/>
                    <a:lumOff val="70000"/>
                  </a:schemeClr>
                </a:gs>
              </a:gsLst>
              <a:lin ang="5400000" scaled="1"/>
            </a:gra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5E191D-D2EE-44AB-B760-064B99A2D82A}"/>
              </a:ext>
            </a:extLst>
          </p:cNvPr>
          <p:cNvCxnSpPr>
            <a:cxnSpLocks/>
          </p:cNvCxnSpPr>
          <p:nvPr/>
        </p:nvCxnSpPr>
        <p:spPr>
          <a:xfrm flipV="1">
            <a:off x="6692296" y="2789363"/>
            <a:ext cx="2025677" cy="906919"/>
          </a:xfrm>
          <a:prstGeom prst="straightConnector1">
            <a:avLst/>
          </a:prstGeom>
          <a:ln w="31750">
            <a:gradFill>
              <a:gsLst>
                <a:gs pos="9000">
                  <a:schemeClr val="accent1">
                    <a:lumMod val="5000"/>
                    <a:lumOff val="95000"/>
                  </a:schemeClr>
                </a:gs>
                <a:gs pos="27000">
                  <a:srgbClr val="7030A0"/>
                </a:gs>
                <a:gs pos="83000">
                  <a:schemeClr val="accent6">
                    <a:lumMod val="50000"/>
                  </a:schemeClr>
                </a:gs>
                <a:gs pos="100000">
                  <a:schemeClr val="accent6">
                    <a:lumMod val="50000"/>
                  </a:schemeClr>
                </a:gs>
              </a:gsLst>
              <a:lin ang="5400000" scaled="1"/>
            </a:gra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C43F3E8-B8D2-4DD1-9760-433118F64BC0}"/>
              </a:ext>
            </a:extLst>
          </p:cNvPr>
          <p:cNvCxnSpPr>
            <a:cxnSpLocks/>
          </p:cNvCxnSpPr>
          <p:nvPr/>
        </p:nvCxnSpPr>
        <p:spPr>
          <a:xfrm>
            <a:off x="6453928" y="3824207"/>
            <a:ext cx="2264045" cy="1535852"/>
          </a:xfrm>
          <a:prstGeom prst="straightConnector1">
            <a:avLst/>
          </a:prstGeom>
          <a:ln w="31750">
            <a:gradFill>
              <a:gsLst>
                <a:gs pos="9000">
                  <a:schemeClr val="accent1">
                    <a:lumMod val="5000"/>
                    <a:lumOff val="95000"/>
                  </a:schemeClr>
                </a:gs>
                <a:gs pos="27000">
                  <a:srgbClr val="7030A0"/>
                </a:gs>
                <a:gs pos="83000">
                  <a:schemeClr val="accent6">
                    <a:lumMod val="50000"/>
                  </a:schemeClr>
                </a:gs>
                <a:gs pos="100000">
                  <a:schemeClr val="accent6">
                    <a:lumMod val="50000"/>
                  </a:schemeClr>
                </a:gs>
              </a:gsLst>
              <a:lin ang="5400000" scaled="1"/>
            </a:gradFill>
            <a:prstDash val="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3B0F7CC-AD15-467E-A776-DD3F1CC315E4}"/>
              </a:ext>
            </a:extLst>
          </p:cNvPr>
          <p:cNvPicPr>
            <a:picLocks noChangeAspect="1"/>
          </p:cNvPicPr>
          <p:nvPr/>
        </p:nvPicPr>
        <p:blipFill>
          <a:blip r:embed="rId5" cstate="screen">
            <a:duotone>
              <a:prstClr val="black"/>
              <a:srgbClr val="D9C3A5">
                <a:tint val="50000"/>
                <a:satMod val="180000"/>
              </a:srgbClr>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4764840" y="5113147"/>
            <a:ext cx="242531" cy="321056"/>
          </a:xfrm>
          <a:prstGeom prst="rect">
            <a:avLst/>
          </a:prstGeom>
          <a:ln>
            <a:noFill/>
          </a:ln>
        </p:spPr>
      </p:pic>
      <p:pic>
        <p:nvPicPr>
          <p:cNvPr id="19" name="Picture 18">
            <a:extLst>
              <a:ext uri="{FF2B5EF4-FFF2-40B4-BE49-F238E27FC236}">
                <a16:creationId xmlns:a16="http://schemas.microsoft.com/office/drawing/2014/main" id="{F13F2098-D8CE-47B3-8335-CAD52702AD30}"/>
              </a:ext>
            </a:extLst>
          </p:cNvPr>
          <p:cNvPicPr>
            <a:picLocks noChangeAspect="1"/>
          </p:cNvPicPr>
          <p:nvPr/>
        </p:nvPicPr>
        <p:blipFill>
          <a:blip r:embed="rId7"/>
          <a:stretch>
            <a:fillRect/>
          </a:stretch>
        </p:blipFill>
        <p:spPr>
          <a:xfrm>
            <a:off x="5484667" y="5035876"/>
            <a:ext cx="1054289" cy="381579"/>
          </a:xfrm>
          <a:prstGeom prst="rect">
            <a:avLst/>
          </a:prstGeom>
        </p:spPr>
      </p:pic>
      <p:pic>
        <p:nvPicPr>
          <p:cNvPr id="20" name="Picture 19" descr="A close up of a sign&#10;&#10;Description generated with high confidence">
            <a:extLst>
              <a:ext uri="{FF2B5EF4-FFF2-40B4-BE49-F238E27FC236}">
                <a16:creationId xmlns:a16="http://schemas.microsoft.com/office/drawing/2014/main" id="{04BCF70C-4DDC-448C-8CEC-66165360CC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7423" y="4891042"/>
            <a:ext cx="1035115" cy="728222"/>
          </a:xfrm>
          <a:prstGeom prst="rect">
            <a:avLst/>
          </a:prstGeom>
        </p:spPr>
      </p:pic>
      <p:sp>
        <p:nvSpPr>
          <p:cNvPr id="22" name="Slide Number Placeholder 4">
            <a:extLst>
              <a:ext uri="{FF2B5EF4-FFF2-40B4-BE49-F238E27FC236}">
                <a16:creationId xmlns:a16="http://schemas.microsoft.com/office/drawing/2014/main" id="{955F91D4-EA31-4983-B109-B3EC061CD0B3}"/>
              </a:ext>
            </a:extLst>
          </p:cNvPr>
          <p:cNvSpPr txBox="1">
            <a:spLocks/>
          </p:cNvSpPr>
          <p:nvPr/>
        </p:nvSpPr>
        <p:spPr>
          <a:xfrm>
            <a:off x="11391892" y="6369098"/>
            <a:ext cx="422097" cy="365125"/>
          </a:xfrm>
          <a:prstGeom prst="rect">
            <a:avLst/>
          </a:prstGeom>
        </p:spPr>
        <p:txBody>
          <a:bodyPr vert="horz" lIns="91440" tIns="45720" rIns="91440" bIns="45720" rtlCol="0" anchor="ctr"/>
          <a:lstStyle>
            <a:defPPr>
              <a:defRPr lang="it-IT"/>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EC776E0-00C6-4634-A5F7-D35E042FD6BB}" type="slidenum">
              <a:rPr lang="en-US" smtClean="0"/>
              <a:pPr/>
              <a:t>19</a:t>
            </a:fld>
            <a:endParaRPr lang="en-US" dirty="0"/>
          </a:p>
        </p:txBody>
      </p:sp>
      <p:sp>
        <p:nvSpPr>
          <p:cNvPr id="23" name="Marcador de fecha 2">
            <a:extLst>
              <a:ext uri="{FF2B5EF4-FFF2-40B4-BE49-F238E27FC236}">
                <a16:creationId xmlns:a16="http://schemas.microsoft.com/office/drawing/2014/main" id="{654B88FD-26BD-4DC1-BA95-FCE6C21A0E6F}"/>
              </a:ext>
            </a:extLst>
          </p:cNvPr>
          <p:cNvSpPr>
            <a:spLocks noGrp="1"/>
          </p:cNvSpPr>
          <p:nvPr>
            <p:ph type="dt" sz="half" idx="10"/>
          </p:nvPr>
        </p:nvSpPr>
        <p:spPr>
          <a:xfrm>
            <a:off x="723596" y="6356350"/>
            <a:ext cx="1027101" cy="365125"/>
          </a:xfrm>
        </p:spPr>
        <p:txBody>
          <a:bodyPr/>
          <a:lstStyle/>
          <a:p>
            <a:r>
              <a:rPr lang="en-US" dirty="0"/>
              <a:t>02/10/2019</a:t>
            </a:r>
          </a:p>
        </p:txBody>
      </p:sp>
      <p:sp>
        <p:nvSpPr>
          <p:cNvPr id="24" name="Marcador de pie de página 3">
            <a:extLst>
              <a:ext uri="{FF2B5EF4-FFF2-40B4-BE49-F238E27FC236}">
                <a16:creationId xmlns:a16="http://schemas.microsoft.com/office/drawing/2014/main" id="{53AD1D36-8184-488C-AF0A-AB70884F49AA}"/>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325504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800" dirty="0"/>
              <a:t>Presentation Outline</a:t>
            </a:r>
          </a:p>
        </p:txBody>
      </p:sp>
      <p:sp>
        <p:nvSpPr>
          <p:cNvPr id="3" name="Marcador de fecha 2"/>
          <p:cNvSpPr>
            <a:spLocks noGrp="1"/>
          </p:cNvSpPr>
          <p:nvPr>
            <p:ph type="dt" sz="half" idx="10"/>
          </p:nvPr>
        </p:nvSpPr>
        <p:spPr/>
        <p:txBody>
          <a:bodyPr/>
          <a:lstStyle/>
          <a:p>
            <a:r>
              <a:rPr lang="en-US" dirty="0"/>
              <a:t>02/10/2019</a:t>
            </a:r>
          </a:p>
        </p:txBody>
      </p:sp>
      <p:sp>
        <p:nvSpPr>
          <p:cNvPr id="4" name="Marcador de pie de página 3"/>
          <p:cNvSpPr>
            <a:spLocks noGrp="1"/>
          </p:cNvSpPr>
          <p:nvPr>
            <p:ph type="ftr" sz="quarter" idx="11"/>
          </p:nvPr>
        </p:nvSpPr>
        <p:spPr/>
        <p:txBody>
          <a:bodyPr/>
          <a:lstStyle/>
          <a:p>
            <a:r>
              <a:rPr lang="en-US" dirty="0"/>
              <a:t>WP3 Status - Metro-Haul Second Report Period Review  (Brussels)</a:t>
            </a:r>
          </a:p>
        </p:txBody>
      </p:sp>
      <p:sp>
        <p:nvSpPr>
          <p:cNvPr id="5" name="Marcador de número de diapositiva 4"/>
          <p:cNvSpPr>
            <a:spLocks noGrp="1"/>
          </p:cNvSpPr>
          <p:nvPr>
            <p:ph type="sldNum" sz="quarter" idx="12"/>
          </p:nvPr>
        </p:nvSpPr>
        <p:spPr/>
        <p:txBody>
          <a:bodyPr/>
          <a:lstStyle/>
          <a:p>
            <a:fld id="{9EC776E0-00C6-4634-A5F7-D35E042FD6BB}" type="slidenum">
              <a:rPr lang="en-US" smtClean="0"/>
              <a:pPr/>
              <a:t>2</a:t>
            </a:fld>
            <a:endParaRPr lang="en-US"/>
          </a:p>
        </p:txBody>
      </p:sp>
      <p:sp>
        <p:nvSpPr>
          <p:cNvPr id="6" name="Marcador de contenido 5"/>
          <p:cNvSpPr>
            <a:spLocks noGrp="1"/>
          </p:cNvSpPr>
          <p:nvPr>
            <p:ph sz="quarter" idx="13"/>
          </p:nvPr>
        </p:nvSpPr>
        <p:spPr/>
        <p:txBody>
          <a:bodyPr/>
          <a:lstStyle/>
          <a:p>
            <a:endParaRPr lang="en-US" sz="2400" dirty="0"/>
          </a:p>
          <a:p>
            <a:r>
              <a:rPr lang="en-US" sz="2400" dirty="0"/>
              <a:t>WP3 Overview</a:t>
            </a:r>
          </a:p>
          <a:p>
            <a:r>
              <a:rPr lang="en-US" sz="2400" dirty="0"/>
              <a:t>Deliverables and Milestones</a:t>
            </a:r>
          </a:p>
          <a:p>
            <a:r>
              <a:rPr lang="en-US" sz="2400" dirty="0"/>
              <a:t>Objectives discussion (including technical description of activities)</a:t>
            </a:r>
          </a:p>
          <a:p>
            <a:r>
              <a:rPr lang="en-US" sz="2400" dirty="0"/>
              <a:t>Conclusions</a:t>
            </a:r>
          </a:p>
          <a:p>
            <a:r>
              <a:rPr lang="en-US" sz="2400" dirty="0"/>
              <a:t>Next steps</a:t>
            </a:r>
          </a:p>
          <a:p>
            <a:endParaRPr lang="en-US" sz="2400" dirty="0"/>
          </a:p>
        </p:txBody>
      </p:sp>
    </p:spTree>
    <p:extLst>
      <p:ext uri="{BB962C8B-B14F-4D97-AF65-F5344CB8AC3E}">
        <p14:creationId xmlns:p14="http://schemas.microsoft.com/office/powerpoint/2010/main" val="305435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80114" y="2157169"/>
            <a:ext cx="6138964" cy="383497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sv-SE" sz="2000" dirty="0">
                <a:solidFill>
                  <a:schemeClr val="tx1"/>
                </a:solidFill>
              </a:rPr>
              <a:t>Optical node</a:t>
            </a:r>
            <a:endParaRPr lang="sv-SE" sz="2000" dirty="0"/>
          </a:p>
        </p:txBody>
      </p:sp>
      <p:sp>
        <p:nvSpPr>
          <p:cNvPr id="8" name="Rounded Rectangle 7"/>
          <p:cNvSpPr/>
          <p:nvPr/>
        </p:nvSpPr>
        <p:spPr>
          <a:xfrm>
            <a:off x="4258130" y="2199513"/>
            <a:ext cx="4922961" cy="2269414"/>
          </a:xfrm>
          <a:prstGeom prst="roundRect">
            <a:avLst>
              <a:gd name="adj" fmla="val 260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Ins="252000" rtlCol="0" anchor="t"/>
          <a:lstStyle/>
          <a:p>
            <a:pPr algn="r"/>
            <a:r>
              <a:rPr lang="sv-SE" dirty="0">
                <a:solidFill>
                  <a:schemeClr val="tx1"/>
                </a:solidFill>
              </a:rPr>
              <a:t>SDN agent</a:t>
            </a:r>
          </a:p>
        </p:txBody>
      </p:sp>
      <p:grpSp>
        <p:nvGrpSpPr>
          <p:cNvPr id="9" name="Group 8"/>
          <p:cNvGrpSpPr/>
          <p:nvPr/>
        </p:nvGrpSpPr>
        <p:grpSpPr>
          <a:xfrm>
            <a:off x="3786205" y="935568"/>
            <a:ext cx="7918543" cy="4914465"/>
            <a:chOff x="1729814" y="884043"/>
            <a:chExt cx="7918543" cy="4914465"/>
          </a:xfrm>
        </p:grpSpPr>
        <p:sp>
          <p:nvSpPr>
            <p:cNvPr id="10" name="Rectangle 9"/>
            <p:cNvSpPr/>
            <p:nvPr/>
          </p:nvSpPr>
          <p:spPr>
            <a:xfrm>
              <a:off x="2498277" y="2240922"/>
              <a:ext cx="2517499" cy="91234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dirty="0">
                  <a:solidFill>
                    <a:schemeClr val="tx1"/>
                  </a:solidFill>
                </a:rPr>
                <a:t>OpenConfig and OpenROADM</a:t>
              </a:r>
            </a:p>
            <a:p>
              <a:pPr algn="ctr"/>
              <a:r>
                <a:rPr lang="sv-SE" sz="1600" dirty="0">
                  <a:solidFill>
                    <a:schemeClr val="tx1"/>
                  </a:solidFill>
                </a:rPr>
                <a:t>NETCONF agent</a:t>
              </a:r>
            </a:p>
            <a:p>
              <a:pPr algn="ctr"/>
              <a:r>
                <a:rPr lang="sv-SE" dirty="0">
                  <a:solidFill>
                    <a:schemeClr val="tx1"/>
                  </a:solidFill>
                </a:rPr>
                <a:t>(ConfD)</a:t>
              </a:r>
            </a:p>
          </p:txBody>
        </p:sp>
        <p:sp>
          <p:nvSpPr>
            <p:cNvPr id="11" name="Rectangle 10"/>
            <p:cNvSpPr/>
            <p:nvPr/>
          </p:nvSpPr>
          <p:spPr>
            <a:xfrm>
              <a:off x="3107463" y="3804020"/>
              <a:ext cx="1470581" cy="59388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Device driver</a:t>
              </a:r>
            </a:p>
            <a:p>
              <a:pPr algn="ctr"/>
              <a:r>
                <a:rPr lang="sv-SE" dirty="0">
                  <a:solidFill>
                    <a:schemeClr val="tx1"/>
                  </a:solidFill>
                </a:rPr>
                <a:t>(Python)</a:t>
              </a:r>
            </a:p>
          </p:txBody>
        </p:sp>
        <p:sp>
          <p:nvSpPr>
            <p:cNvPr id="12" name="Rectangle 11"/>
            <p:cNvSpPr/>
            <p:nvPr/>
          </p:nvSpPr>
          <p:spPr>
            <a:xfrm>
              <a:off x="4924966" y="2984376"/>
              <a:ext cx="1817867" cy="59388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Telemetry Server</a:t>
              </a:r>
            </a:p>
            <a:p>
              <a:pPr algn="ctr"/>
              <a:r>
                <a:rPr lang="sv-SE" dirty="0">
                  <a:solidFill>
                    <a:schemeClr val="tx1"/>
                  </a:solidFill>
                </a:rPr>
                <a:t>(Python)</a:t>
              </a:r>
            </a:p>
          </p:txBody>
        </p:sp>
        <p:sp>
          <p:nvSpPr>
            <p:cNvPr id="13" name="Rectangle 12"/>
            <p:cNvSpPr/>
            <p:nvPr/>
          </p:nvSpPr>
          <p:spPr>
            <a:xfrm>
              <a:off x="2579769" y="4990617"/>
              <a:ext cx="2519008" cy="8078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Physical Optical node (Transponders)</a:t>
              </a:r>
            </a:p>
          </p:txBody>
        </p:sp>
        <p:cxnSp>
          <p:nvCxnSpPr>
            <p:cNvPr id="14" name="Straight Arrow Connector 13"/>
            <p:cNvCxnSpPr>
              <a:endCxn id="10" idx="0"/>
            </p:cNvCxnSpPr>
            <p:nvPr/>
          </p:nvCxnSpPr>
          <p:spPr>
            <a:xfrm>
              <a:off x="3757026" y="1043778"/>
              <a:ext cx="1" cy="11971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1056" y="1103305"/>
              <a:ext cx="1564787" cy="1200329"/>
            </a:xfrm>
            <a:prstGeom prst="rect">
              <a:avLst/>
            </a:prstGeom>
            <a:noFill/>
            <a:ln>
              <a:noFill/>
            </a:ln>
          </p:spPr>
          <p:txBody>
            <a:bodyPr wrap="none" rtlCol="0">
              <a:spAutoFit/>
            </a:bodyPr>
            <a:lstStyle/>
            <a:p>
              <a:r>
                <a:rPr lang="sv-SE" dirty="0"/>
                <a:t>NETCONF</a:t>
              </a:r>
            </a:p>
            <a:p>
              <a:pPr marL="285750" indent="-285750">
                <a:buFont typeface="Arial" panose="020B0604020202020204" pitchFamily="34" charset="0"/>
                <a:buChar char="•"/>
              </a:pPr>
              <a:r>
                <a:rPr lang="sv-SE" dirty="0"/>
                <a:t>edit-config</a:t>
              </a:r>
            </a:p>
            <a:p>
              <a:pPr marL="285750" indent="-285750">
                <a:buFont typeface="Arial" panose="020B0604020202020204" pitchFamily="34" charset="0"/>
                <a:buChar char="•"/>
              </a:pPr>
              <a:r>
                <a:rPr lang="sv-SE" dirty="0"/>
                <a:t>get-config</a:t>
              </a:r>
            </a:p>
            <a:p>
              <a:endParaRPr lang="sv-SE" dirty="0"/>
            </a:p>
          </p:txBody>
        </p:sp>
        <p:cxnSp>
          <p:nvCxnSpPr>
            <p:cNvPr id="16" name="Straight Connector 15"/>
            <p:cNvCxnSpPr/>
            <p:nvPr/>
          </p:nvCxnSpPr>
          <p:spPr>
            <a:xfrm>
              <a:off x="2266453" y="4628750"/>
              <a:ext cx="5996234"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28604" y="4620492"/>
              <a:ext cx="1414093" cy="369332"/>
            </a:xfrm>
            <a:prstGeom prst="rect">
              <a:avLst/>
            </a:prstGeom>
            <a:noFill/>
            <a:ln>
              <a:noFill/>
            </a:ln>
          </p:spPr>
          <p:txBody>
            <a:bodyPr wrap="square" rtlCol="0">
              <a:spAutoFit/>
            </a:bodyPr>
            <a:lstStyle/>
            <a:p>
              <a:r>
                <a:rPr lang="sv-SE" dirty="0"/>
                <a:t>Data plane</a:t>
              </a:r>
            </a:p>
          </p:txBody>
        </p:sp>
        <p:sp>
          <p:nvSpPr>
            <p:cNvPr id="18" name="TextBox 17"/>
            <p:cNvSpPr txBox="1"/>
            <p:nvPr/>
          </p:nvSpPr>
          <p:spPr>
            <a:xfrm>
              <a:off x="6910588" y="4252982"/>
              <a:ext cx="1699591" cy="369332"/>
            </a:xfrm>
            <a:prstGeom prst="rect">
              <a:avLst/>
            </a:prstGeom>
            <a:noFill/>
            <a:ln>
              <a:noFill/>
            </a:ln>
          </p:spPr>
          <p:txBody>
            <a:bodyPr wrap="square" rtlCol="0">
              <a:spAutoFit/>
            </a:bodyPr>
            <a:lstStyle/>
            <a:p>
              <a:r>
                <a:rPr lang="sv-SE" dirty="0"/>
                <a:t>Control plane</a:t>
              </a:r>
            </a:p>
          </p:txBody>
        </p:sp>
        <p:cxnSp>
          <p:nvCxnSpPr>
            <p:cNvPr id="19" name="Straight Arrow Connector 18"/>
            <p:cNvCxnSpPr/>
            <p:nvPr/>
          </p:nvCxnSpPr>
          <p:spPr>
            <a:xfrm flipH="1">
              <a:off x="3695382" y="3147680"/>
              <a:ext cx="422" cy="65554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090220" y="3147680"/>
              <a:ext cx="4152" cy="65634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04148" y="3336310"/>
              <a:ext cx="822077" cy="400110"/>
            </a:xfrm>
            <a:prstGeom prst="rect">
              <a:avLst/>
            </a:prstGeom>
            <a:noFill/>
            <a:ln>
              <a:noFill/>
            </a:ln>
          </p:spPr>
          <p:txBody>
            <a:bodyPr wrap="square" rtlCol="0">
              <a:spAutoFit/>
            </a:bodyPr>
            <a:lstStyle/>
            <a:p>
              <a:pPr algn="ctr">
                <a:lnSpc>
                  <a:spcPts val="1200"/>
                </a:lnSpc>
              </a:pPr>
              <a:r>
                <a:rPr lang="sv-SE" sz="1400" dirty="0"/>
                <a:t>Config socket</a:t>
              </a:r>
            </a:p>
          </p:txBody>
        </p:sp>
        <p:sp>
          <p:nvSpPr>
            <p:cNvPr id="22" name="TextBox 21"/>
            <p:cNvSpPr txBox="1"/>
            <p:nvPr/>
          </p:nvSpPr>
          <p:spPr>
            <a:xfrm>
              <a:off x="2745087" y="3310262"/>
              <a:ext cx="1026040" cy="400110"/>
            </a:xfrm>
            <a:prstGeom prst="rect">
              <a:avLst/>
            </a:prstGeom>
            <a:noFill/>
            <a:ln>
              <a:noFill/>
            </a:ln>
          </p:spPr>
          <p:txBody>
            <a:bodyPr wrap="square" rtlCol="0">
              <a:spAutoFit/>
            </a:bodyPr>
            <a:lstStyle/>
            <a:p>
              <a:pPr algn="ctr">
                <a:lnSpc>
                  <a:spcPts val="1200"/>
                </a:lnSpc>
              </a:pPr>
              <a:r>
                <a:rPr lang="sv-SE" sz="1400" dirty="0"/>
                <a:t>Monitoring socket</a:t>
              </a:r>
            </a:p>
          </p:txBody>
        </p:sp>
        <p:sp>
          <p:nvSpPr>
            <p:cNvPr id="23" name="Rounded Rectangle 22"/>
            <p:cNvSpPr/>
            <p:nvPr/>
          </p:nvSpPr>
          <p:spPr>
            <a:xfrm>
              <a:off x="8186487" y="1385368"/>
              <a:ext cx="1209639" cy="644831"/>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GRPC collector</a:t>
              </a:r>
            </a:p>
          </p:txBody>
        </p:sp>
        <p:cxnSp>
          <p:nvCxnSpPr>
            <p:cNvPr id="24" name="Straight Arrow Connector 23"/>
            <p:cNvCxnSpPr>
              <a:stCxn id="11" idx="2"/>
              <a:endCxn id="13" idx="0"/>
            </p:cNvCxnSpPr>
            <p:nvPr/>
          </p:nvCxnSpPr>
          <p:spPr>
            <a:xfrm flipH="1">
              <a:off x="3839273" y="4397909"/>
              <a:ext cx="3481" cy="59270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20503" y="4628750"/>
              <a:ext cx="1692899" cy="369332"/>
            </a:xfrm>
            <a:prstGeom prst="rect">
              <a:avLst/>
            </a:prstGeom>
            <a:noFill/>
            <a:ln>
              <a:noFill/>
            </a:ln>
          </p:spPr>
          <p:txBody>
            <a:bodyPr wrap="none" rtlCol="0">
              <a:spAutoFit/>
            </a:bodyPr>
            <a:lstStyle/>
            <a:p>
              <a:r>
                <a:rPr lang="sv-SE" dirty="0"/>
                <a:t>Proprietary APIs</a:t>
              </a:r>
            </a:p>
          </p:txBody>
        </p:sp>
        <p:cxnSp>
          <p:nvCxnSpPr>
            <p:cNvPr id="26" name="Straight Arrow Connector 25"/>
            <p:cNvCxnSpPr>
              <a:stCxn id="12" idx="3"/>
              <a:endCxn id="23" idx="2"/>
            </p:cNvCxnSpPr>
            <p:nvPr/>
          </p:nvCxnSpPr>
          <p:spPr>
            <a:xfrm flipV="1">
              <a:off x="6742833" y="2030199"/>
              <a:ext cx="2048474" cy="125112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03140" y="2548235"/>
              <a:ext cx="1304268" cy="646331"/>
            </a:xfrm>
            <a:prstGeom prst="rect">
              <a:avLst/>
            </a:prstGeom>
            <a:noFill/>
            <a:ln>
              <a:noFill/>
            </a:ln>
          </p:spPr>
          <p:txBody>
            <a:bodyPr wrap="none" rtlCol="0">
              <a:spAutoFit/>
            </a:bodyPr>
            <a:lstStyle/>
            <a:p>
              <a:pPr algn="ctr"/>
              <a:r>
                <a:rPr lang="sv-SE" dirty="0"/>
                <a:t>GRPC</a:t>
              </a:r>
            </a:p>
            <a:p>
              <a:pPr algn="ctr"/>
              <a:r>
                <a:rPr lang="sv-SE" dirty="0"/>
                <a:t>data stream</a:t>
              </a:r>
            </a:p>
          </p:txBody>
        </p:sp>
        <p:sp>
          <p:nvSpPr>
            <p:cNvPr id="28" name="Flowchart: Magnetic Disk 27"/>
            <p:cNvSpPr/>
            <p:nvPr/>
          </p:nvSpPr>
          <p:spPr>
            <a:xfrm>
              <a:off x="4510108" y="2889407"/>
              <a:ext cx="342752" cy="394252"/>
            </a:xfrm>
            <a:prstGeom prst="flowChartMagneticDisk">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Straight Arrow Connector 28"/>
            <p:cNvCxnSpPr/>
            <p:nvPr/>
          </p:nvCxnSpPr>
          <p:spPr>
            <a:xfrm>
              <a:off x="4759776" y="2663492"/>
              <a:ext cx="385842" cy="308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587999" y="1348260"/>
              <a:ext cx="0" cy="2812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29814" y="884043"/>
              <a:ext cx="1826077" cy="369332"/>
            </a:xfrm>
            <a:prstGeom prst="rect">
              <a:avLst/>
            </a:prstGeom>
            <a:noFill/>
          </p:spPr>
          <p:txBody>
            <a:bodyPr wrap="none" rtlCol="0">
              <a:spAutoFit/>
            </a:bodyPr>
            <a:lstStyle/>
            <a:p>
              <a:r>
                <a:rPr lang="sv-SE" dirty="0"/>
                <a:t>to SDN Controller</a:t>
              </a:r>
            </a:p>
          </p:txBody>
        </p:sp>
        <p:sp>
          <p:nvSpPr>
            <p:cNvPr id="32" name="TextBox 31"/>
            <p:cNvSpPr txBox="1"/>
            <p:nvPr/>
          </p:nvSpPr>
          <p:spPr>
            <a:xfrm>
              <a:off x="7949494" y="1043778"/>
              <a:ext cx="1698863" cy="369332"/>
            </a:xfrm>
            <a:prstGeom prst="rect">
              <a:avLst/>
            </a:prstGeom>
            <a:noFill/>
          </p:spPr>
          <p:txBody>
            <a:bodyPr wrap="none" rtlCol="0">
              <a:spAutoFit/>
            </a:bodyPr>
            <a:lstStyle/>
            <a:p>
              <a:r>
                <a:rPr lang="sv-SE" dirty="0"/>
                <a:t>Monitoring app </a:t>
              </a:r>
            </a:p>
          </p:txBody>
        </p:sp>
      </p:grpSp>
      <p:sp>
        <p:nvSpPr>
          <p:cNvPr id="33" name="TextBox 32"/>
          <p:cNvSpPr txBox="1"/>
          <p:nvPr/>
        </p:nvSpPr>
        <p:spPr>
          <a:xfrm>
            <a:off x="6984893" y="2692189"/>
            <a:ext cx="957442" cy="276999"/>
          </a:xfrm>
          <a:prstGeom prst="rect">
            <a:avLst/>
          </a:prstGeom>
          <a:noFill/>
        </p:spPr>
        <p:txBody>
          <a:bodyPr wrap="none" rtlCol="0">
            <a:spAutoFit/>
          </a:bodyPr>
          <a:lstStyle/>
          <a:p>
            <a:pPr algn="ctr"/>
            <a:r>
              <a:rPr lang="sv-SE" sz="1200" dirty="0"/>
              <a:t>Subscription</a:t>
            </a:r>
          </a:p>
        </p:txBody>
      </p:sp>
      <p:sp>
        <p:nvSpPr>
          <p:cNvPr id="34" name="TextBox 33"/>
          <p:cNvSpPr txBox="1"/>
          <p:nvPr/>
        </p:nvSpPr>
        <p:spPr>
          <a:xfrm>
            <a:off x="6533442" y="3012163"/>
            <a:ext cx="429926" cy="338554"/>
          </a:xfrm>
          <a:prstGeom prst="rect">
            <a:avLst/>
          </a:prstGeom>
          <a:noFill/>
        </p:spPr>
        <p:txBody>
          <a:bodyPr wrap="none" rtlCol="0">
            <a:spAutoFit/>
          </a:bodyPr>
          <a:lstStyle/>
          <a:p>
            <a:r>
              <a:rPr lang="sv-SE" sz="1600" dirty="0"/>
              <a:t>DB</a:t>
            </a:r>
          </a:p>
        </p:txBody>
      </p:sp>
      <p:sp>
        <p:nvSpPr>
          <p:cNvPr id="3" name="Rounded Rectangle 2"/>
          <p:cNvSpPr/>
          <p:nvPr/>
        </p:nvSpPr>
        <p:spPr>
          <a:xfrm>
            <a:off x="4488024" y="2223131"/>
            <a:ext cx="2713985" cy="10627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5127118" y="3749323"/>
            <a:ext cx="1617645" cy="7954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6930682" y="2969188"/>
            <a:ext cx="1950034" cy="763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15066" y="1385374"/>
            <a:ext cx="3766428" cy="3801041"/>
          </a:xfrm>
          <a:prstGeom prst="rect">
            <a:avLst/>
          </a:prstGeom>
          <a:solidFill>
            <a:schemeClr val="accent4">
              <a:lumMod val="60000"/>
              <a:lumOff val="40000"/>
            </a:schemeClr>
          </a:solidFill>
          <a:ln>
            <a:solidFill>
              <a:srgbClr val="FF0000"/>
            </a:solidFill>
          </a:ln>
        </p:spPr>
        <p:txBody>
          <a:bodyPr wrap="square">
            <a:spAutoFit/>
          </a:bodyPr>
          <a:lstStyle/>
          <a:p>
            <a:pPr algn="just" eaLnBrk="1" hangingPunct="1">
              <a:defRPr/>
            </a:pPr>
            <a:r>
              <a:rPr lang="en-GB" dirty="0">
                <a:solidFill>
                  <a:prstClr val="black"/>
                </a:solidFill>
                <a:latin typeface="+mn-lt"/>
                <a:ea typeface="+mn-ea"/>
                <a:cs typeface="Arial" charset="0"/>
              </a:rPr>
              <a:t>Main functional blocks:</a:t>
            </a:r>
          </a:p>
          <a:p>
            <a:pPr marL="285750" indent="-285750" algn="just" eaLnBrk="1" hangingPunct="1">
              <a:spcBef>
                <a:spcPts val="600"/>
              </a:spcBef>
              <a:spcAft>
                <a:spcPts val="600"/>
              </a:spcAft>
              <a:buFont typeface="Arial" panose="020B0604020202020204" pitchFamily="34" charset="0"/>
              <a:buChar char="•"/>
              <a:defRPr/>
            </a:pPr>
            <a:r>
              <a:rPr lang="en-GB" dirty="0">
                <a:solidFill>
                  <a:prstClr val="black"/>
                </a:solidFill>
                <a:latin typeface="+mn-lt"/>
                <a:ea typeface="+mn-ea"/>
                <a:cs typeface="Arial" charset="0"/>
              </a:rPr>
              <a:t>the NETCONF agent, responsible of the communication with the SDN controller, adopting both the </a:t>
            </a:r>
            <a:r>
              <a:rPr lang="en-GB" dirty="0" err="1">
                <a:solidFill>
                  <a:prstClr val="black"/>
                </a:solidFill>
                <a:latin typeface="+mn-lt"/>
                <a:ea typeface="+mn-ea"/>
                <a:cs typeface="Arial" charset="0"/>
              </a:rPr>
              <a:t>OpenConfig</a:t>
            </a:r>
            <a:r>
              <a:rPr lang="en-GB" dirty="0">
                <a:solidFill>
                  <a:prstClr val="black"/>
                </a:solidFill>
                <a:latin typeface="+mn-lt"/>
                <a:ea typeface="+mn-ea"/>
                <a:cs typeface="Arial" charset="0"/>
              </a:rPr>
              <a:t> and </a:t>
            </a:r>
            <a:r>
              <a:rPr lang="en-GB" dirty="0" err="1">
                <a:solidFill>
                  <a:prstClr val="black"/>
                </a:solidFill>
                <a:latin typeface="+mn-lt"/>
                <a:ea typeface="+mn-ea"/>
                <a:cs typeface="Arial" charset="0"/>
              </a:rPr>
              <a:t>OpenROADM</a:t>
            </a:r>
            <a:r>
              <a:rPr lang="en-GB" dirty="0">
                <a:solidFill>
                  <a:prstClr val="black"/>
                </a:solidFill>
                <a:latin typeface="+mn-lt"/>
                <a:ea typeface="+mn-ea"/>
                <a:cs typeface="Arial" charset="0"/>
              </a:rPr>
              <a:t> yang models</a:t>
            </a:r>
          </a:p>
          <a:p>
            <a:pPr marL="285750" indent="-285750" algn="just" eaLnBrk="1" hangingPunct="1">
              <a:spcBef>
                <a:spcPts val="600"/>
              </a:spcBef>
              <a:spcAft>
                <a:spcPts val="600"/>
              </a:spcAft>
              <a:buFont typeface="Arial" panose="020B0604020202020204" pitchFamily="34" charset="0"/>
              <a:buChar char="•"/>
              <a:defRPr/>
            </a:pPr>
            <a:r>
              <a:rPr lang="en-GB" dirty="0">
                <a:solidFill>
                  <a:prstClr val="black"/>
                </a:solidFill>
                <a:latin typeface="+mn-lt"/>
                <a:ea typeface="+mn-ea"/>
                <a:cs typeface="Arial" charset="0"/>
              </a:rPr>
              <a:t>the device driver, responsible of the communication with the physical devices</a:t>
            </a:r>
          </a:p>
          <a:p>
            <a:pPr marL="285750" indent="-285750" algn="just" eaLnBrk="1" hangingPunct="1">
              <a:spcBef>
                <a:spcPts val="600"/>
              </a:spcBef>
              <a:spcAft>
                <a:spcPts val="600"/>
              </a:spcAft>
              <a:buFont typeface="Arial" panose="020B0604020202020204" pitchFamily="34" charset="0"/>
              <a:buChar char="•"/>
              <a:defRPr/>
            </a:pPr>
            <a:r>
              <a:rPr lang="en-GB" dirty="0">
                <a:solidFill>
                  <a:prstClr val="black"/>
                </a:solidFill>
                <a:latin typeface="+mn-lt"/>
                <a:ea typeface="+mn-ea"/>
                <a:cs typeface="Arial" charset="0"/>
              </a:rPr>
              <a:t>the telemetry server, to mange the telemetry subscription and the telemetry data streaming</a:t>
            </a:r>
          </a:p>
        </p:txBody>
      </p:sp>
      <p:sp>
        <p:nvSpPr>
          <p:cNvPr id="38" name="Title 1">
            <a:extLst>
              <a:ext uri="{FF2B5EF4-FFF2-40B4-BE49-F238E27FC236}">
                <a16:creationId xmlns:a16="http://schemas.microsoft.com/office/drawing/2014/main" id="{CB2F2CF4-84FC-4100-BB7E-A390A360C73D}"/>
              </a:ext>
            </a:extLst>
          </p:cNvPr>
          <p:cNvSpPr txBox="1">
            <a:spLocks/>
          </p:cNvSpPr>
          <p:nvPr/>
        </p:nvSpPr>
        <p:spPr>
          <a:xfrm>
            <a:off x="721093" y="50800"/>
            <a:ext cx="10028434" cy="622176"/>
          </a:xfrm>
          <a:prstGeom prst="rect">
            <a:avLst/>
          </a:prstGeom>
        </p:spPr>
        <p:txBody>
          <a:bodyPr>
            <a:normAutofit/>
          </a:bodyPr>
          <a:lstStyle>
            <a:lvl1pPr algn="l" defTabSz="914400" rtl="0" eaLnBrk="1" latinLnBrk="0" hangingPunct="1">
              <a:lnSpc>
                <a:spcPct val="90000"/>
              </a:lnSpc>
              <a:spcBef>
                <a:spcPct val="0"/>
              </a:spcBef>
              <a:buNone/>
              <a:defRPr lang="en-US" sz="2600" b="1" kern="1200" dirty="0">
                <a:solidFill>
                  <a:srgbClr val="3333CC"/>
                </a:solidFill>
                <a:latin typeface="+mj-lt"/>
                <a:ea typeface="+mj-ea"/>
                <a:cs typeface="Calibri" pitchFamily="34" charset="0"/>
              </a:defRPr>
            </a:lvl1pPr>
          </a:lstStyle>
          <a:p>
            <a:pPr fontAlgn="auto">
              <a:spcAft>
                <a:spcPts val="0"/>
              </a:spcAft>
            </a:pPr>
            <a:r>
              <a:rPr lang="en-GB" sz="2400" dirty="0"/>
              <a:t>Example 3: CNIT </a:t>
            </a:r>
            <a:r>
              <a:rPr lang="en-GB" sz="2400" dirty="0" err="1"/>
              <a:t>OpenConfig</a:t>
            </a:r>
            <a:r>
              <a:rPr lang="en-GB" sz="2400" dirty="0"/>
              <a:t> agent</a:t>
            </a:r>
          </a:p>
        </p:txBody>
      </p:sp>
      <p:sp>
        <p:nvSpPr>
          <p:cNvPr id="43" name="Slide Number Placeholder 4">
            <a:extLst>
              <a:ext uri="{FF2B5EF4-FFF2-40B4-BE49-F238E27FC236}">
                <a16:creationId xmlns:a16="http://schemas.microsoft.com/office/drawing/2014/main" id="{CA5D632A-B31D-41D0-8BA1-571D9983E0DE}"/>
              </a:ext>
            </a:extLst>
          </p:cNvPr>
          <p:cNvSpPr txBox="1">
            <a:spLocks/>
          </p:cNvSpPr>
          <p:nvPr/>
        </p:nvSpPr>
        <p:spPr>
          <a:xfrm>
            <a:off x="11391892" y="6369098"/>
            <a:ext cx="422097" cy="365125"/>
          </a:xfrm>
          <a:prstGeom prst="rect">
            <a:avLst/>
          </a:prstGeom>
        </p:spPr>
        <p:txBody>
          <a:bodyPr vert="horz" lIns="91440" tIns="45720" rIns="91440" bIns="45720" rtlCol="0" anchor="ctr"/>
          <a:lstStyle>
            <a:defPPr>
              <a:defRPr lang="it-IT"/>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EC776E0-00C6-4634-A5F7-D35E042FD6BB}" type="slidenum">
              <a:rPr lang="en-US" smtClean="0"/>
              <a:pPr/>
              <a:t>20</a:t>
            </a:fld>
            <a:endParaRPr lang="en-US" dirty="0"/>
          </a:p>
        </p:txBody>
      </p:sp>
      <p:sp>
        <p:nvSpPr>
          <p:cNvPr id="44" name="Rectangle 43">
            <a:extLst>
              <a:ext uri="{FF2B5EF4-FFF2-40B4-BE49-F238E27FC236}">
                <a16:creationId xmlns:a16="http://schemas.microsoft.com/office/drawing/2014/main" id="{DE516897-7F4D-463A-BBF7-BEA19CA2867D}"/>
              </a:ext>
            </a:extLst>
          </p:cNvPr>
          <p:cNvSpPr/>
          <p:nvPr/>
        </p:nvSpPr>
        <p:spPr>
          <a:xfrm>
            <a:off x="238549" y="5355884"/>
            <a:ext cx="3713542" cy="584775"/>
          </a:xfrm>
          <a:prstGeom prst="rect">
            <a:avLst/>
          </a:prstGeom>
          <a:solidFill>
            <a:schemeClr val="accent6">
              <a:lumMod val="60000"/>
              <a:lumOff val="40000"/>
            </a:schemeClr>
          </a:solidFill>
          <a:ln>
            <a:solidFill>
              <a:srgbClr val="FF0000"/>
            </a:solidFill>
          </a:ln>
        </p:spPr>
        <p:txBody>
          <a:bodyPr wrap="square">
            <a:spAutoFit/>
          </a:bodyPr>
          <a:lstStyle/>
          <a:p>
            <a:r>
              <a:rPr lang="en-US" sz="1600" dirty="0"/>
              <a:t>Innovation </a:t>
            </a:r>
            <a:r>
              <a:rPr lang="en-GB" sz="1600" dirty="0"/>
              <a:t>entirely originated within METRO-HAUL</a:t>
            </a:r>
            <a:endParaRPr lang="en-US" sz="1600" dirty="0"/>
          </a:p>
        </p:txBody>
      </p:sp>
      <p:sp>
        <p:nvSpPr>
          <p:cNvPr id="45" name="Marcador de fecha 2">
            <a:extLst>
              <a:ext uri="{FF2B5EF4-FFF2-40B4-BE49-F238E27FC236}">
                <a16:creationId xmlns:a16="http://schemas.microsoft.com/office/drawing/2014/main" id="{8F389066-16F7-499D-B49D-DD7329A01F6A}"/>
              </a:ext>
            </a:extLst>
          </p:cNvPr>
          <p:cNvSpPr>
            <a:spLocks noGrp="1"/>
          </p:cNvSpPr>
          <p:nvPr>
            <p:ph type="dt" sz="half" idx="10"/>
          </p:nvPr>
        </p:nvSpPr>
        <p:spPr>
          <a:xfrm>
            <a:off x="723596" y="6356350"/>
            <a:ext cx="1027101" cy="365125"/>
          </a:xfrm>
        </p:spPr>
        <p:txBody>
          <a:bodyPr/>
          <a:lstStyle/>
          <a:p>
            <a:r>
              <a:rPr lang="en-US" dirty="0"/>
              <a:t>02/10/2019</a:t>
            </a:r>
          </a:p>
        </p:txBody>
      </p:sp>
      <p:sp>
        <p:nvSpPr>
          <p:cNvPr id="46" name="Marcador de pie de página 3">
            <a:extLst>
              <a:ext uri="{FF2B5EF4-FFF2-40B4-BE49-F238E27FC236}">
                <a16:creationId xmlns:a16="http://schemas.microsoft.com/office/drawing/2014/main" id="{B918E755-77FA-4BD3-B8FB-C1F13A632B61}"/>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14355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0">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7" grpId="0" animBg="1"/>
      <p:bldP spid="37" grpId="1"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4C0FC3-CBDE-4D78-93D3-4732A5A084F5}"/>
              </a:ext>
            </a:extLst>
          </p:cNvPr>
          <p:cNvSpPr>
            <a:spLocks noGrp="1"/>
          </p:cNvSpPr>
          <p:nvPr>
            <p:ph sz="quarter" idx="13"/>
          </p:nvPr>
        </p:nvSpPr>
        <p:spPr>
          <a:xfrm>
            <a:off x="741363" y="1044258"/>
            <a:ext cx="11102975" cy="4340542"/>
          </a:xfrm>
        </p:spPr>
        <p:txBody>
          <a:bodyPr/>
          <a:lstStyle/>
          <a:p>
            <a:pPr marL="285750" indent="-285750" fontAlgn="base">
              <a:spcBef>
                <a:spcPts val="600"/>
              </a:spcBef>
              <a:spcAft>
                <a:spcPts val="600"/>
              </a:spcAft>
            </a:pPr>
            <a:r>
              <a:rPr lang="en-GB" sz="2000" b="1" dirty="0" err="1"/>
              <a:t>OpenConfig</a:t>
            </a:r>
            <a:endParaRPr lang="en-GB" sz="2000" b="1" dirty="0"/>
          </a:p>
          <a:p>
            <a:pPr fontAlgn="base">
              <a:spcBef>
                <a:spcPts val="600"/>
              </a:spcBef>
              <a:spcAft>
                <a:spcPts val="600"/>
              </a:spcAft>
            </a:pPr>
            <a:r>
              <a:rPr lang="sv-SE" sz="2000" dirty="0"/>
              <a:t>Commercial 100Gbps coherent muxponders (Ericsson)</a:t>
            </a:r>
          </a:p>
          <a:p>
            <a:pPr fontAlgn="base">
              <a:spcBef>
                <a:spcPts val="600"/>
              </a:spcBef>
              <a:spcAft>
                <a:spcPts val="600"/>
              </a:spcAft>
            </a:pPr>
            <a:r>
              <a:rPr lang="sv-SE" sz="2000" dirty="0"/>
              <a:t>CNIT Lab coherent transponders</a:t>
            </a:r>
          </a:p>
          <a:p>
            <a:pPr fontAlgn="base">
              <a:spcBef>
                <a:spcPts val="600"/>
              </a:spcBef>
              <a:spcAft>
                <a:spcPts val="600"/>
              </a:spcAft>
            </a:pPr>
            <a:r>
              <a:rPr lang="sv-SE" sz="2000" dirty="0"/>
              <a:t>Bristol transponders (Agent provided and ad-hoc extended)</a:t>
            </a:r>
          </a:p>
          <a:p>
            <a:pPr fontAlgn="base">
              <a:spcBef>
                <a:spcPts val="600"/>
              </a:spcBef>
              <a:spcAft>
                <a:spcPts val="600"/>
              </a:spcAft>
            </a:pPr>
            <a:r>
              <a:rPr lang="sv-SE" sz="2000" dirty="0"/>
              <a:t>HHI (Agent provided)</a:t>
            </a:r>
          </a:p>
          <a:p>
            <a:pPr fontAlgn="base">
              <a:spcBef>
                <a:spcPts val="600"/>
              </a:spcBef>
              <a:spcAft>
                <a:spcPts val="600"/>
              </a:spcAft>
            </a:pPr>
            <a:endParaRPr lang="sv-SE" sz="2000" dirty="0"/>
          </a:p>
          <a:p>
            <a:pPr marL="285750" indent="-285750" fontAlgn="base">
              <a:lnSpc>
                <a:spcPct val="100000"/>
              </a:lnSpc>
              <a:spcBef>
                <a:spcPts val="600"/>
              </a:spcBef>
              <a:spcAft>
                <a:spcPts val="600"/>
              </a:spcAft>
              <a:buClr>
                <a:schemeClr val="accent2"/>
              </a:buClr>
              <a:buFont typeface="Wingdings" panose="05000000000000000000" pitchFamily="2" charset="2"/>
              <a:buChar char="v"/>
            </a:pPr>
            <a:r>
              <a:rPr lang="sv-SE" sz="2000" b="1" dirty="0"/>
              <a:t>OpenROADM</a:t>
            </a:r>
            <a:endParaRPr lang="en-GB" sz="2000" b="1" dirty="0"/>
          </a:p>
          <a:p>
            <a:pPr marL="285750" indent="-285750">
              <a:lnSpc>
                <a:spcPct val="100000"/>
              </a:lnSpc>
              <a:spcBef>
                <a:spcPts val="600"/>
              </a:spcBef>
              <a:spcAft>
                <a:spcPts val="600"/>
              </a:spcAft>
              <a:buClr>
                <a:schemeClr val="accent2"/>
              </a:buClr>
              <a:buFont typeface="Wingdings" panose="05000000000000000000" pitchFamily="2" charset="2"/>
              <a:buChar char="v"/>
            </a:pPr>
            <a:r>
              <a:rPr lang="sv-SE" sz="2000" dirty="0"/>
              <a:t>IRIS matrix (</a:t>
            </a:r>
            <a:r>
              <a:rPr lang="it-IT" sz="2000" dirty="0"/>
              <a:t>Photonic Integrated </a:t>
            </a:r>
            <a:r>
              <a:rPr lang="it-IT" sz="2000" dirty="0" err="1"/>
              <a:t>Whitebox</a:t>
            </a:r>
            <a:r>
              <a:rPr lang="it-IT" sz="2000" dirty="0"/>
              <a:t> </a:t>
            </a:r>
            <a:r>
              <a:rPr lang="en-US" sz="2000" dirty="0"/>
              <a:t>based on silicon photonics chips)</a:t>
            </a:r>
          </a:p>
          <a:p>
            <a:pPr marL="285750" indent="-285750">
              <a:lnSpc>
                <a:spcPct val="100000"/>
              </a:lnSpc>
              <a:spcBef>
                <a:spcPts val="600"/>
              </a:spcBef>
              <a:spcAft>
                <a:spcPts val="600"/>
              </a:spcAft>
              <a:buClr>
                <a:schemeClr val="accent2"/>
              </a:buClr>
              <a:buFont typeface="Wingdings" panose="05000000000000000000" pitchFamily="2" charset="2"/>
              <a:buChar char="v"/>
            </a:pPr>
            <a:r>
              <a:rPr lang="en-US" sz="2000" dirty="0"/>
              <a:t>ROADM based on commercial WSSs</a:t>
            </a:r>
            <a:endParaRPr lang="sv-SE" sz="2000" dirty="0"/>
          </a:p>
          <a:p>
            <a:pPr algn="just" fontAlgn="base">
              <a:lnSpc>
                <a:spcPct val="100000"/>
              </a:lnSpc>
              <a:spcBef>
                <a:spcPct val="0"/>
              </a:spcBef>
              <a:spcAft>
                <a:spcPct val="0"/>
              </a:spcAft>
            </a:pPr>
            <a:endParaRPr lang="en-GB" sz="3200" dirty="0">
              <a:solidFill>
                <a:prstClr val="black"/>
              </a:solidFill>
              <a:cs typeface="Arial" charset="0"/>
            </a:endParaRPr>
          </a:p>
        </p:txBody>
      </p:sp>
      <p:sp>
        <p:nvSpPr>
          <p:cNvPr id="3" name="TextBox 2"/>
          <p:cNvSpPr txBox="1"/>
          <p:nvPr/>
        </p:nvSpPr>
        <p:spPr>
          <a:xfrm>
            <a:off x="8556389" y="5586409"/>
            <a:ext cx="3288080" cy="369332"/>
          </a:xfrm>
          <a:prstGeom prst="rect">
            <a:avLst/>
          </a:prstGeom>
          <a:noFill/>
        </p:spPr>
        <p:txBody>
          <a:bodyPr wrap="none" rtlCol="0">
            <a:spAutoFit/>
          </a:bodyPr>
          <a:lstStyle/>
          <a:p>
            <a:r>
              <a:rPr lang="sv-SE" dirty="0"/>
              <a:t>Ericsson 100Gbps muxponder</a:t>
            </a:r>
            <a:endParaRPr lang="en-GB"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8375" t="17959" r="33734" b="4898"/>
          <a:stretch/>
        </p:blipFill>
        <p:spPr>
          <a:xfrm>
            <a:off x="9077125" y="780835"/>
            <a:ext cx="2246608" cy="4825101"/>
          </a:xfrm>
          <a:prstGeom prst="rect">
            <a:avLst/>
          </a:prstGeom>
        </p:spPr>
      </p:pic>
      <p:sp>
        <p:nvSpPr>
          <p:cNvPr id="9" name="Title 1">
            <a:extLst>
              <a:ext uri="{FF2B5EF4-FFF2-40B4-BE49-F238E27FC236}">
                <a16:creationId xmlns:a16="http://schemas.microsoft.com/office/drawing/2014/main" id="{BED8BA58-BBB4-4D44-BA81-64FA82C77615}"/>
              </a:ext>
            </a:extLst>
          </p:cNvPr>
          <p:cNvSpPr txBox="1">
            <a:spLocks/>
          </p:cNvSpPr>
          <p:nvPr/>
        </p:nvSpPr>
        <p:spPr>
          <a:xfrm>
            <a:off x="660133" y="158659"/>
            <a:ext cx="10028434" cy="622176"/>
          </a:xfrm>
          <a:prstGeom prst="rect">
            <a:avLst/>
          </a:prstGeom>
        </p:spPr>
        <p:txBody>
          <a:bodyPr>
            <a:normAutofit/>
          </a:bodyPr>
          <a:lstStyle>
            <a:lvl1pPr algn="l" defTabSz="914400" rtl="0" eaLnBrk="1" latinLnBrk="0" hangingPunct="1">
              <a:lnSpc>
                <a:spcPct val="90000"/>
              </a:lnSpc>
              <a:spcBef>
                <a:spcPct val="0"/>
              </a:spcBef>
              <a:buNone/>
              <a:defRPr lang="en-US" sz="2600" b="1" kern="1200" dirty="0">
                <a:solidFill>
                  <a:srgbClr val="3333CC"/>
                </a:solidFill>
                <a:latin typeface="+mj-lt"/>
                <a:ea typeface="+mj-ea"/>
                <a:cs typeface="Calibri" pitchFamily="34" charset="0"/>
              </a:defRPr>
            </a:lvl1pPr>
          </a:lstStyle>
          <a:p>
            <a:pPr fontAlgn="auto">
              <a:spcAft>
                <a:spcPts val="0"/>
              </a:spcAft>
            </a:pPr>
            <a:r>
              <a:rPr lang="en-GB" sz="2400" dirty="0"/>
              <a:t>Example 3: CNIT </a:t>
            </a:r>
            <a:r>
              <a:rPr lang="en-GB" sz="2400" dirty="0" err="1"/>
              <a:t>OpenConfig</a:t>
            </a:r>
            <a:r>
              <a:rPr lang="en-GB" sz="2400" dirty="0"/>
              <a:t> agent + TIM </a:t>
            </a:r>
            <a:r>
              <a:rPr lang="en-GB" sz="2400" dirty="0" err="1"/>
              <a:t>OpenROADM</a:t>
            </a:r>
            <a:r>
              <a:rPr lang="en-GB" sz="2400" dirty="0"/>
              <a:t>. Devices controlled</a:t>
            </a:r>
          </a:p>
        </p:txBody>
      </p:sp>
      <p:sp>
        <p:nvSpPr>
          <p:cNvPr id="16" name="Slide Number Placeholder 4">
            <a:extLst>
              <a:ext uri="{FF2B5EF4-FFF2-40B4-BE49-F238E27FC236}">
                <a16:creationId xmlns:a16="http://schemas.microsoft.com/office/drawing/2014/main" id="{401A642C-D0CF-443B-A4FC-C33B59745A0C}"/>
              </a:ext>
            </a:extLst>
          </p:cNvPr>
          <p:cNvSpPr txBox="1">
            <a:spLocks/>
          </p:cNvSpPr>
          <p:nvPr/>
        </p:nvSpPr>
        <p:spPr>
          <a:xfrm>
            <a:off x="11391892" y="6369098"/>
            <a:ext cx="422097" cy="365125"/>
          </a:xfrm>
          <a:prstGeom prst="rect">
            <a:avLst/>
          </a:prstGeom>
        </p:spPr>
        <p:txBody>
          <a:bodyPr vert="horz" lIns="91440" tIns="45720" rIns="91440" bIns="45720" rtlCol="0" anchor="ctr"/>
          <a:lstStyle>
            <a:defPPr>
              <a:defRPr lang="it-IT"/>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EC776E0-00C6-4634-A5F7-D35E042FD6BB}" type="slidenum">
              <a:rPr lang="en-US" smtClean="0"/>
              <a:pPr/>
              <a:t>21</a:t>
            </a:fld>
            <a:endParaRPr lang="en-US" dirty="0"/>
          </a:p>
        </p:txBody>
      </p:sp>
      <p:sp>
        <p:nvSpPr>
          <p:cNvPr id="18" name="Marcador de fecha 2">
            <a:extLst>
              <a:ext uri="{FF2B5EF4-FFF2-40B4-BE49-F238E27FC236}">
                <a16:creationId xmlns:a16="http://schemas.microsoft.com/office/drawing/2014/main" id="{2F1520E1-3A7F-440D-BE1A-0819F328D2D9}"/>
              </a:ext>
            </a:extLst>
          </p:cNvPr>
          <p:cNvSpPr>
            <a:spLocks noGrp="1"/>
          </p:cNvSpPr>
          <p:nvPr>
            <p:ph type="dt" sz="half" idx="10"/>
          </p:nvPr>
        </p:nvSpPr>
        <p:spPr>
          <a:xfrm>
            <a:off x="723596" y="6356350"/>
            <a:ext cx="1027101" cy="365125"/>
          </a:xfrm>
        </p:spPr>
        <p:txBody>
          <a:bodyPr/>
          <a:lstStyle/>
          <a:p>
            <a:r>
              <a:rPr lang="en-US" dirty="0"/>
              <a:t>02/10/2019</a:t>
            </a:r>
          </a:p>
        </p:txBody>
      </p:sp>
      <p:sp>
        <p:nvSpPr>
          <p:cNvPr id="19" name="Marcador de pie de página 3">
            <a:extLst>
              <a:ext uri="{FF2B5EF4-FFF2-40B4-BE49-F238E27FC236}">
                <a16:creationId xmlns:a16="http://schemas.microsoft.com/office/drawing/2014/main" id="{32ABE746-24BD-461A-BB1A-8BFADF90411A}"/>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1799919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F124-F99E-4A82-882D-D45239A65D31}"/>
              </a:ext>
            </a:extLst>
          </p:cNvPr>
          <p:cNvSpPr>
            <a:spLocks noGrp="1"/>
          </p:cNvSpPr>
          <p:nvPr>
            <p:ph type="title"/>
          </p:nvPr>
        </p:nvSpPr>
        <p:spPr/>
        <p:txBody>
          <a:bodyPr/>
          <a:lstStyle/>
          <a:p>
            <a:r>
              <a:rPr lang="it-IT" dirty="0"/>
              <a:t>Innovative Transponder Solutions</a:t>
            </a:r>
            <a:endParaRPr lang="en-GB" dirty="0"/>
          </a:p>
        </p:txBody>
      </p:sp>
      <p:sp>
        <p:nvSpPr>
          <p:cNvPr id="5" name="Slide Number Placeholder 4">
            <a:extLst>
              <a:ext uri="{FF2B5EF4-FFF2-40B4-BE49-F238E27FC236}">
                <a16:creationId xmlns:a16="http://schemas.microsoft.com/office/drawing/2014/main" id="{2242E25E-F3F5-4A68-A12A-6DE259810C5B}"/>
              </a:ext>
            </a:extLst>
          </p:cNvPr>
          <p:cNvSpPr>
            <a:spLocks noGrp="1"/>
          </p:cNvSpPr>
          <p:nvPr>
            <p:ph type="sldNum" sz="quarter" idx="12"/>
          </p:nvPr>
        </p:nvSpPr>
        <p:spPr/>
        <p:txBody>
          <a:bodyPr/>
          <a:lstStyle/>
          <a:p>
            <a:fld id="{9EC776E0-00C6-4634-A5F7-D35E042FD6BB}" type="slidenum">
              <a:rPr lang="en-US" smtClean="0"/>
              <a:pPr/>
              <a:t>22</a:t>
            </a:fld>
            <a:endParaRPr lang="en-US"/>
          </a:p>
        </p:txBody>
      </p:sp>
      <p:graphicFrame>
        <p:nvGraphicFramePr>
          <p:cNvPr id="7" name="Content Placeholder 6">
            <a:extLst>
              <a:ext uri="{FF2B5EF4-FFF2-40B4-BE49-F238E27FC236}">
                <a16:creationId xmlns:a16="http://schemas.microsoft.com/office/drawing/2014/main" id="{1A699605-A632-4DE3-BDF5-2089942BC38F}"/>
              </a:ext>
            </a:extLst>
          </p:cNvPr>
          <p:cNvGraphicFramePr>
            <a:graphicFrameLocks noGrp="1"/>
          </p:cNvGraphicFramePr>
          <p:nvPr>
            <p:ph sz="quarter" idx="13"/>
            <p:extLst>
              <p:ext uri="{D42A27DB-BD31-4B8C-83A1-F6EECF244321}">
                <p14:modId xmlns:p14="http://schemas.microsoft.com/office/powerpoint/2010/main" val="2210181685"/>
              </p:ext>
            </p:extLst>
          </p:nvPr>
        </p:nvGraphicFramePr>
        <p:xfrm>
          <a:off x="955039" y="748189"/>
          <a:ext cx="10367081" cy="5544568"/>
        </p:xfrm>
        <a:graphic>
          <a:graphicData uri="http://schemas.openxmlformats.org/drawingml/2006/table">
            <a:tbl>
              <a:tblPr firstRow="1" firstCol="1" bandRow="1">
                <a:tableStyleId>{5C22544A-7EE6-4342-B048-85BDC9FD1C3A}</a:tableStyleId>
              </a:tblPr>
              <a:tblGrid>
                <a:gridCol w="1499107">
                  <a:extLst>
                    <a:ext uri="{9D8B030D-6E8A-4147-A177-3AD203B41FA5}">
                      <a16:colId xmlns:a16="http://schemas.microsoft.com/office/drawing/2014/main" val="835399336"/>
                    </a:ext>
                  </a:extLst>
                </a:gridCol>
                <a:gridCol w="8867974">
                  <a:extLst>
                    <a:ext uri="{9D8B030D-6E8A-4147-A177-3AD203B41FA5}">
                      <a16:colId xmlns:a16="http://schemas.microsoft.com/office/drawing/2014/main" val="164204907"/>
                    </a:ext>
                  </a:extLst>
                </a:gridCol>
              </a:tblGrid>
              <a:tr h="440599">
                <a:tc>
                  <a:txBody>
                    <a:bodyPr/>
                    <a:lstStyle/>
                    <a:p>
                      <a:pPr algn="just">
                        <a:lnSpc>
                          <a:spcPct val="107000"/>
                        </a:lnSpc>
                        <a:spcAft>
                          <a:spcPts val="0"/>
                        </a:spcAft>
                      </a:pPr>
                      <a:r>
                        <a:rPr lang="en-US" sz="1600" dirty="0">
                          <a:effectLst/>
                        </a:rPr>
                        <a:t>Component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tc>
                  <a:txBody>
                    <a:bodyPr/>
                    <a:lstStyle/>
                    <a:p>
                      <a:pPr algn="just">
                        <a:lnSpc>
                          <a:spcPct val="107000"/>
                        </a:lnSpc>
                        <a:spcAft>
                          <a:spcPts val="0"/>
                        </a:spcAft>
                      </a:pPr>
                      <a:r>
                        <a:rPr lang="en-US" sz="1600" dirty="0">
                          <a:effectLst/>
                        </a:rPr>
                        <a:t>Description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extLst>
                  <a:ext uri="{0D108BD9-81ED-4DB2-BD59-A6C34878D82A}">
                    <a16:rowId xmlns:a16="http://schemas.microsoft.com/office/drawing/2014/main" val="1252733876"/>
                  </a:ext>
                </a:extLst>
              </a:tr>
              <a:tr h="1083357">
                <a:tc>
                  <a:txBody>
                    <a:bodyPr/>
                    <a:lstStyle/>
                    <a:p>
                      <a:pPr algn="just">
                        <a:lnSpc>
                          <a:spcPct val="107000"/>
                        </a:lnSpc>
                        <a:spcAft>
                          <a:spcPts val="0"/>
                        </a:spcAft>
                      </a:pPr>
                      <a:r>
                        <a:rPr lang="en-US" sz="1600" dirty="0">
                          <a:effectLst/>
                        </a:rPr>
                        <a:t>D7 (CCTT)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tc>
                  <a:txBody>
                    <a:bodyPr/>
                    <a:lstStyle/>
                    <a:p>
                      <a:pPr algn="just">
                        <a:lnSpc>
                          <a:spcPct val="107000"/>
                        </a:lnSpc>
                        <a:spcAft>
                          <a:spcPts val="0"/>
                        </a:spcAft>
                      </a:pPr>
                      <a:r>
                        <a:rPr lang="en-US" sz="1600" b="1" dirty="0">
                          <a:solidFill>
                            <a:srgbClr val="FF0000"/>
                          </a:solidFill>
                          <a:effectLst/>
                        </a:rPr>
                        <a:t>Programmable S-BVT based on multicarrier modulation</a:t>
                      </a:r>
                      <a:endParaRPr lang="en-GB" sz="1600" b="1" dirty="0">
                        <a:solidFill>
                          <a:srgbClr val="FF0000"/>
                        </a:solidFill>
                        <a:effectLst/>
                      </a:endParaRPr>
                    </a:p>
                    <a:p>
                      <a:pPr algn="just">
                        <a:lnSpc>
                          <a:spcPct val="107000"/>
                        </a:lnSpc>
                        <a:spcAft>
                          <a:spcPts val="0"/>
                        </a:spcAft>
                      </a:pPr>
                      <a:r>
                        <a:rPr lang="en-US" sz="1600" dirty="0">
                          <a:effectLst/>
                        </a:rPr>
                        <a:t>A programmable sliceable transceiver based on multicarrier modulation adopting direct detection. The scheme exploits DSP generation and reception of the DMT/OFDM signals with modular architecture providing </a:t>
                      </a:r>
                      <a:r>
                        <a:rPr lang="en-US" sz="1600" dirty="0" err="1">
                          <a:effectLst/>
                        </a:rPr>
                        <a:t>sliceability</a:t>
                      </a:r>
                      <a:r>
                        <a:rPr lang="en-US" sz="1600" dirty="0">
                          <a:effectLst/>
                        </a:rPr>
                        <a:t>, flexibility and adaptability with very fine granularity, trading DSP complexity against advanced functionalities/performance.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extLst>
                  <a:ext uri="{0D108BD9-81ED-4DB2-BD59-A6C34878D82A}">
                    <a16:rowId xmlns:a16="http://schemas.microsoft.com/office/drawing/2014/main" val="2361203954"/>
                  </a:ext>
                </a:extLst>
              </a:tr>
              <a:tr h="1341532">
                <a:tc>
                  <a:txBody>
                    <a:bodyPr/>
                    <a:lstStyle/>
                    <a:p>
                      <a:pPr algn="just">
                        <a:lnSpc>
                          <a:spcPct val="107000"/>
                        </a:lnSpc>
                        <a:spcAft>
                          <a:spcPts val="0"/>
                        </a:spcAft>
                      </a:pPr>
                      <a:r>
                        <a:rPr lang="en-US" sz="1600" dirty="0">
                          <a:effectLst/>
                        </a:rPr>
                        <a:t>D8 (CNIT)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tc>
                  <a:txBody>
                    <a:bodyPr/>
                    <a:lstStyle/>
                    <a:p>
                      <a:pPr algn="just">
                        <a:lnSpc>
                          <a:spcPct val="107000"/>
                        </a:lnSpc>
                        <a:spcAft>
                          <a:spcPts val="0"/>
                        </a:spcAft>
                      </a:pPr>
                      <a:r>
                        <a:rPr lang="en-US" sz="1600" b="1" dirty="0">
                          <a:solidFill>
                            <a:srgbClr val="FF0000"/>
                          </a:solidFill>
                          <a:effectLst/>
                        </a:rPr>
                        <a:t>Transceiver solutions for dispersion-tolerant direct detection</a:t>
                      </a:r>
                      <a:endParaRPr lang="en-GB" sz="1600" b="1" dirty="0">
                        <a:solidFill>
                          <a:srgbClr val="FF0000"/>
                        </a:solidFill>
                        <a:effectLst/>
                      </a:endParaRPr>
                    </a:p>
                    <a:p>
                      <a:pPr algn="just">
                        <a:lnSpc>
                          <a:spcPct val="107000"/>
                        </a:lnSpc>
                        <a:spcAft>
                          <a:spcPts val="0"/>
                        </a:spcAft>
                      </a:pPr>
                      <a:r>
                        <a:rPr lang="en-US" sz="1600" dirty="0">
                          <a:effectLst/>
                        </a:rPr>
                        <a:t>High bit rate and enhanced tolerance to chromatic dispersion are provided while maintaining cost and complexity comparable with conventional NRZ. Photonic-integrated optical dispersion compensating modules are embedded in the transceiver and operate together with alternative dispersion-tolerant modulation formats.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extLst>
                  <a:ext uri="{0D108BD9-81ED-4DB2-BD59-A6C34878D82A}">
                    <a16:rowId xmlns:a16="http://schemas.microsoft.com/office/drawing/2014/main" val="1179656642"/>
                  </a:ext>
                </a:extLst>
              </a:tr>
              <a:tr h="1116297">
                <a:tc>
                  <a:txBody>
                    <a:bodyPr/>
                    <a:lstStyle/>
                    <a:p>
                      <a:pPr algn="just">
                        <a:lnSpc>
                          <a:spcPct val="107000"/>
                        </a:lnSpc>
                        <a:spcAft>
                          <a:spcPts val="0"/>
                        </a:spcAft>
                      </a:pPr>
                      <a:r>
                        <a:rPr lang="en-US" sz="1600" dirty="0">
                          <a:effectLst/>
                        </a:rPr>
                        <a:t>D10 (NBL)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tc>
                  <a:txBody>
                    <a:bodyPr/>
                    <a:lstStyle/>
                    <a:p>
                      <a:pPr algn="just">
                        <a:lnSpc>
                          <a:spcPct val="107000"/>
                        </a:lnSpc>
                        <a:spcAft>
                          <a:spcPts val="0"/>
                        </a:spcAft>
                      </a:pPr>
                      <a:r>
                        <a:rPr lang="en-US" sz="1600" b="1" dirty="0">
                          <a:solidFill>
                            <a:srgbClr val="FF0000"/>
                          </a:solidFill>
                          <a:effectLst/>
                        </a:rPr>
                        <a:t>Elastic transponders with low-resolution DAC and ADCs for metro networks</a:t>
                      </a:r>
                      <a:endParaRPr lang="en-GB" sz="1600" b="1" dirty="0">
                        <a:solidFill>
                          <a:srgbClr val="FF0000"/>
                        </a:solidFill>
                        <a:effectLst/>
                      </a:endParaRPr>
                    </a:p>
                    <a:p>
                      <a:pPr algn="just">
                        <a:lnSpc>
                          <a:spcPct val="107000"/>
                        </a:lnSpc>
                        <a:spcAft>
                          <a:spcPts val="0"/>
                        </a:spcAft>
                      </a:pPr>
                      <a:r>
                        <a:rPr lang="en-US" sz="1600" dirty="0">
                          <a:effectLst/>
                        </a:rPr>
                        <a:t>Coherent solutions for Metro transport networks, relying on low-resolution DAC and ADC to reduce DSP power consumption enabling up to 600Gbps/channel.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extLst>
                  <a:ext uri="{0D108BD9-81ED-4DB2-BD59-A6C34878D82A}">
                    <a16:rowId xmlns:a16="http://schemas.microsoft.com/office/drawing/2014/main" val="1945547157"/>
                  </a:ext>
                </a:extLst>
              </a:tr>
              <a:tr h="1341532">
                <a:tc>
                  <a:txBody>
                    <a:bodyPr/>
                    <a:lstStyle/>
                    <a:p>
                      <a:pPr algn="just">
                        <a:lnSpc>
                          <a:spcPct val="107000"/>
                        </a:lnSpc>
                        <a:spcAft>
                          <a:spcPts val="0"/>
                        </a:spcAft>
                      </a:pPr>
                      <a:r>
                        <a:rPr lang="en-US" sz="1600" dirty="0">
                          <a:effectLst/>
                        </a:rPr>
                        <a:t>D11 (HHI)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tc>
                  <a:txBody>
                    <a:bodyPr/>
                    <a:lstStyle/>
                    <a:p>
                      <a:pPr algn="just">
                        <a:lnSpc>
                          <a:spcPct val="107000"/>
                        </a:lnSpc>
                        <a:spcAft>
                          <a:spcPts val="0"/>
                        </a:spcAft>
                      </a:pPr>
                      <a:r>
                        <a:rPr lang="en-US" sz="1600" b="1" dirty="0">
                          <a:solidFill>
                            <a:srgbClr val="FF0000"/>
                          </a:solidFill>
                          <a:effectLst/>
                        </a:rPr>
                        <a:t>Digital sliceable bandwidth variable transponder for </a:t>
                      </a:r>
                      <a:r>
                        <a:rPr lang="en-US" sz="1600" b="1" dirty="0" err="1">
                          <a:solidFill>
                            <a:srgbClr val="FF0000"/>
                          </a:solidFill>
                          <a:effectLst/>
                        </a:rPr>
                        <a:t>filterless</a:t>
                      </a:r>
                      <a:r>
                        <a:rPr lang="en-US" sz="1600" b="1" dirty="0">
                          <a:solidFill>
                            <a:srgbClr val="FF0000"/>
                          </a:solidFill>
                          <a:effectLst/>
                        </a:rPr>
                        <a:t> networks</a:t>
                      </a:r>
                      <a:endParaRPr lang="en-GB" sz="1600" b="1" dirty="0">
                        <a:solidFill>
                          <a:srgbClr val="FF0000"/>
                        </a:solidFill>
                        <a:effectLst/>
                      </a:endParaRPr>
                    </a:p>
                    <a:p>
                      <a:pPr algn="just">
                        <a:lnSpc>
                          <a:spcPct val="107000"/>
                        </a:lnSpc>
                        <a:spcAft>
                          <a:spcPts val="0"/>
                        </a:spcAft>
                      </a:pPr>
                      <a:r>
                        <a:rPr lang="en-US" sz="1600" dirty="0">
                          <a:effectLst/>
                        </a:rPr>
                        <a:t>A digital sliceable bandwidth-variable transponders (DS-BVT) for application, e.g. in </a:t>
                      </a:r>
                      <a:r>
                        <a:rPr lang="en-US" sz="1600" dirty="0" err="1">
                          <a:effectLst/>
                        </a:rPr>
                        <a:t>filterless</a:t>
                      </a:r>
                      <a:r>
                        <a:rPr lang="en-US" sz="1600" dirty="0">
                          <a:effectLst/>
                        </a:rPr>
                        <a:t> D&amp;W architectures. Several subcarriers are digitally generated and received in the frequency domain, potentially serving different destinations. </a:t>
                      </a:r>
                      <a:endParaRPr lang="en-GB" sz="1600" dirty="0">
                        <a:effectLst/>
                      </a:endParaRPr>
                    </a:p>
                    <a:p>
                      <a:pPr algn="just">
                        <a:lnSpc>
                          <a:spcPct val="107000"/>
                        </a:lnSpc>
                        <a:spcAft>
                          <a:spcPts val="0"/>
                        </a:spcAft>
                      </a:pPr>
                      <a:r>
                        <a:rPr lang="en-US"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600" marR="22600" marT="0" marB="0"/>
                </a:tc>
                <a:extLst>
                  <a:ext uri="{0D108BD9-81ED-4DB2-BD59-A6C34878D82A}">
                    <a16:rowId xmlns:a16="http://schemas.microsoft.com/office/drawing/2014/main" val="958842914"/>
                  </a:ext>
                </a:extLst>
              </a:tr>
            </a:tbl>
          </a:graphicData>
        </a:graphic>
      </p:graphicFrame>
      <p:sp>
        <p:nvSpPr>
          <p:cNvPr id="8" name="Marcador de fecha 2">
            <a:extLst>
              <a:ext uri="{FF2B5EF4-FFF2-40B4-BE49-F238E27FC236}">
                <a16:creationId xmlns:a16="http://schemas.microsoft.com/office/drawing/2014/main" id="{5AB32F83-1F53-4C84-8BED-6B0E49C7E41C}"/>
              </a:ext>
            </a:extLst>
          </p:cNvPr>
          <p:cNvSpPr>
            <a:spLocks noGrp="1"/>
          </p:cNvSpPr>
          <p:nvPr>
            <p:ph type="dt" sz="half" idx="10"/>
          </p:nvPr>
        </p:nvSpPr>
        <p:spPr>
          <a:xfrm>
            <a:off x="723596" y="6356350"/>
            <a:ext cx="1027101" cy="365125"/>
          </a:xfrm>
        </p:spPr>
        <p:txBody>
          <a:bodyPr/>
          <a:lstStyle/>
          <a:p>
            <a:r>
              <a:rPr lang="en-US" dirty="0"/>
              <a:t>02/10/2019</a:t>
            </a:r>
          </a:p>
        </p:txBody>
      </p:sp>
      <p:sp>
        <p:nvSpPr>
          <p:cNvPr id="9" name="Marcador de pie de página 3">
            <a:extLst>
              <a:ext uri="{FF2B5EF4-FFF2-40B4-BE49-F238E27FC236}">
                <a16:creationId xmlns:a16="http://schemas.microsoft.com/office/drawing/2014/main" id="{6F988DB9-BDA1-4A08-B865-3709C4D22754}"/>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90748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536EAB-5CE9-46C1-99E3-786C95615DCE}"/>
              </a:ext>
            </a:extLst>
          </p:cNvPr>
          <p:cNvSpPr>
            <a:spLocks noGrp="1"/>
          </p:cNvSpPr>
          <p:nvPr>
            <p:ph type="title"/>
          </p:nvPr>
        </p:nvSpPr>
        <p:spPr/>
        <p:txBody>
          <a:bodyPr>
            <a:noAutofit/>
          </a:bodyPr>
          <a:lstStyle/>
          <a:p>
            <a:r>
              <a:rPr lang="en-US" sz="2000" dirty="0"/>
              <a:t>Example 5: </a:t>
            </a:r>
            <a:r>
              <a:rPr lang="en-US" sz="2000" dirty="0" err="1"/>
              <a:t>UoB</a:t>
            </a:r>
            <a:r>
              <a:rPr lang="en-US" sz="2000" dirty="0"/>
              <a:t> Programmable packet switching solution for interconnection to access and core</a:t>
            </a:r>
          </a:p>
        </p:txBody>
      </p:sp>
      <p:sp>
        <p:nvSpPr>
          <p:cNvPr id="5" name="Content Placeholder 4">
            <a:extLst>
              <a:ext uri="{FF2B5EF4-FFF2-40B4-BE49-F238E27FC236}">
                <a16:creationId xmlns:a16="http://schemas.microsoft.com/office/drawing/2014/main" id="{E0E43469-3292-4D87-BFD5-2B9E8C9EC3C6}"/>
              </a:ext>
            </a:extLst>
          </p:cNvPr>
          <p:cNvSpPr>
            <a:spLocks noGrp="1"/>
          </p:cNvSpPr>
          <p:nvPr>
            <p:ph sz="quarter" idx="13"/>
          </p:nvPr>
        </p:nvSpPr>
        <p:spPr/>
        <p:txBody>
          <a:bodyPr/>
          <a:lstStyle/>
          <a:p>
            <a:pPr fontAlgn="auto">
              <a:spcBef>
                <a:spcPts val="600"/>
              </a:spcBef>
              <a:spcAft>
                <a:spcPts val="0"/>
              </a:spcAft>
            </a:pPr>
            <a:r>
              <a:rPr lang="en-GB" dirty="0"/>
              <a:t>SDN enabled architecture, programmed on demand to support multiple front/back haul protocols.</a:t>
            </a:r>
          </a:p>
          <a:p>
            <a:pPr fontAlgn="auto">
              <a:spcBef>
                <a:spcPts val="600"/>
              </a:spcBef>
              <a:spcAft>
                <a:spcPts val="0"/>
              </a:spcAft>
            </a:pPr>
            <a:r>
              <a:rPr lang="en-GB" dirty="0"/>
              <a:t>Can aggregate/disaggregate any input access traffic to/from a highly synchronous and bandwidth granular optical transport based on time slot switching in a programmable way (Time shared optical network – TSON)</a:t>
            </a:r>
          </a:p>
          <a:p>
            <a:pPr fontAlgn="auto">
              <a:spcBef>
                <a:spcPts val="600"/>
              </a:spcBef>
              <a:spcAft>
                <a:spcPts val="0"/>
              </a:spcAft>
            </a:pPr>
            <a:r>
              <a:rPr lang="en-GB" dirty="0"/>
              <a:t>Access to a programmable coherent variable bandwidth transponders (Voyager switch) suitable for spectrally elastic long-haul transmission. </a:t>
            </a:r>
          </a:p>
          <a:p>
            <a:pPr fontAlgn="auto">
              <a:spcBef>
                <a:spcPts val="600"/>
              </a:spcBef>
              <a:spcAft>
                <a:spcPts val="0"/>
              </a:spcAft>
            </a:pPr>
            <a:r>
              <a:rPr lang="en-GB" dirty="0"/>
              <a:t>Extended OpenConfig Agent for TSON</a:t>
            </a:r>
          </a:p>
          <a:p>
            <a:pPr fontAlgn="auto">
              <a:spcBef>
                <a:spcPts val="600"/>
              </a:spcBef>
              <a:spcAft>
                <a:spcPts val="0"/>
              </a:spcAft>
            </a:pPr>
            <a:endParaRPr lang="en-GB" dirty="0"/>
          </a:p>
          <a:p>
            <a:pPr fontAlgn="auto">
              <a:spcBef>
                <a:spcPts val="600"/>
              </a:spcBef>
              <a:spcAft>
                <a:spcPts val="0"/>
              </a:spcAft>
            </a:pPr>
            <a:endParaRPr lang="en-GB" dirty="0"/>
          </a:p>
          <a:p>
            <a:pPr>
              <a:spcBef>
                <a:spcPts val="600"/>
              </a:spcBef>
            </a:pPr>
            <a:endParaRPr lang="en-GB" dirty="0"/>
          </a:p>
        </p:txBody>
      </p:sp>
      <p:pic>
        <p:nvPicPr>
          <p:cNvPr id="76" name="Picture 75">
            <a:extLst>
              <a:ext uri="{FF2B5EF4-FFF2-40B4-BE49-F238E27FC236}">
                <a16:creationId xmlns:a16="http://schemas.microsoft.com/office/drawing/2014/main" id="{6433B846-47DB-434F-8F44-70C23C002ECF}"/>
              </a:ext>
            </a:extLst>
          </p:cNvPr>
          <p:cNvPicPr>
            <a:picLocks noChangeAspect="1"/>
          </p:cNvPicPr>
          <p:nvPr/>
        </p:nvPicPr>
        <p:blipFill>
          <a:blip r:embed="rId2"/>
          <a:stretch>
            <a:fillRect/>
          </a:stretch>
        </p:blipFill>
        <p:spPr>
          <a:xfrm>
            <a:off x="3163119" y="2534112"/>
            <a:ext cx="6953674" cy="3682538"/>
          </a:xfrm>
          <a:prstGeom prst="rect">
            <a:avLst/>
          </a:prstGeom>
        </p:spPr>
      </p:pic>
      <p:sp>
        <p:nvSpPr>
          <p:cNvPr id="14" name="Slide Number Placeholder 4">
            <a:extLst>
              <a:ext uri="{FF2B5EF4-FFF2-40B4-BE49-F238E27FC236}">
                <a16:creationId xmlns:a16="http://schemas.microsoft.com/office/drawing/2014/main" id="{C72E02A7-143E-402C-B791-0B822AD8DE11}"/>
              </a:ext>
            </a:extLst>
          </p:cNvPr>
          <p:cNvSpPr txBox="1">
            <a:spLocks/>
          </p:cNvSpPr>
          <p:nvPr/>
        </p:nvSpPr>
        <p:spPr>
          <a:xfrm>
            <a:off x="11391892" y="6369098"/>
            <a:ext cx="422097" cy="365125"/>
          </a:xfrm>
          <a:prstGeom prst="rect">
            <a:avLst/>
          </a:prstGeom>
        </p:spPr>
        <p:txBody>
          <a:bodyPr vert="horz" lIns="91440" tIns="45720" rIns="91440" bIns="45720" rtlCol="0" anchor="ctr"/>
          <a:lstStyle>
            <a:defPPr>
              <a:defRPr lang="it-IT"/>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EC776E0-00C6-4634-A5F7-D35E042FD6BB}" type="slidenum">
              <a:rPr lang="en-US" smtClean="0"/>
              <a:pPr/>
              <a:t>23</a:t>
            </a:fld>
            <a:endParaRPr lang="en-US" dirty="0"/>
          </a:p>
        </p:txBody>
      </p:sp>
      <p:sp>
        <p:nvSpPr>
          <p:cNvPr id="16" name="Marcador de fecha 2">
            <a:extLst>
              <a:ext uri="{FF2B5EF4-FFF2-40B4-BE49-F238E27FC236}">
                <a16:creationId xmlns:a16="http://schemas.microsoft.com/office/drawing/2014/main" id="{F72383E1-F0FB-4B1D-B0A8-39635A0D0349}"/>
              </a:ext>
            </a:extLst>
          </p:cNvPr>
          <p:cNvSpPr>
            <a:spLocks noGrp="1"/>
          </p:cNvSpPr>
          <p:nvPr>
            <p:ph type="dt" sz="half" idx="10"/>
          </p:nvPr>
        </p:nvSpPr>
        <p:spPr>
          <a:xfrm>
            <a:off x="723596" y="6356350"/>
            <a:ext cx="1027101" cy="365125"/>
          </a:xfrm>
        </p:spPr>
        <p:txBody>
          <a:bodyPr/>
          <a:lstStyle/>
          <a:p>
            <a:r>
              <a:rPr lang="en-US" dirty="0"/>
              <a:t>02/10/2019</a:t>
            </a:r>
          </a:p>
        </p:txBody>
      </p:sp>
      <p:sp>
        <p:nvSpPr>
          <p:cNvPr id="17" name="Marcador de pie de página 3">
            <a:extLst>
              <a:ext uri="{FF2B5EF4-FFF2-40B4-BE49-F238E27FC236}">
                <a16:creationId xmlns:a16="http://schemas.microsoft.com/office/drawing/2014/main" id="{EC630C32-1447-416F-81AB-92E3F1FD5618}"/>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
        <p:nvSpPr>
          <p:cNvPr id="2" name="Rectangle: Rounded Corners 1">
            <a:extLst>
              <a:ext uri="{FF2B5EF4-FFF2-40B4-BE49-F238E27FC236}">
                <a16:creationId xmlns:a16="http://schemas.microsoft.com/office/drawing/2014/main" id="{B98F263A-0F7D-444A-A1B0-5AA9D48334F8}"/>
              </a:ext>
            </a:extLst>
          </p:cNvPr>
          <p:cNvSpPr/>
          <p:nvPr/>
        </p:nvSpPr>
        <p:spPr>
          <a:xfrm>
            <a:off x="2679700" y="4356100"/>
            <a:ext cx="3733800" cy="1733574"/>
          </a:xfrm>
          <a:prstGeom prst="roundRect">
            <a:avLst/>
          </a:prstGeom>
          <a:solidFill>
            <a:srgbClr val="FFF2CC">
              <a:alpha val="69804"/>
            </a:srgb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4B1FE85-0A46-4635-B037-6F51FC9DC001}"/>
              </a:ext>
            </a:extLst>
          </p:cNvPr>
          <p:cNvSpPr txBox="1"/>
          <p:nvPr/>
        </p:nvSpPr>
        <p:spPr>
          <a:xfrm>
            <a:off x="2793485" y="4311881"/>
            <a:ext cx="1582484" cy="646331"/>
          </a:xfrm>
          <a:prstGeom prst="rect">
            <a:avLst/>
          </a:prstGeom>
          <a:noFill/>
        </p:spPr>
        <p:txBody>
          <a:bodyPr wrap="none" rtlCol="0">
            <a:spAutoFit/>
          </a:bodyPr>
          <a:lstStyle/>
          <a:p>
            <a:r>
              <a:rPr lang="it-IT" dirty="0">
                <a:solidFill>
                  <a:schemeClr val="accent2">
                    <a:lumMod val="75000"/>
                  </a:schemeClr>
                </a:solidFill>
              </a:rPr>
              <a:t>5G-PICTURE</a:t>
            </a:r>
          </a:p>
          <a:p>
            <a:r>
              <a:rPr lang="it-IT" dirty="0" err="1">
                <a:solidFill>
                  <a:schemeClr val="accent2">
                    <a:lumMod val="75000"/>
                  </a:schemeClr>
                </a:solidFill>
              </a:rPr>
              <a:t>development</a:t>
            </a:r>
            <a:endParaRPr lang="en-GB" dirty="0">
              <a:solidFill>
                <a:schemeClr val="accent2">
                  <a:lumMod val="75000"/>
                </a:schemeClr>
              </a:solidFill>
            </a:endParaRPr>
          </a:p>
        </p:txBody>
      </p:sp>
      <p:sp>
        <p:nvSpPr>
          <p:cNvPr id="4" name="TextBox 3">
            <a:extLst>
              <a:ext uri="{FF2B5EF4-FFF2-40B4-BE49-F238E27FC236}">
                <a16:creationId xmlns:a16="http://schemas.microsoft.com/office/drawing/2014/main" id="{C036AF58-EA83-4770-A7B7-24ABAB25017B}"/>
              </a:ext>
            </a:extLst>
          </p:cNvPr>
          <p:cNvSpPr txBox="1"/>
          <p:nvPr/>
        </p:nvSpPr>
        <p:spPr>
          <a:xfrm>
            <a:off x="1750697" y="3493294"/>
            <a:ext cx="3087127" cy="369332"/>
          </a:xfrm>
          <a:prstGeom prst="rect">
            <a:avLst/>
          </a:prstGeom>
          <a:noFill/>
        </p:spPr>
        <p:txBody>
          <a:bodyPr wrap="none" rtlCol="0">
            <a:spAutoFit/>
          </a:bodyPr>
          <a:lstStyle/>
          <a:p>
            <a:r>
              <a:rPr lang="it-IT" dirty="0"/>
              <a:t>METRO-HAUL </a:t>
            </a:r>
            <a:r>
              <a:rPr lang="it-IT" dirty="0" err="1"/>
              <a:t>development</a:t>
            </a:r>
            <a:endParaRPr lang="en-GB" dirty="0"/>
          </a:p>
        </p:txBody>
      </p:sp>
    </p:spTree>
    <p:extLst>
      <p:ext uri="{BB962C8B-B14F-4D97-AF65-F5344CB8AC3E}">
        <p14:creationId xmlns:p14="http://schemas.microsoft.com/office/powerpoint/2010/main" val="114837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0C19-701D-4154-9BE5-F1DABA11B8B8}"/>
              </a:ext>
            </a:extLst>
          </p:cNvPr>
          <p:cNvSpPr>
            <a:spLocks noGrp="1"/>
          </p:cNvSpPr>
          <p:nvPr>
            <p:ph type="title"/>
          </p:nvPr>
        </p:nvSpPr>
        <p:spPr/>
        <p:txBody>
          <a:bodyPr>
            <a:normAutofit fontScale="90000"/>
          </a:bodyPr>
          <a:lstStyle/>
          <a:p>
            <a:r>
              <a:rPr lang="en-GB" sz="2800" dirty="0"/>
              <a:t>Example 5: EUCNC2019 demo: Active Optical Metro transport solution</a:t>
            </a:r>
            <a:endParaRPr lang="en-GB" dirty="0"/>
          </a:p>
        </p:txBody>
      </p:sp>
      <p:sp>
        <p:nvSpPr>
          <p:cNvPr id="5" name="Slide Number Placeholder 4">
            <a:extLst>
              <a:ext uri="{FF2B5EF4-FFF2-40B4-BE49-F238E27FC236}">
                <a16:creationId xmlns:a16="http://schemas.microsoft.com/office/drawing/2014/main" id="{152DC451-23DA-45A8-AF19-1D942998245B}"/>
              </a:ext>
            </a:extLst>
          </p:cNvPr>
          <p:cNvSpPr>
            <a:spLocks noGrp="1"/>
          </p:cNvSpPr>
          <p:nvPr>
            <p:ph type="sldNum" sz="quarter" idx="12"/>
          </p:nvPr>
        </p:nvSpPr>
        <p:spPr/>
        <p:txBody>
          <a:bodyPr/>
          <a:lstStyle/>
          <a:p>
            <a:fld id="{9EC776E0-00C6-4634-A5F7-D35E042FD6BB}" type="slidenum">
              <a:rPr lang="en-US" smtClean="0"/>
              <a:pPr/>
              <a:t>24</a:t>
            </a:fld>
            <a:endParaRPr lang="en-US"/>
          </a:p>
        </p:txBody>
      </p:sp>
      <p:pic>
        <p:nvPicPr>
          <p:cNvPr id="8" name="Picture 2" descr="Image result for 5g picture">
            <a:extLst>
              <a:ext uri="{FF2B5EF4-FFF2-40B4-BE49-F238E27FC236}">
                <a16:creationId xmlns:a16="http://schemas.microsoft.com/office/drawing/2014/main" id="{569B7BF5-804F-489F-ABC5-E5637395559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29040" y="2430955"/>
            <a:ext cx="1989166" cy="8210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metrohaul project">
            <a:extLst>
              <a:ext uri="{FF2B5EF4-FFF2-40B4-BE49-F238E27FC236}">
                <a16:creationId xmlns:a16="http://schemas.microsoft.com/office/drawing/2014/main" id="{B93B89DA-709F-4226-8DC9-E584C0A7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812" y="3463482"/>
            <a:ext cx="1735621" cy="8438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D334DA5-9A82-475C-BE1F-30E5A1098757}"/>
              </a:ext>
            </a:extLst>
          </p:cNvPr>
          <p:cNvSpPr/>
          <p:nvPr/>
        </p:nvSpPr>
        <p:spPr>
          <a:xfrm>
            <a:off x="588456" y="862096"/>
            <a:ext cx="10429730" cy="1323439"/>
          </a:xfrm>
          <a:prstGeom prst="rect">
            <a:avLst/>
          </a:prstGeom>
          <a:solidFill>
            <a:schemeClr val="accent4">
              <a:lumMod val="60000"/>
              <a:lumOff val="40000"/>
            </a:schemeClr>
          </a:solidFill>
          <a:ln>
            <a:solidFill>
              <a:srgbClr val="FF0000"/>
            </a:solidFill>
          </a:ln>
        </p:spPr>
        <p:txBody>
          <a:bodyPr wrap="square">
            <a:spAutoFit/>
          </a:bodyPr>
          <a:lstStyle/>
          <a:p>
            <a:pPr algn="just"/>
            <a:r>
              <a:rPr lang="en-US" sz="2000" b="1" dirty="0">
                <a:solidFill>
                  <a:srgbClr val="FF0000"/>
                </a:solidFill>
                <a:latin typeface="+mn-lt"/>
                <a:cs typeface="Times New Roman" panose="02020603050405020304" pitchFamily="18" charset="0"/>
              </a:rPr>
              <a:t>NOT PLANNED AT PROJECT START!!</a:t>
            </a:r>
          </a:p>
          <a:p>
            <a:pPr algn="just"/>
            <a:r>
              <a:rPr lang="en-US" sz="2000" dirty="0">
                <a:latin typeface="+mn-lt"/>
                <a:cs typeface="Times New Roman" panose="02020603050405020304" pitchFamily="18" charset="0"/>
              </a:rPr>
              <a:t>This demo shows the </a:t>
            </a:r>
            <a:r>
              <a:rPr lang="en-US" sz="2000" b="1" dirty="0">
                <a:latin typeface="+mn-lt"/>
                <a:cs typeface="Times New Roman" panose="02020603050405020304" pitchFamily="18" charset="0"/>
              </a:rPr>
              <a:t>end-to-end provisioning </a:t>
            </a:r>
            <a:r>
              <a:rPr lang="en-US" sz="2000" dirty="0">
                <a:latin typeface="+mn-lt"/>
                <a:cs typeface="Times New Roman" panose="02020603050405020304" pitchFamily="18" charset="0"/>
              </a:rPr>
              <a:t>of a </a:t>
            </a:r>
            <a:r>
              <a:rPr lang="en-US" sz="2000" b="1" dirty="0">
                <a:latin typeface="+mn-lt"/>
                <a:cs typeface="Times New Roman" panose="02020603050405020304" pitchFamily="18" charset="0"/>
              </a:rPr>
              <a:t>L2 VLAN service </a:t>
            </a:r>
            <a:r>
              <a:rPr lang="en-US" sz="2000" dirty="0">
                <a:latin typeface="+mn-lt"/>
                <a:cs typeface="Times New Roman" panose="02020603050405020304" pitchFamily="18" charset="0"/>
              </a:rPr>
              <a:t>between </a:t>
            </a:r>
            <a:r>
              <a:rPr lang="en-US" sz="2000" b="1" dirty="0">
                <a:latin typeface="+mn-lt"/>
                <a:cs typeface="Times New Roman" panose="02020603050405020304" pitchFamily="18" charset="0"/>
              </a:rPr>
              <a:t>two 5G-PICTURE TSON</a:t>
            </a:r>
            <a:r>
              <a:rPr lang="en-US" sz="2000" dirty="0">
                <a:latin typeface="+mn-lt"/>
                <a:cs typeface="Times New Roman" panose="02020603050405020304" pitchFamily="18" charset="0"/>
              </a:rPr>
              <a:t> nodes connected through an optical network made by </a:t>
            </a:r>
            <a:r>
              <a:rPr lang="en-US" sz="2000" b="1" dirty="0">
                <a:latin typeface="+mn-lt"/>
                <a:cs typeface="Times New Roman" panose="02020603050405020304" pitchFamily="18" charset="0"/>
              </a:rPr>
              <a:t>two METRO-HAUL ROADM</a:t>
            </a:r>
            <a:r>
              <a:rPr lang="en-US" sz="2000" dirty="0">
                <a:latin typeface="+mn-lt"/>
                <a:cs typeface="Times New Roman" panose="02020603050405020304" pitchFamily="18" charset="0"/>
              </a:rPr>
              <a:t>, managed by </a:t>
            </a:r>
            <a:r>
              <a:rPr lang="en-US" sz="2000" b="1" dirty="0">
                <a:latin typeface="+mn-lt"/>
                <a:cs typeface="Times New Roman" panose="02020603050405020304" pitchFamily="18" charset="0"/>
              </a:rPr>
              <a:t>ONOS controller.</a:t>
            </a:r>
            <a:endParaRPr lang="it-IT" sz="2000" b="1" dirty="0">
              <a:latin typeface="+mn-lt"/>
              <a:cs typeface="Times New Roman" panose="02020603050405020304" pitchFamily="18" charset="0"/>
            </a:endParaRPr>
          </a:p>
        </p:txBody>
      </p:sp>
      <p:pic>
        <p:nvPicPr>
          <p:cNvPr id="11" name="Picture 10">
            <a:extLst>
              <a:ext uri="{FF2B5EF4-FFF2-40B4-BE49-F238E27FC236}">
                <a16:creationId xmlns:a16="http://schemas.microsoft.com/office/drawing/2014/main" id="{104CB8BD-0CC9-455C-9663-F45339609B98}"/>
              </a:ext>
            </a:extLst>
          </p:cNvPr>
          <p:cNvPicPr>
            <a:picLocks noChangeAspect="1"/>
          </p:cNvPicPr>
          <p:nvPr/>
        </p:nvPicPr>
        <p:blipFill>
          <a:blip r:embed="rId4"/>
          <a:stretch>
            <a:fillRect/>
          </a:stretch>
        </p:blipFill>
        <p:spPr>
          <a:xfrm>
            <a:off x="3582134" y="2106437"/>
            <a:ext cx="4784429" cy="3343275"/>
          </a:xfrm>
          <a:prstGeom prst="rect">
            <a:avLst/>
          </a:prstGeom>
        </p:spPr>
      </p:pic>
      <p:sp>
        <p:nvSpPr>
          <p:cNvPr id="12" name="Rectangle 11">
            <a:extLst>
              <a:ext uri="{FF2B5EF4-FFF2-40B4-BE49-F238E27FC236}">
                <a16:creationId xmlns:a16="http://schemas.microsoft.com/office/drawing/2014/main" id="{2F047B35-8AA4-4D23-AE96-E4696C8B0C66}"/>
              </a:ext>
            </a:extLst>
          </p:cNvPr>
          <p:cNvSpPr/>
          <p:nvPr/>
        </p:nvSpPr>
        <p:spPr>
          <a:xfrm>
            <a:off x="4322795" y="5441734"/>
            <a:ext cx="3371851" cy="400110"/>
          </a:xfrm>
          <a:prstGeom prst="rect">
            <a:avLst/>
          </a:prstGeom>
          <a:ln>
            <a:noFill/>
          </a:ln>
        </p:spPr>
        <p:txBody>
          <a:bodyPr wrap="square">
            <a:spAutoFit/>
          </a:bodyPr>
          <a:lstStyle/>
          <a:p>
            <a:pPr algn="ctr"/>
            <a:r>
              <a:rPr lang="en-US" sz="2000" b="1" dirty="0">
                <a:latin typeface="TIM Sans" panose="02020503040602060503" pitchFamily="18" charset="0"/>
                <a:cs typeface="Times New Roman" panose="02020603050405020304" pitchFamily="18" charset="0"/>
              </a:rPr>
              <a:t>Testbed setup</a:t>
            </a:r>
            <a:endParaRPr lang="it-IT" sz="2000" b="1" dirty="0">
              <a:latin typeface="TIM Sans" panose="02020503040602060503"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3BD17FE-1046-4978-B83F-2E46E32E9F2E}"/>
              </a:ext>
            </a:extLst>
          </p:cNvPr>
          <p:cNvPicPr>
            <a:picLocks noChangeAspect="1"/>
          </p:cNvPicPr>
          <p:nvPr/>
        </p:nvPicPr>
        <p:blipFill>
          <a:blip r:embed="rId5"/>
          <a:stretch>
            <a:fillRect/>
          </a:stretch>
        </p:blipFill>
        <p:spPr>
          <a:xfrm>
            <a:off x="9233910" y="2275532"/>
            <a:ext cx="1274630" cy="398730"/>
          </a:xfrm>
          <a:prstGeom prst="rect">
            <a:avLst/>
          </a:prstGeom>
        </p:spPr>
      </p:pic>
      <p:pic>
        <p:nvPicPr>
          <p:cNvPr id="14" name="Picture 13">
            <a:extLst>
              <a:ext uri="{FF2B5EF4-FFF2-40B4-BE49-F238E27FC236}">
                <a16:creationId xmlns:a16="http://schemas.microsoft.com/office/drawing/2014/main" id="{E7F05BDD-A0B7-48EB-B477-C065520F2813}"/>
              </a:ext>
            </a:extLst>
          </p:cNvPr>
          <p:cNvPicPr>
            <a:picLocks noChangeAspect="1"/>
          </p:cNvPicPr>
          <p:nvPr/>
        </p:nvPicPr>
        <p:blipFill>
          <a:blip r:embed="rId6"/>
          <a:stretch>
            <a:fillRect/>
          </a:stretch>
        </p:blipFill>
        <p:spPr>
          <a:xfrm>
            <a:off x="9310557" y="3437328"/>
            <a:ext cx="1345004" cy="507133"/>
          </a:xfrm>
          <a:prstGeom prst="rect">
            <a:avLst/>
          </a:prstGeom>
        </p:spPr>
      </p:pic>
      <p:pic>
        <p:nvPicPr>
          <p:cNvPr id="15" name="Picture 14">
            <a:extLst>
              <a:ext uri="{FF2B5EF4-FFF2-40B4-BE49-F238E27FC236}">
                <a16:creationId xmlns:a16="http://schemas.microsoft.com/office/drawing/2014/main" id="{8DD6FAA0-11FF-4DAE-816A-633FC50611E7}"/>
              </a:ext>
            </a:extLst>
          </p:cNvPr>
          <p:cNvPicPr>
            <a:picLocks noChangeAspect="1"/>
          </p:cNvPicPr>
          <p:nvPr/>
        </p:nvPicPr>
        <p:blipFill>
          <a:blip r:embed="rId7"/>
          <a:stretch>
            <a:fillRect/>
          </a:stretch>
        </p:blipFill>
        <p:spPr>
          <a:xfrm>
            <a:off x="9310557" y="4122110"/>
            <a:ext cx="1203160" cy="878712"/>
          </a:xfrm>
          <a:prstGeom prst="rect">
            <a:avLst/>
          </a:prstGeom>
        </p:spPr>
      </p:pic>
      <p:pic>
        <p:nvPicPr>
          <p:cNvPr id="16" name="Picture 15">
            <a:extLst>
              <a:ext uri="{FF2B5EF4-FFF2-40B4-BE49-F238E27FC236}">
                <a16:creationId xmlns:a16="http://schemas.microsoft.com/office/drawing/2014/main" id="{D181AEF6-52E9-4B34-95A5-3E29BECEEEB5}"/>
              </a:ext>
            </a:extLst>
          </p:cNvPr>
          <p:cNvPicPr>
            <a:picLocks noChangeAspect="1"/>
          </p:cNvPicPr>
          <p:nvPr/>
        </p:nvPicPr>
        <p:blipFill>
          <a:blip r:embed="rId8"/>
          <a:stretch>
            <a:fillRect/>
          </a:stretch>
        </p:blipFill>
        <p:spPr>
          <a:xfrm>
            <a:off x="9310557" y="2880452"/>
            <a:ext cx="1561573" cy="451504"/>
          </a:xfrm>
          <a:prstGeom prst="rect">
            <a:avLst/>
          </a:prstGeom>
        </p:spPr>
      </p:pic>
      <p:sp>
        <p:nvSpPr>
          <p:cNvPr id="17" name="TextBox 16">
            <a:extLst>
              <a:ext uri="{FF2B5EF4-FFF2-40B4-BE49-F238E27FC236}">
                <a16:creationId xmlns:a16="http://schemas.microsoft.com/office/drawing/2014/main" id="{6F21780B-27CC-4DE8-8798-36826B1F1F65}"/>
              </a:ext>
            </a:extLst>
          </p:cNvPr>
          <p:cNvSpPr txBox="1"/>
          <p:nvPr/>
        </p:nvSpPr>
        <p:spPr>
          <a:xfrm>
            <a:off x="721093" y="5817877"/>
            <a:ext cx="11042374" cy="369332"/>
          </a:xfrm>
          <a:prstGeom prst="rect">
            <a:avLst/>
          </a:prstGeom>
          <a:noFill/>
        </p:spPr>
        <p:txBody>
          <a:bodyPr wrap="square" rtlCol="0">
            <a:spAutoFit/>
          </a:bodyPr>
          <a:lstStyle/>
          <a:p>
            <a:r>
              <a:rPr lang="en-GB" dirty="0"/>
              <a:t>Video of the demo is available at : https://youtu.be/6XTlHWwHI64</a:t>
            </a:r>
          </a:p>
        </p:txBody>
      </p:sp>
      <p:sp>
        <p:nvSpPr>
          <p:cNvPr id="18" name="Marcador de fecha 2">
            <a:extLst>
              <a:ext uri="{FF2B5EF4-FFF2-40B4-BE49-F238E27FC236}">
                <a16:creationId xmlns:a16="http://schemas.microsoft.com/office/drawing/2014/main" id="{BEEE9CA9-68F0-4D8D-8917-C632822F6176}"/>
              </a:ext>
            </a:extLst>
          </p:cNvPr>
          <p:cNvSpPr>
            <a:spLocks noGrp="1"/>
          </p:cNvSpPr>
          <p:nvPr>
            <p:ph type="dt" sz="half" idx="10"/>
          </p:nvPr>
        </p:nvSpPr>
        <p:spPr>
          <a:xfrm>
            <a:off x="723596" y="6356350"/>
            <a:ext cx="1027101" cy="365125"/>
          </a:xfrm>
        </p:spPr>
        <p:txBody>
          <a:bodyPr/>
          <a:lstStyle/>
          <a:p>
            <a:r>
              <a:rPr lang="en-US" dirty="0"/>
              <a:t>02/10/2019</a:t>
            </a:r>
          </a:p>
        </p:txBody>
      </p:sp>
      <p:sp>
        <p:nvSpPr>
          <p:cNvPr id="19" name="Marcador de pie de página 3">
            <a:extLst>
              <a:ext uri="{FF2B5EF4-FFF2-40B4-BE49-F238E27FC236}">
                <a16:creationId xmlns:a16="http://schemas.microsoft.com/office/drawing/2014/main" id="{CC3913E6-DAA7-4D6D-B1E9-844B2DC91A4E}"/>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213999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Objective Assessment: Objective 4</a:t>
            </a:r>
          </a:p>
        </p:txBody>
      </p:sp>
      <p:sp>
        <p:nvSpPr>
          <p:cNvPr id="5" name="Marcador de número de diapositiva 4"/>
          <p:cNvSpPr>
            <a:spLocks noGrp="1"/>
          </p:cNvSpPr>
          <p:nvPr>
            <p:ph type="sldNum" sz="quarter" idx="12"/>
          </p:nvPr>
        </p:nvSpPr>
        <p:spPr/>
        <p:txBody>
          <a:bodyPr/>
          <a:lstStyle/>
          <a:p>
            <a:fld id="{9EC776E0-00C6-4634-A5F7-D35E042FD6BB}" type="slidenum">
              <a:rPr lang="en-US" smtClean="0"/>
              <a:pPr/>
              <a:t>25</a:t>
            </a:fld>
            <a:endParaRPr lang="en-US"/>
          </a:p>
        </p:txBody>
      </p:sp>
      <p:graphicFrame>
        <p:nvGraphicFramePr>
          <p:cNvPr id="7" name="Marcador de contenido 6"/>
          <p:cNvGraphicFramePr>
            <a:graphicFrameLocks noGrp="1"/>
          </p:cNvGraphicFramePr>
          <p:nvPr>
            <p:ph sz="quarter" idx="13"/>
            <p:extLst>
              <p:ext uri="{D42A27DB-BD31-4B8C-83A1-F6EECF244321}">
                <p14:modId xmlns:p14="http://schemas.microsoft.com/office/powerpoint/2010/main" val="2266437605"/>
              </p:ext>
            </p:extLst>
          </p:nvPr>
        </p:nvGraphicFramePr>
        <p:xfrm>
          <a:off x="741363" y="769939"/>
          <a:ext cx="11102976" cy="5510574"/>
        </p:xfrm>
        <a:graphic>
          <a:graphicData uri="http://schemas.openxmlformats.org/drawingml/2006/table">
            <a:tbl>
              <a:tblPr firstRow="1" bandRow="1">
                <a:tableStyleId>{5C22544A-7EE6-4342-B048-85BDC9FD1C3A}</a:tableStyleId>
              </a:tblPr>
              <a:tblGrid>
                <a:gridCol w="1843217">
                  <a:extLst>
                    <a:ext uri="{9D8B030D-6E8A-4147-A177-3AD203B41FA5}">
                      <a16:colId xmlns:a16="http://schemas.microsoft.com/office/drawing/2014/main" val="1624979084"/>
                    </a:ext>
                  </a:extLst>
                </a:gridCol>
                <a:gridCol w="9259759">
                  <a:extLst>
                    <a:ext uri="{9D8B030D-6E8A-4147-A177-3AD203B41FA5}">
                      <a16:colId xmlns:a16="http://schemas.microsoft.com/office/drawing/2014/main" val="3333786738"/>
                    </a:ext>
                  </a:extLst>
                </a:gridCol>
              </a:tblGrid>
              <a:tr h="882288">
                <a:tc>
                  <a:txBody>
                    <a:bodyPr/>
                    <a:lstStyle/>
                    <a:p>
                      <a:r>
                        <a:rPr lang="en-US" dirty="0"/>
                        <a:t>Objective</a:t>
                      </a:r>
                      <a:r>
                        <a:rPr lang="en-US" baseline="0" dirty="0"/>
                        <a:t> 4</a:t>
                      </a:r>
                      <a:endParaRPr lang="en-US" dirty="0"/>
                    </a:p>
                  </a:txBody>
                  <a:tcPr/>
                </a:tc>
                <a:tc>
                  <a:txBody>
                    <a:bodyPr/>
                    <a:lstStyle/>
                    <a:p>
                      <a:r>
                        <a:rPr lang="en-US" dirty="0"/>
                        <a:t>To investigate and demonstrate an integrated monitoring and control architecture ranging from probes on optical infrastructure elements to Metro Node, packet and service monitoring with local analytics evaluation</a:t>
                      </a:r>
                    </a:p>
                  </a:txBody>
                  <a:tcPr/>
                </a:tc>
                <a:extLst>
                  <a:ext uri="{0D108BD9-81ED-4DB2-BD59-A6C34878D82A}">
                    <a16:rowId xmlns:a16="http://schemas.microsoft.com/office/drawing/2014/main" val="1634822928"/>
                  </a:ext>
                </a:extLst>
              </a:tr>
              <a:tr h="4596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Status: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Design and second release of SW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noProof="0" dirty="0">
                          <a:solidFill>
                            <a:schemeClr val="accent6">
                              <a:lumMod val="75000"/>
                            </a:schemeClr>
                          </a:solidFill>
                          <a:latin typeface="+mn-lt"/>
                          <a:ea typeface="+mn-ea"/>
                          <a:cs typeface="+mn-cs"/>
                        </a:rPr>
                        <a:t>Final release at the end of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Covered in Tasks 3.4   </a:t>
                      </a:r>
                      <a:r>
                        <a:rPr kumimoji="0" lang="en-US" sz="1600" b="0" i="0" u="none" strike="noStrike" kern="1200" cap="none" spc="0" normalizeH="0" baseline="0" noProof="0" dirty="0">
                          <a:ln>
                            <a:noFill/>
                          </a:ln>
                          <a:solidFill>
                            <a:prstClr val="black"/>
                          </a:solidFill>
                          <a:effectLst/>
                          <a:uLnTx/>
                          <a:uFillTx/>
                          <a:latin typeface="+mn-lt"/>
                          <a:ea typeface="+mn-ea"/>
                          <a:cs typeface="+mn-cs"/>
                        </a:rPr>
                        <a:t>(details in D3.2, M3.3, M3.4, M3.5)</a:t>
                      </a:r>
                    </a:p>
                    <a:p>
                      <a:pPr algn="just">
                        <a:lnSpc>
                          <a:spcPct val="107000"/>
                        </a:lnSpc>
                        <a:spcAft>
                          <a:spcPts val="800"/>
                        </a:spcAft>
                      </a:pP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Modeling, node Agents and interfaces toward control/ management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dirty="0">
                          <a:ln>
                            <a:noFill/>
                          </a:ln>
                          <a:solidFill>
                            <a:srgbClr val="3333FF"/>
                          </a:solidFill>
                          <a:effectLst/>
                          <a:uLnTx/>
                          <a:uFillTx/>
                          <a:latin typeface="+mn-lt"/>
                          <a:ea typeface="+mn-ea"/>
                          <a:cs typeface="+mn-cs"/>
                        </a:rPr>
                        <a:t>Strong collaboration with WP4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dirty="0">
                          <a:ln>
                            <a:noFill/>
                          </a:ln>
                          <a:solidFill>
                            <a:schemeClr val="tx1"/>
                          </a:solidFill>
                          <a:effectLst/>
                          <a:uLnTx/>
                          <a:uFillTx/>
                          <a:latin typeface="+mn-lt"/>
                          <a:ea typeface="+mn-ea"/>
                          <a:cs typeface="+mn-cs"/>
                        </a:rPr>
                        <a:t>Modeling of optical network elements and subsystems addressing transponders, ROADMs, and optical amplifiers (</a:t>
                      </a:r>
                      <a:r>
                        <a:rPr kumimoji="0" lang="en-US" sz="1600" b="0" i="0" u="none" strike="noStrike" kern="1200" cap="none" spc="0" normalizeH="0" baseline="0" dirty="0" err="1">
                          <a:ln>
                            <a:noFill/>
                          </a:ln>
                          <a:solidFill>
                            <a:schemeClr val="tx1"/>
                          </a:solidFill>
                          <a:effectLst/>
                          <a:uLnTx/>
                          <a:uFillTx/>
                          <a:latin typeface="+mn-lt"/>
                          <a:ea typeface="+mn-ea"/>
                          <a:cs typeface="+mn-cs"/>
                        </a:rPr>
                        <a:t>OpenROADM</a:t>
                      </a:r>
                      <a:r>
                        <a:rPr kumimoji="0" lang="en-US" sz="1600" b="0" i="0" u="none" strike="noStrike" kern="1200" cap="none" spc="0" normalizeH="0" baseline="0" dirty="0">
                          <a:ln>
                            <a:noFill/>
                          </a:ln>
                          <a:solidFill>
                            <a:schemeClr val="tx1"/>
                          </a:solidFill>
                          <a:effectLst/>
                          <a:uLnTx/>
                          <a:uFillTx/>
                          <a:latin typeface="+mn-lt"/>
                          <a:ea typeface="+mn-ea"/>
                          <a:cs typeface="+mn-cs"/>
                        </a:rPr>
                        <a:t> , </a:t>
                      </a:r>
                      <a:r>
                        <a:rPr kumimoji="0" lang="en-US" sz="1600" b="0" i="0" u="none" strike="noStrike" kern="1200" cap="none" spc="0" normalizeH="0" baseline="0" dirty="0" err="1">
                          <a:ln>
                            <a:noFill/>
                          </a:ln>
                          <a:solidFill>
                            <a:schemeClr val="tx1"/>
                          </a:solidFill>
                          <a:effectLst/>
                          <a:uLnTx/>
                          <a:uFillTx/>
                          <a:latin typeface="+mn-lt"/>
                          <a:ea typeface="+mn-ea"/>
                          <a:cs typeface="+mn-cs"/>
                        </a:rPr>
                        <a:t>OpenConfig</a:t>
                      </a:r>
                      <a:r>
                        <a:rPr kumimoji="0" lang="en-US" sz="1600" b="0" i="0" u="none" strike="noStrike" kern="1200" cap="none" spc="0" normalizeH="0" baseline="0" dirty="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chemeClr val="tx1"/>
                          </a:solidFill>
                          <a:effectLst/>
                          <a:uLnTx/>
                          <a:uFillTx/>
                          <a:latin typeface="+mn-lt"/>
                          <a:ea typeface="+mn-ea"/>
                          <a:cs typeface="+mn-cs"/>
                        </a:rPr>
                        <a:t>A</a:t>
                      </a:r>
                      <a:r>
                        <a:rPr kumimoji="0" lang="en-US" sz="1600" b="0" i="0" u="none" strike="noStrike" kern="1200" cap="none" spc="0" normalizeH="0" baseline="0" noProof="0" dirty="0">
                          <a:ln>
                            <a:noFill/>
                          </a:ln>
                          <a:solidFill>
                            <a:schemeClr val="tx1"/>
                          </a:solidFill>
                          <a:effectLst/>
                          <a:uLnTx/>
                          <a:uFillTx/>
                          <a:latin typeface="+mn-lt"/>
                          <a:ea typeface="+mn-ea"/>
                          <a:cs typeface="+mn-cs"/>
                        </a:rPr>
                        <a:t>gents for controlling ROADM, X-ponders and amplifies developed and used in several devices and assessed in demos; </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mn-lt"/>
                          <a:ea typeface="+mn-ea"/>
                          <a:cs typeface="+mn-cs"/>
                        </a:rPr>
                        <a:t>OpenROADM</a:t>
                      </a:r>
                      <a:r>
                        <a:rPr kumimoji="0" lang="en-US" sz="1600" b="0" i="0" u="none" strike="noStrike" kern="1200" cap="none" spc="0" normalizeH="0" baseline="0" noProof="0" dirty="0">
                          <a:ln>
                            <a:noFill/>
                          </a:ln>
                          <a:solidFill>
                            <a:prstClr val="black"/>
                          </a:solidFill>
                          <a:effectLst/>
                          <a:uLnTx/>
                          <a:uFillTx/>
                          <a:latin typeface="+mn-lt"/>
                          <a:ea typeface="+mn-ea"/>
                          <a:cs typeface="+mn-cs"/>
                        </a:rPr>
                        <a:t> contribution.</a:t>
                      </a:r>
                    </a:p>
                    <a:p>
                      <a:pPr algn="just">
                        <a:lnSpc>
                          <a:spcPct val="107000"/>
                        </a:lnSpc>
                        <a:spcAft>
                          <a:spcPts val="800"/>
                        </a:spcAft>
                      </a:pPr>
                      <a:r>
                        <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Monitoring and Data Analytics (MDA)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dirty="0">
                          <a:ln>
                            <a:noFill/>
                          </a:ln>
                          <a:solidFill>
                            <a:srgbClr val="3333FF"/>
                          </a:solidFill>
                          <a:effectLst/>
                          <a:uLnTx/>
                          <a:uFillTx/>
                          <a:latin typeface="+mn-lt"/>
                          <a:ea typeface="+mn-ea"/>
                          <a:cs typeface="+mn-cs"/>
                        </a:rPr>
                        <a:t>Strong collaboration with WP4</a:t>
                      </a:r>
                    </a:p>
                    <a:p>
                      <a:pPr marL="742950" lvl="1" indent="-285750" algn="just">
                        <a:lnSpc>
                          <a:spcPct val="107000"/>
                        </a:lnSpc>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specification of the interfaces toward the higher hierarchical order monitoring systems;</a:t>
                      </a:r>
                    </a:p>
                    <a:p>
                      <a:pPr marL="742950" lvl="1" indent="-285750" algn="just">
                        <a:lnSpc>
                          <a:spcPct val="107000"/>
                        </a:lnSpc>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definition of the MDA agent architecture;</a:t>
                      </a:r>
                    </a:p>
                    <a:p>
                      <a:pPr marL="742950" lvl="1" indent="-285750" algn="just">
                        <a:lnSpc>
                          <a:spcPct val="107000"/>
                        </a:lnSpc>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study and development of methodologies and probes for monitoring at the optical layer;</a:t>
                      </a:r>
                    </a:p>
                    <a:p>
                      <a:pPr marL="742950" lvl="1" indent="-285750" algn="just">
                        <a:lnSpc>
                          <a:spcPct val="107000"/>
                        </a:lnSpc>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study and development of methodologies and probes for monitoring at packet layer;</a:t>
                      </a:r>
                    </a:p>
                    <a:p>
                      <a:pPr marL="742950" lvl="1" indent="-285750" algn="just">
                        <a:lnSpc>
                          <a:spcPct val="107000"/>
                        </a:lnSpc>
                        <a:spcAft>
                          <a:spcPts val="8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Several (often joint) assessment experimental activities of the proposed solutions and developed probe</a:t>
                      </a:r>
                    </a:p>
                  </a:txBody>
                  <a:tcPr/>
                </a:tc>
                <a:extLst>
                  <a:ext uri="{0D108BD9-81ED-4DB2-BD59-A6C34878D82A}">
                    <a16:rowId xmlns:a16="http://schemas.microsoft.com/office/drawing/2014/main" val="990517058"/>
                  </a:ext>
                </a:extLst>
              </a:tr>
            </a:tbl>
          </a:graphicData>
        </a:graphic>
      </p:graphicFrame>
      <p:sp>
        <p:nvSpPr>
          <p:cNvPr id="13" name="Marcador de fecha 2">
            <a:extLst>
              <a:ext uri="{FF2B5EF4-FFF2-40B4-BE49-F238E27FC236}">
                <a16:creationId xmlns:a16="http://schemas.microsoft.com/office/drawing/2014/main" id="{872BBFCB-4E91-4D27-BAE0-00931F9F9245}"/>
              </a:ext>
            </a:extLst>
          </p:cNvPr>
          <p:cNvSpPr>
            <a:spLocks noGrp="1"/>
          </p:cNvSpPr>
          <p:nvPr>
            <p:ph type="dt" sz="half" idx="10"/>
          </p:nvPr>
        </p:nvSpPr>
        <p:spPr>
          <a:xfrm>
            <a:off x="606490" y="6356350"/>
            <a:ext cx="1027101" cy="365125"/>
          </a:xfrm>
        </p:spPr>
        <p:txBody>
          <a:bodyPr/>
          <a:lstStyle/>
          <a:p>
            <a:r>
              <a:rPr lang="en-US" dirty="0"/>
              <a:t>02/10/2019</a:t>
            </a:r>
          </a:p>
        </p:txBody>
      </p:sp>
      <p:sp>
        <p:nvSpPr>
          <p:cNvPr id="14" name="Marcador de pie de página 3">
            <a:extLst>
              <a:ext uri="{FF2B5EF4-FFF2-40B4-BE49-F238E27FC236}">
                <a16:creationId xmlns:a16="http://schemas.microsoft.com/office/drawing/2014/main" id="{AE67827F-322C-4087-96D8-B240DB66F09D}"/>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176138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A75C-50CA-4E1C-8C8D-AF048B6D38B9}"/>
              </a:ext>
            </a:extLst>
          </p:cNvPr>
          <p:cNvSpPr>
            <a:spLocks noGrp="1"/>
          </p:cNvSpPr>
          <p:nvPr>
            <p:ph type="title"/>
          </p:nvPr>
        </p:nvSpPr>
        <p:spPr/>
        <p:txBody>
          <a:bodyPr>
            <a:normAutofit/>
          </a:bodyPr>
          <a:lstStyle/>
          <a:p>
            <a:r>
              <a:rPr lang="en-US" dirty="0"/>
              <a:t>Monitoring at the packet layer (I)</a:t>
            </a:r>
          </a:p>
        </p:txBody>
      </p:sp>
      <p:sp>
        <p:nvSpPr>
          <p:cNvPr id="500" name="40 Rectángulo redondeado">
            <a:extLst>
              <a:ext uri="{FF2B5EF4-FFF2-40B4-BE49-F238E27FC236}">
                <a16:creationId xmlns:a16="http://schemas.microsoft.com/office/drawing/2014/main" id="{11983E7E-8F92-47EC-8AE3-735E4CD244EB}"/>
              </a:ext>
            </a:extLst>
          </p:cNvPr>
          <p:cNvSpPr/>
          <p:nvPr/>
        </p:nvSpPr>
        <p:spPr>
          <a:xfrm>
            <a:off x="41215" y="828665"/>
            <a:ext cx="3731366" cy="1966049"/>
          </a:xfrm>
          <a:prstGeom prst="roundRect">
            <a:avLst>
              <a:gd name="adj" fmla="val 6692"/>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87313" algn="ctr">
              <a:spcAft>
                <a:spcPts val="600"/>
              </a:spcAft>
            </a:pPr>
            <a:r>
              <a:rPr lang="en-GB" sz="1400" b="1" dirty="0">
                <a:latin typeface="Arial" panose="020B0604020202020204" pitchFamily="34" charset="0"/>
                <a:cs typeface="Arial" panose="020B0604020202020204" pitchFamily="34" charset="0"/>
              </a:rPr>
              <a:t>Motivation and Highlights</a:t>
            </a:r>
          </a:p>
          <a:p>
            <a:pPr marL="177800" indent="-177800">
              <a:buFont typeface="Arial" panose="020B0604020202020204" pitchFamily="34" charset="0"/>
              <a:buChar char="•"/>
            </a:pPr>
            <a:r>
              <a:rPr lang="en-US" sz="1400" dirty="0"/>
              <a:t>The Metro-Haul project aims at providing services with very stringent requirements (e.g., such as capacity, delay or packet loss).</a:t>
            </a:r>
          </a:p>
          <a:p>
            <a:pPr marL="177800" indent="-177800">
              <a:buFont typeface="Arial" panose="020B0604020202020204" pitchFamily="34" charset="0"/>
              <a:buChar char="•"/>
            </a:pPr>
            <a:r>
              <a:rPr lang="en-US" sz="1400" dirty="0"/>
              <a:t>This demonstration shows how active measurements at 100 Gbit/s check that the requested KPIs are met before the optical path is put in operation.</a:t>
            </a:r>
          </a:p>
        </p:txBody>
      </p:sp>
      <p:grpSp>
        <p:nvGrpSpPr>
          <p:cNvPr id="503" name="Grupo 443">
            <a:extLst>
              <a:ext uri="{FF2B5EF4-FFF2-40B4-BE49-F238E27FC236}">
                <a16:creationId xmlns:a16="http://schemas.microsoft.com/office/drawing/2014/main" id="{0CF14D9F-972A-47A6-BFAE-1D2EA4BD5B83}"/>
              </a:ext>
            </a:extLst>
          </p:cNvPr>
          <p:cNvGrpSpPr>
            <a:grpSpLocks noChangeAspect="1"/>
          </p:cNvGrpSpPr>
          <p:nvPr/>
        </p:nvGrpSpPr>
        <p:grpSpPr>
          <a:xfrm>
            <a:off x="4165328" y="744096"/>
            <a:ext cx="3635945" cy="2678178"/>
            <a:chOff x="246743" y="194556"/>
            <a:chExt cx="8782288" cy="6468888"/>
          </a:xfrm>
        </p:grpSpPr>
        <p:sp>
          <p:nvSpPr>
            <p:cNvPr id="504" name="Rounded Rectangle 160">
              <a:extLst>
                <a:ext uri="{FF2B5EF4-FFF2-40B4-BE49-F238E27FC236}">
                  <a16:creationId xmlns:a16="http://schemas.microsoft.com/office/drawing/2014/main" id="{30164C04-04CA-49F9-9E46-3235D6C4E9F0}"/>
                </a:ext>
              </a:extLst>
            </p:cNvPr>
            <p:cNvSpPr/>
            <p:nvPr/>
          </p:nvSpPr>
          <p:spPr bwMode="auto">
            <a:xfrm>
              <a:off x="6629446" y="3374511"/>
              <a:ext cx="2188620" cy="3288933"/>
            </a:xfrm>
            <a:prstGeom prst="roundRect">
              <a:avLst>
                <a:gd name="adj" fmla="val 2026"/>
              </a:avLst>
            </a:prstGeom>
            <a:solidFill>
              <a:srgbClr val="FFCC00">
                <a:lumMod val="20000"/>
                <a:lumOff val="80000"/>
              </a:srgbClr>
            </a:solidFill>
            <a:ln w="9525" cap="flat" cmpd="sng" algn="ctr">
              <a:solidFill>
                <a:srgbClr val="FFCC0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sp>
          <p:nvSpPr>
            <p:cNvPr id="505" name="Rounded Rectangle 160">
              <a:extLst>
                <a:ext uri="{FF2B5EF4-FFF2-40B4-BE49-F238E27FC236}">
                  <a16:creationId xmlns:a16="http://schemas.microsoft.com/office/drawing/2014/main" id="{B79B6F1A-79DC-4CEE-A97E-27886ECE4DC1}"/>
                </a:ext>
              </a:extLst>
            </p:cNvPr>
            <p:cNvSpPr/>
            <p:nvPr/>
          </p:nvSpPr>
          <p:spPr bwMode="auto">
            <a:xfrm>
              <a:off x="3458362" y="4132969"/>
              <a:ext cx="2109950" cy="2530475"/>
            </a:xfrm>
            <a:prstGeom prst="roundRect">
              <a:avLst>
                <a:gd name="adj" fmla="val 2026"/>
              </a:avLst>
            </a:prstGeom>
            <a:solidFill>
              <a:srgbClr val="FFCC00">
                <a:lumMod val="20000"/>
                <a:lumOff val="80000"/>
              </a:srgbClr>
            </a:solidFill>
            <a:ln w="9525" cap="flat" cmpd="sng" algn="ctr">
              <a:solidFill>
                <a:srgbClr val="FFCC0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sp>
          <p:nvSpPr>
            <p:cNvPr id="506" name="Rectángulo: esquinas redondeadas 489">
              <a:extLst>
                <a:ext uri="{FF2B5EF4-FFF2-40B4-BE49-F238E27FC236}">
                  <a16:creationId xmlns:a16="http://schemas.microsoft.com/office/drawing/2014/main" id="{44C57ABF-49BB-41C0-96AF-F24E98134277}"/>
                </a:ext>
              </a:extLst>
            </p:cNvPr>
            <p:cNvSpPr/>
            <p:nvPr/>
          </p:nvSpPr>
          <p:spPr>
            <a:xfrm>
              <a:off x="1910988" y="311252"/>
              <a:ext cx="4919358" cy="2500509"/>
            </a:xfrm>
            <a:prstGeom prst="roundRect">
              <a:avLst>
                <a:gd name="adj" fmla="val 2449"/>
              </a:avLst>
            </a:prstGeom>
            <a:solidFill>
              <a:srgbClr val="F79646">
                <a:lumMod val="60000"/>
                <a:lumOff val="40000"/>
              </a:srgbClr>
            </a:solidFill>
            <a:ln w="12700" cap="flat" cmpd="sng" algn="ctr">
              <a:solidFill>
                <a:srgbClr val="F79646">
                  <a:lumMod val="75000"/>
                </a:srgbClr>
              </a:solidFill>
              <a:prstDash val="solid"/>
              <a:miter lim="800000"/>
            </a:ln>
            <a:effectLst/>
          </p:spPr>
          <p:txBody>
            <a:bodyPr anchor="ctr"/>
            <a:lstStyle/>
            <a:p>
              <a:pPr algn="ctr" defTabSz="457189">
                <a:defRPr/>
              </a:pPr>
              <a:endParaRPr lang="en-US" sz="700" kern="0">
                <a:solidFill>
                  <a:prstClr val="white"/>
                </a:solidFill>
              </a:endParaRPr>
            </a:p>
          </p:txBody>
        </p:sp>
        <p:sp>
          <p:nvSpPr>
            <p:cNvPr id="507" name="Rectangle 32">
              <a:extLst>
                <a:ext uri="{FF2B5EF4-FFF2-40B4-BE49-F238E27FC236}">
                  <a16:creationId xmlns:a16="http://schemas.microsoft.com/office/drawing/2014/main" id="{84E5A6EE-5DA4-40B1-AD21-2E7BFE036B0E}"/>
                </a:ext>
              </a:extLst>
            </p:cNvPr>
            <p:cNvSpPr>
              <a:spLocks noChangeArrowheads="1"/>
            </p:cNvSpPr>
            <p:nvPr/>
          </p:nvSpPr>
          <p:spPr bwMode="auto">
            <a:xfrm>
              <a:off x="2043149" y="1115134"/>
              <a:ext cx="1456085" cy="1576377"/>
            </a:xfrm>
            <a:prstGeom prst="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lvl1pPr>
                <a:defRPr sz="1200" b="1">
                  <a:solidFill>
                    <a:srgbClr val="010000"/>
                  </a:solidFill>
                  <a:latin typeface="Arial" panose="020B0604020202020204" pitchFamily="34" charset="0"/>
                </a:defRPr>
              </a:lvl1pPr>
              <a:lvl2pPr marL="742950" indent="-285750">
                <a:defRPr sz="1200" b="1">
                  <a:solidFill>
                    <a:srgbClr val="010000"/>
                  </a:solidFill>
                  <a:latin typeface="Arial" panose="020B0604020202020204" pitchFamily="34" charset="0"/>
                </a:defRPr>
              </a:lvl2pPr>
              <a:lvl3pPr marL="1143000" indent="-228600">
                <a:defRPr sz="1200" b="1">
                  <a:solidFill>
                    <a:srgbClr val="010000"/>
                  </a:solidFill>
                  <a:latin typeface="Arial" panose="020B0604020202020204" pitchFamily="34" charset="0"/>
                </a:defRPr>
              </a:lvl3pPr>
              <a:lvl4pPr marL="1600200" indent="-228600">
                <a:defRPr sz="1200" b="1">
                  <a:solidFill>
                    <a:srgbClr val="010000"/>
                  </a:solidFill>
                  <a:latin typeface="Arial" panose="020B0604020202020204" pitchFamily="34" charset="0"/>
                </a:defRPr>
              </a:lvl4pPr>
              <a:lvl5pPr marL="2057400" indent="-228600">
                <a:defRPr sz="1200" b="1">
                  <a:solidFill>
                    <a:srgbClr val="010000"/>
                  </a:solidFill>
                  <a:latin typeface="Arial" panose="020B0604020202020204" pitchFamily="34" charset="0"/>
                </a:defRPr>
              </a:lvl5pPr>
              <a:lvl6pPr marL="2514600" indent="-228600" eaLnBrk="0" fontAlgn="base" hangingPunct="0">
                <a:spcBef>
                  <a:spcPct val="0"/>
                </a:spcBef>
                <a:spcAft>
                  <a:spcPct val="0"/>
                </a:spcAft>
                <a:defRPr sz="1200" b="1">
                  <a:solidFill>
                    <a:srgbClr val="010000"/>
                  </a:solidFill>
                  <a:latin typeface="Arial" panose="020B0604020202020204" pitchFamily="34" charset="0"/>
                </a:defRPr>
              </a:lvl6pPr>
              <a:lvl7pPr marL="2971800" indent="-228600" eaLnBrk="0" fontAlgn="base" hangingPunct="0">
                <a:spcBef>
                  <a:spcPct val="0"/>
                </a:spcBef>
                <a:spcAft>
                  <a:spcPct val="0"/>
                </a:spcAft>
                <a:defRPr sz="1200" b="1">
                  <a:solidFill>
                    <a:srgbClr val="010000"/>
                  </a:solidFill>
                  <a:latin typeface="Arial" panose="020B0604020202020204" pitchFamily="34" charset="0"/>
                </a:defRPr>
              </a:lvl7pPr>
              <a:lvl8pPr marL="3429000" indent="-228600" eaLnBrk="0" fontAlgn="base" hangingPunct="0">
                <a:spcBef>
                  <a:spcPct val="0"/>
                </a:spcBef>
                <a:spcAft>
                  <a:spcPct val="0"/>
                </a:spcAft>
                <a:defRPr sz="1200" b="1">
                  <a:solidFill>
                    <a:srgbClr val="010000"/>
                  </a:solidFill>
                  <a:latin typeface="Arial" panose="020B0604020202020204" pitchFamily="34" charset="0"/>
                </a:defRPr>
              </a:lvl8pPr>
              <a:lvl9pPr marL="3886200" indent="-228600" eaLnBrk="0" fontAlgn="base" hangingPunct="0">
                <a:spcBef>
                  <a:spcPct val="0"/>
                </a:spcBef>
                <a:spcAft>
                  <a:spcPct val="0"/>
                </a:spcAft>
                <a:defRPr sz="1200" b="1">
                  <a:solidFill>
                    <a:srgbClr val="010000"/>
                  </a:solidFill>
                  <a:latin typeface="Arial" panose="020B0604020202020204" pitchFamily="34" charset="0"/>
                </a:defRPr>
              </a:lvl9pPr>
            </a:lstStyle>
            <a:p>
              <a:pPr algn="ctr" defTabSz="914377">
                <a:defRPr/>
              </a:pPr>
              <a:r>
                <a:rPr lang="en-US" altLang="en-US" sz="400" kern="0" dirty="0">
                  <a:latin typeface="Calibri"/>
                  <a:cs typeface="Arial" panose="020B0604020202020204" pitchFamily="34" charset="0"/>
                </a:rPr>
                <a:t>Monitoring and Data Analytics (MDA) Controller</a:t>
              </a:r>
            </a:p>
          </p:txBody>
        </p:sp>
        <p:sp>
          <p:nvSpPr>
            <p:cNvPr id="508" name="Rectangle 32">
              <a:extLst>
                <a:ext uri="{FF2B5EF4-FFF2-40B4-BE49-F238E27FC236}">
                  <a16:creationId xmlns:a16="http://schemas.microsoft.com/office/drawing/2014/main" id="{34C9AE3E-F2E0-4F60-9C01-E4D49F4EDBB9}"/>
                </a:ext>
              </a:extLst>
            </p:cNvPr>
            <p:cNvSpPr>
              <a:spLocks noChangeArrowheads="1"/>
            </p:cNvSpPr>
            <p:nvPr/>
          </p:nvSpPr>
          <p:spPr bwMode="auto">
            <a:xfrm>
              <a:off x="3618750" y="1055969"/>
              <a:ext cx="3096956" cy="1635544"/>
            </a:xfrm>
            <a:prstGeom prst="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a:defRPr sz="1200" b="1">
                  <a:solidFill>
                    <a:srgbClr val="010000"/>
                  </a:solidFill>
                  <a:latin typeface="Arial" panose="020B0604020202020204" pitchFamily="34" charset="0"/>
                </a:defRPr>
              </a:lvl1pPr>
              <a:lvl2pPr marL="742950" indent="-285750">
                <a:defRPr sz="1200" b="1">
                  <a:solidFill>
                    <a:srgbClr val="010000"/>
                  </a:solidFill>
                  <a:latin typeface="Arial" panose="020B0604020202020204" pitchFamily="34" charset="0"/>
                </a:defRPr>
              </a:lvl2pPr>
              <a:lvl3pPr marL="1143000" indent="-228600">
                <a:defRPr sz="1200" b="1">
                  <a:solidFill>
                    <a:srgbClr val="010000"/>
                  </a:solidFill>
                  <a:latin typeface="Arial" panose="020B0604020202020204" pitchFamily="34" charset="0"/>
                </a:defRPr>
              </a:lvl3pPr>
              <a:lvl4pPr marL="1600200" indent="-228600">
                <a:defRPr sz="1200" b="1">
                  <a:solidFill>
                    <a:srgbClr val="010000"/>
                  </a:solidFill>
                  <a:latin typeface="Arial" panose="020B0604020202020204" pitchFamily="34" charset="0"/>
                </a:defRPr>
              </a:lvl4pPr>
              <a:lvl5pPr marL="2057400" indent="-228600">
                <a:defRPr sz="1200" b="1">
                  <a:solidFill>
                    <a:srgbClr val="010000"/>
                  </a:solidFill>
                  <a:latin typeface="Arial" panose="020B0604020202020204" pitchFamily="34" charset="0"/>
                </a:defRPr>
              </a:lvl5pPr>
              <a:lvl6pPr marL="2514600" indent="-228600" eaLnBrk="0" fontAlgn="base" hangingPunct="0">
                <a:spcBef>
                  <a:spcPct val="0"/>
                </a:spcBef>
                <a:spcAft>
                  <a:spcPct val="0"/>
                </a:spcAft>
                <a:defRPr sz="1200" b="1">
                  <a:solidFill>
                    <a:srgbClr val="010000"/>
                  </a:solidFill>
                  <a:latin typeface="Arial" panose="020B0604020202020204" pitchFamily="34" charset="0"/>
                </a:defRPr>
              </a:lvl6pPr>
              <a:lvl7pPr marL="2971800" indent="-228600" eaLnBrk="0" fontAlgn="base" hangingPunct="0">
                <a:spcBef>
                  <a:spcPct val="0"/>
                </a:spcBef>
                <a:spcAft>
                  <a:spcPct val="0"/>
                </a:spcAft>
                <a:defRPr sz="1200" b="1">
                  <a:solidFill>
                    <a:srgbClr val="010000"/>
                  </a:solidFill>
                  <a:latin typeface="Arial" panose="020B0604020202020204" pitchFamily="34" charset="0"/>
                </a:defRPr>
              </a:lvl7pPr>
              <a:lvl8pPr marL="3429000" indent="-228600" eaLnBrk="0" fontAlgn="base" hangingPunct="0">
                <a:spcBef>
                  <a:spcPct val="0"/>
                </a:spcBef>
                <a:spcAft>
                  <a:spcPct val="0"/>
                </a:spcAft>
                <a:defRPr sz="1200" b="1">
                  <a:solidFill>
                    <a:srgbClr val="010000"/>
                  </a:solidFill>
                  <a:latin typeface="Arial" panose="020B0604020202020204" pitchFamily="34" charset="0"/>
                </a:defRPr>
              </a:lvl8pPr>
              <a:lvl9pPr marL="3886200" indent="-228600" eaLnBrk="0" fontAlgn="base" hangingPunct="0">
                <a:spcBef>
                  <a:spcPct val="0"/>
                </a:spcBef>
                <a:spcAft>
                  <a:spcPct val="0"/>
                </a:spcAft>
                <a:defRPr sz="1200" b="1">
                  <a:solidFill>
                    <a:srgbClr val="010000"/>
                  </a:solidFill>
                  <a:latin typeface="Arial" panose="020B0604020202020204" pitchFamily="34" charset="0"/>
                </a:defRPr>
              </a:lvl9pPr>
            </a:lstStyle>
            <a:p>
              <a:pPr algn="ctr" defTabSz="914377">
                <a:defRPr/>
              </a:pPr>
              <a:endParaRPr lang="en-US" altLang="en-US" sz="100" kern="0" dirty="0">
                <a:latin typeface="Calibri"/>
                <a:cs typeface="Arial" panose="020B0604020202020204" pitchFamily="34" charset="0"/>
              </a:endParaRPr>
            </a:p>
          </p:txBody>
        </p:sp>
        <p:sp>
          <p:nvSpPr>
            <p:cNvPr id="509" name="TextBox 25">
              <a:extLst>
                <a:ext uri="{FF2B5EF4-FFF2-40B4-BE49-F238E27FC236}">
                  <a16:creationId xmlns:a16="http://schemas.microsoft.com/office/drawing/2014/main" id="{28715394-60DC-49A5-AB58-691F927FD7F9}"/>
                </a:ext>
              </a:extLst>
            </p:cNvPr>
            <p:cNvSpPr txBox="1">
              <a:spLocks noChangeArrowheads="1"/>
            </p:cNvSpPr>
            <p:nvPr/>
          </p:nvSpPr>
          <p:spPr bwMode="auto">
            <a:xfrm>
              <a:off x="5296174" y="1073269"/>
              <a:ext cx="1406910" cy="1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b="1">
                  <a:solidFill>
                    <a:srgbClr val="010000"/>
                  </a:solidFill>
                  <a:latin typeface="Arial" panose="020B0604020202020204" pitchFamily="34" charset="0"/>
                </a:defRPr>
              </a:lvl1pPr>
              <a:lvl2pPr marL="742950" indent="-285750">
                <a:defRPr sz="1200" b="1">
                  <a:solidFill>
                    <a:srgbClr val="010000"/>
                  </a:solidFill>
                  <a:latin typeface="Arial" panose="020B0604020202020204" pitchFamily="34" charset="0"/>
                </a:defRPr>
              </a:lvl2pPr>
              <a:lvl3pPr marL="1143000" indent="-228600">
                <a:defRPr sz="1200" b="1">
                  <a:solidFill>
                    <a:srgbClr val="010000"/>
                  </a:solidFill>
                  <a:latin typeface="Arial" panose="020B0604020202020204" pitchFamily="34" charset="0"/>
                </a:defRPr>
              </a:lvl3pPr>
              <a:lvl4pPr marL="1600200" indent="-228600">
                <a:defRPr sz="1200" b="1">
                  <a:solidFill>
                    <a:srgbClr val="010000"/>
                  </a:solidFill>
                  <a:latin typeface="Arial" panose="020B0604020202020204" pitchFamily="34" charset="0"/>
                </a:defRPr>
              </a:lvl4pPr>
              <a:lvl5pPr marL="2057400" indent="-228600">
                <a:defRPr sz="1200" b="1">
                  <a:solidFill>
                    <a:srgbClr val="010000"/>
                  </a:solidFill>
                  <a:latin typeface="Arial" panose="020B0604020202020204" pitchFamily="34" charset="0"/>
                </a:defRPr>
              </a:lvl5pPr>
              <a:lvl6pPr marL="2514600" indent="-228600" eaLnBrk="0" fontAlgn="base" hangingPunct="0">
                <a:spcBef>
                  <a:spcPct val="0"/>
                </a:spcBef>
                <a:spcAft>
                  <a:spcPct val="0"/>
                </a:spcAft>
                <a:defRPr sz="1200" b="1">
                  <a:solidFill>
                    <a:srgbClr val="010000"/>
                  </a:solidFill>
                  <a:latin typeface="Arial" panose="020B0604020202020204" pitchFamily="34" charset="0"/>
                </a:defRPr>
              </a:lvl6pPr>
              <a:lvl7pPr marL="2971800" indent="-228600" eaLnBrk="0" fontAlgn="base" hangingPunct="0">
                <a:spcBef>
                  <a:spcPct val="0"/>
                </a:spcBef>
                <a:spcAft>
                  <a:spcPct val="0"/>
                </a:spcAft>
                <a:defRPr sz="1200" b="1">
                  <a:solidFill>
                    <a:srgbClr val="010000"/>
                  </a:solidFill>
                  <a:latin typeface="Arial" panose="020B0604020202020204" pitchFamily="34" charset="0"/>
                </a:defRPr>
              </a:lvl7pPr>
              <a:lvl8pPr marL="3429000" indent="-228600" eaLnBrk="0" fontAlgn="base" hangingPunct="0">
                <a:spcBef>
                  <a:spcPct val="0"/>
                </a:spcBef>
                <a:spcAft>
                  <a:spcPct val="0"/>
                </a:spcAft>
                <a:defRPr sz="1200" b="1">
                  <a:solidFill>
                    <a:srgbClr val="010000"/>
                  </a:solidFill>
                  <a:latin typeface="Arial" panose="020B0604020202020204" pitchFamily="34" charset="0"/>
                </a:defRPr>
              </a:lvl8pPr>
              <a:lvl9pPr marL="3886200" indent="-228600" eaLnBrk="0" fontAlgn="base" hangingPunct="0">
                <a:spcBef>
                  <a:spcPct val="0"/>
                </a:spcBef>
                <a:spcAft>
                  <a:spcPct val="0"/>
                </a:spcAft>
                <a:defRPr sz="1200" b="1">
                  <a:solidFill>
                    <a:srgbClr val="010000"/>
                  </a:solidFill>
                  <a:latin typeface="Arial" panose="020B0604020202020204" pitchFamily="34" charset="0"/>
                </a:defRPr>
              </a:lvl9pPr>
            </a:lstStyle>
            <a:p>
              <a:pPr algn="ctr">
                <a:defRPr/>
              </a:pPr>
              <a:r>
                <a:rPr lang="en-US" altLang="en-US" sz="400" dirty="0">
                  <a:latin typeface="Calibri"/>
                  <a:cs typeface="Arial" panose="020B0604020202020204" pitchFamily="34" charset="0"/>
                </a:rPr>
                <a:t>Manager (WIM)</a:t>
              </a:r>
            </a:p>
          </p:txBody>
        </p:sp>
        <p:sp>
          <p:nvSpPr>
            <p:cNvPr id="510" name="Rectangle 32">
              <a:extLst>
                <a:ext uri="{FF2B5EF4-FFF2-40B4-BE49-F238E27FC236}">
                  <a16:creationId xmlns:a16="http://schemas.microsoft.com/office/drawing/2014/main" id="{01B17238-D8E5-464B-B9BE-FC3E7FF7919E}"/>
                </a:ext>
              </a:extLst>
            </p:cNvPr>
            <p:cNvSpPr>
              <a:spLocks noChangeArrowheads="1"/>
            </p:cNvSpPr>
            <p:nvPr/>
          </p:nvSpPr>
          <p:spPr bwMode="auto">
            <a:xfrm>
              <a:off x="3684020" y="1942389"/>
              <a:ext cx="1456085" cy="645303"/>
            </a:xfrm>
            <a:prstGeom prst="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lvl1pPr>
                <a:defRPr sz="1200" b="1">
                  <a:solidFill>
                    <a:srgbClr val="010000"/>
                  </a:solidFill>
                  <a:latin typeface="Arial" panose="020B0604020202020204" pitchFamily="34" charset="0"/>
                </a:defRPr>
              </a:lvl1pPr>
              <a:lvl2pPr marL="742950" indent="-285750">
                <a:defRPr sz="1200" b="1">
                  <a:solidFill>
                    <a:srgbClr val="010000"/>
                  </a:solidFill>
                  <a:latin typeface="Arial" panose="020B0604020202020204" pitchFamily="34" charset="0"/>
                </a:defRPr>
              </a:lvl2pPr>
              <a:lvl3pPr marL="1143000" indent="-228600">
                <a:defRPr sz="1200" b="1">
                  <a:solidFill>
                    <a:srgbClr val="010000"/>
                  </a:solidFill>
                  <a:latin typeface="Arial" panose="020B0604020202020204" pitchFamily="34" charset="0"/>
                </a:defRPr>
              </a:lvl3pPr>
              <a:lvl4pPr marL="1600200" indent="-228600">
                <a:defRPr sz="1200" b="1">
                  <a:solidFill>
                    <a:srgbClr val="010000"/>
                  </a:solidFill>
                  <a:latin typeface="Arial" panose="020B0604020202020204" pitchFamily="34" charset="0"/>
                </a:defRPr>
              </a:lvl4pPr>
              <a:lvl5pPr marL="2057400" indent="-228600">
                <a:defRPr sz="1200" b="1">
                  <a:solidFill>
                    <a:srgbClr val="010000"/>
                  </a:solidFill>
                  <a:latin typeface="Arial" panose="020B0604020202020204" pitchFamily="34" charset="0"/>
                </a:defRPr>
              </a:lvl5pPr>
              <a:lvl6pPr marL="2514600" indent="-228600" eaLnBrk="0" fontAlgn="base" hangingPunct="0">
                <a:spcBef>
                  <a:spcPct val="0"/>
                </a:spcBef>
                <a:spcAft>
                  <a:spcPct val="0"/>
                </a:spcAft>
                <a:defRPr sz="1200" b="1">
                  <a:solidFill>
                    <a:srgbClr val="010000"/>
                  </a:solidFill>
                  <a:latin typeface="Arial" panose="020B0604020202020204" pitchFamily="34" charset="0"/>
                </a:defRPr>
              </a:lvl6pPr>
              <a:lvl7pPr marL="2971800" indent="-228600" eaLnBrk="0" fontAlgn="base" hangingPunct="0">
                <a:spcBef>
                  <a:spcPct val="0"/>
                </a:spcBef>
                <a:spcAft>
                  <a:spcPct val="0"/>
                </a:spcAft>
                <a:defRPr sz="1200" b="1">
                  <a:solidFill>
                    <a:srgbClr val="010000"/>
                  </a:solidFill>
                  <a:latin typeface="Arial" panose="020B0604020202020204" pitchFamily="34" charset="0"/>
                </a:defRPr>
              </a:lvl7pPr>
              <a:lvl8pPr marL="3429000" indent="-228600" eaLnBrk="0" fontAlgn="base" hangingPunct="0">
                <a:spcBef>
                  <a:spcPct val="0"/>
                </a:spcBef>
                <a:spcAft>
                  <a:spcPct val="0"/>
                </a:spcAft>
                <a:defRPr sz="1200" b="1">
                  <a:solidFill>
                    <a:srgbClr val="010000"/>
                  </a:solidFill>
                  <a:latin typeface="Arial" panose="020B0604020202020204" pitchFamily="34" charset="0"/>
                </a:defRPr>
              </a:lvl8pPr>
              <a:lvl9pPr marL="3886200" indent="-228600" eaLnBrk="0" fontAlgn="base" hangingPunct="0">
                <a:spcBef>
                  <a:spcPct val="0"/>
                </a:spcBef>
                <a:spcAft>
                  <a:spcPct val="0"/>
                </a:spcAft>
                <a:defRPr sz="1200" b="1">
                  <a:solidFill>
                    <a:srgbClr val="010000"/>
                  </a:solidFill>
                  <a:latin typeface="Arial" panose="020B0604020202020204" pitchFamily="34" charset="0"/>
                </a:defRPr>
              </a:lvl9pPr>
            </a:lstStyle>
            <a:p>
              <a:pPr algn="ctr" defTabSz="914377">
                <a:defRPr/>
              </a:pPr>
              <a:r>
                <a:rPr lang="en-US" altLang="en-US" sz="400" kern="0" dirty="0">
                  <a:latin typeface="Calibri"/>
                  <a:cs typeface="Arial" panose="020B0604020202020204" pitchFamily="34" charset="0"/>
                </a:rPr>
                <a:t>SDN Controller</a:t>
              </a:r>
            </a:p>
            <a:p>
              <a:pPr algn="ctr" defTabSz="914377">
                <a:defRPr/>
              </a:pPr>
              <a:r>
                <a:rPr lang="en-US" altLang="en-US" sz="400" kern="0" dirty="0">
                  <a:latin typeface="Calibri"/>
                  <a:cs typeface="Arial" panose="020B0604020202020204" pitchFamily="34" charset="0"/>
                </a:rPr>
                <a:t>(L2/L3)</a:t>
              </a:r>
            </a:p>
          </p:txBody>
        </p:sp>
        <p:sp>
          <p:nvSpPr>
            <p:cNvPr id="511" name="Rectangle 32">
              <a:extLst>
                <a:ext uri="{FF2B5EF4-FFF2-40B4-BE49-F238E27FC236}">
                  <a16:creationId xmlns:a16="http://schemas.microsoft.com/office/drawing/2014/main" id="{82CCFA6F-A2C4-46E2-805F-834196CA2833}"/>
                </a:ext>
              </a:extLst>
            </p:cNvPr>
            <p:cNvSpPr>
              <a:spLocks noChangeArrowheads="1"/>
            </p:cNvSpPr>
            <p:nvPr/>
          </p:nvSpPr>
          <p:spPr bwMode="auto">
            <a:xfrm>
              <a:off x="5205372" y="1942389"/>
              <a:ext cx="1456085" cy="645303"/>
            </a:xfrm>
            <a:prstGeom prst="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lvl1pPr>
                <a:defRPr sz="1200" b="1">
                  <a:solidFill>
                    <a:srgbClr val="010000"/>
                  </a:solidFill>
                  <a:latin typeface="Arial" panose="020B0604020202020204" pitchFamily="34" charset="0"/>
                </a:defRPr>
              </a:lvl1pPr>
              <a:lvl2pPr marL="742950" indent="-285750">
                <a:defRPr sz="1200" b="1">
                  <a:solidFill>
                    <a:srgbClr val="010000"/>
                  </a:solidFill>
                  <a:latin typeface="Arial" panose="020B0604020202020204" pitchFamily="34" charset="0"/>
                </a:defRPr>
              </a:lvl2pPr>
              <a:lvl3pPr marL="1143000" indent="-228600">
                <a:defRPr sz="1200" b="1">
                  <a:solidFill>
                    <a:srgbClr val="010000"/>
                  </a:solidFill>
                  <a:latin typeface="Arial" panose="020B0604020202020204" pitchFamily="34" charset="0"/>
                </a:defRPr>
              </a:lvl3pPr>
              <a:lvl4pPr marL="1600200" indent="-228600">
                <a:defRPr sz="1200" b="1">
                  <a:solidFill>
                    <a:srgbClr val="010000"/>
                  </a:solidFill>
                  <a:latin typeface="Arial" panose="020B0604020202020204" pitchFamily="34" charset="0"/>
                </a:defRPr>
              </a:lvl4pPr>
              <a:lvl5pPr marL="2057400" indent="-228600">
                <a:defRPr sz="1200" b="1">
                  <a:solidFill>
                    <a:srgbClr val="010000"/>
                  </a:solidFill>
                  <a:latin typeface="Arial" panose="020B0604020202020204" pitchFamily="34" charset="0"/>
                </a:defRPr>
              </a:lvl5pPr>
              <a:lvl6pPr marL="2514600" indent="-228600" eaLnBrk="0" fontAlgn="base" hangingPunct="0">
                <a:spcBef>
                  <a:spcPct val="0"/>
                </a:spcBef>
                <a:spcAft>
                  <a:spcPct val="0"/>
                </a:spcAft>
                <a:defRPr sz="1200" b="1">
                  <a:solidFill>
                    <a:srgbClr val="010000"/>
                  </a:solidFill>
                  <a:latin typeface="Arial" panose="020B0604020202020204" pitchFamily="34" charset="0"/>
                </a:defRPr>
              </a:lvl6pPr>
              <a:lvl7pPr marL="2971800" indent="-228600" eaLnBrk="0" fontAlgn="base" hangingPunct="0">
                <a:spcBef>
                  <a:spcPct val="0"/>
                </a:spcBef>
                <a:spcAft>
                  <a:spcPct val="0"/>
                </a:spcAft>
                <a:defRPr sz="1200" b="1">
                  <a:solidFill>
                    <a:srgbClr val="010000"/>
                  </a:solidFill>
                  <a:latin typeface="Arial" panose="020B0604020202020204" pitchFamily="34" charset="0"/>
                </a:defRPr>
              </a:lvl7pPr>
              <a:lvl8pPr marL="3429000" indent="-228600" eaLnBrk="0" fontAlgn="base" hangingPunct="0">
                <a:spcBef>
                  <a:spcPct val="0"/>
                </a:spcBef>
                <a:spcAft>
                  <a:spcPct val="0"/>
                </a:spcAft>
                <a:defRPr sz="1200" b="1">
                  <a:solidFill>
                    <a:srgbClr val="010000"/>
                  </a:solidFill>
                  <a:latin typeface="Arial" panose="020B0604020202020204" pitchFamily="34" charset="0"/>
                </a:defRPr>
              </a:lvl8pPr>
              <a:lvl9pPr marL="3886200" indent="-228600" eaLnBrk="0" fontAlgn="base" hangingPunct="0">
                <a:spcBef>
                  <a:spcPct val="0"/>
                </a:spcBef>
                <a:spcAft>
                  <a:spcPct val="0"/>
                </a:spcAft>
                <a:defRPr sz="1200" b="1">
                  <a:solidFill>
                    <a:srgbClr val="010000"/>
                  </a:solidFill>
                  <a:latin typeface="Arial" panose="020B0604020202020204" pitchFamily="34" charset="0"/>
                </a:defRPr>
              </a:lvl9pPr>
            </a:lstStyle>
            <a:p>
              <a:pPr algn="ctr" defTabSz="914377">
                <a:defRPr/>
              </a:pPr>
              <a:r>
                <a:rPr lang="en-US" altLang="en-US" sz="400" kern="0" dirty="0">
                  <a:latin typeface="Calibri"/>
                  <a:cs typeface="Arial" panose="020B0604020202020204" pitchFamily="34" charset="0"/>
                </a:rPr>
                <a:t>SDN Controller</a:t>
              </a:r>
            </a:p>
            <a:p>
              <a:pPr algn="ctr" defTabSz="914377">
                <a:defRPr/>
              </a:pPr>
              <a:r>
                <a:rPr lang="en-US" altLang="en-US" sz="400" kern="0" dirty="0">
                  <a:latin typeface="Calibri"/>
                  <a:cs typeface="Arial" panose="020B0604020202020204" pitchFamily="34" charset="0"/>
                </a:rPr>
                <a:t>(Optical Domain)</a:t>
              </a:r>
            </a:p>
          </p:txBody>
        </p:sp>
        <p:sp>
          <p:nvSpPr>
            <p:cNvPr id="512" name="Rounded Rectangle 160">
              <a:extLst>
                <a:ext uri="{FF2B5EF4-FFF2-40B4-BE49-F238E27FC236}">
                  <a16:creationId xmlns:a16="http://schemas.microsoft.com/office/drawing/2014/main" id="{15F9EBC8-B166-43D7-9506-A8CECEA9D7E4}"/>
                </a:ext>
              </a:extLst>
            </p:cNvPr>
            <p:cNvSpPr/>
            <p:nvPr/>
          </p:nvSpPr>
          <p:spPr bwMode="auto">
            <a:xfrm>
              <a:off x="246743" y="3374511"/>
              <a:ext cx="2074000" cy="3288933"/>
            </a:xfrm>
            <a:prstGeom prst="roundRect">
              <a:avLst>
                <a:gd name="adj" fmla="val 2026"/>
              </a:avLst>
            </a:prstGeom>
            <a:solidFill>
              <a:srgbClr val="FFCC00">
                <a:lumMod val="20000"/>
                <a:lumOff val="80000"/>
              </a:srgbClr>
            </a:solidFill>
            <a:ln w="9525" cap="flat" cmpd="sng" algn="ctr">
              <a:solidFill>
                <a:srgbClr val="FFCC0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513" name="Group 344">
              <a:extLst>
                <a:ext uri="{FF2B5EF4-FFF2-40B4-BE49-F238E27FC236}">
                  <a16:creationId xmlns:a16="http://schemas.microsoft.com/office/drawing/2014/main" id="{4BAE99A0-0E45-4CC2-9A45-B66BDA3AD6F8}"/>
                </a:ext>
              </a:extLst>
            </p:cNvPr>
            <p:cNvGrpSpPr/>
            <p:nvPr/>
          </p:nvGrpSpPr>
          <p:grpSpPr>
            <a:xfrm>
              <a:off x="1347576" y="5833140"/>
              <a:ext cx="837402" cy="670804"/>
              <a:chOff x="1976357" y="4425494"/>
              <a:chExt cx="639123" cy="561107"/>
            </a:xfrm>
          </p:grpSpPr>
          <p:sp>
            <p:nvSpPr>
              <p:cNvPr id="802" name="Rectangle: Rounded Corners 345">
                <a:extLst>
                  <a:ext uri="{FF2B5EF4-FFF2-40B4-BE49-F238E27FC236}">
                    <a16:creationId xmlns:a16="http://schemas.microsoft.com/office/drawing/2014/main" id="{0FD3DC40-E418-4054-B59D-AB90980ED79D}"/>
                  </a:ext>
                </a:extLst>
              </p:cNvPr>
              <p:cNvSpPr/>
              <p:nvPr/>
            </p:nvSpPr>
            <p:spPr bwMode="auto">
              <a:xfrm>
                <a:off x="1976357" y="4425494"/>
                <a:ext cx="639123" cy="561107"/>
              </a:xfrm>
              <a:prstGeom prst="roundRect">
                <a:avLst>
                  <a:gd name="adj" fmla="val 7493"/>
                </a:avLst>
              </a:prstGeom>
              <a:solidFill>
                <a:srgbClr val="A6E2A6"/>
              </a:solidFill>
              <a:ln w="19050" cap="flat" cmpd="sng" algn="ctr">
                <a:solidFill>
                  <a:srgbClr val="69CD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803" name="Group 346">
                <a:extLst>
                  <a:ext uri="{FF2B5EF4-FFF2-40B4-BE49-F238E27FC236}">
                    <a16:creationId xmlns:a16="http://schemas.microsoft.com/office/drawing/2014/main" id="{CC930F0B-0EBD-4D86-B27D-B136D2E927D9}"/>
                  </a:ext>
                </a:extLst>
              </p:cNvPr>
              <p:cNvGrpSpPr/>
              <p:nvPr/>
            </p:nvGrpSpPr>
            <p:grpSpPr>
              <a:xfrm>
                <a:off x="2067423" y="4543870"/>
                <a:ext cx="453145" cy="324353"/>
                <a:chOff x="3509192" y="1162603"/>
                <a:chExt cx="901110" cy="644998"/>
              </a:xfrm>
            </p:grpSpPr>
            <p:sp>
              <p:nvSpPr>
                <p:cNvPr id="804" name="Freeform 865">
                  <a:extLst>
                    <a:ext uri="{FF2B5EF4-FFF2-40B4-BE49-F238E27FC236}">
                      <a16:creationId xmlns:a16="http://schemas.microsoft.com/office/drawing/2014/main" id="{E269AC9D-76E5-4AC1-B60E-CCDCA0E09C7B}"/>
                    </a:ext>
                  </a:extLst>
                </p:cNvPr>
                <p:cNvSpPr>
                  <a:spLocks/>
                </p:cNvSpPr>
                <p:nvPr/>
              </p:nvSpPr>
              <p:spPr bwMode="auto">
                <a:xfrm>
                  <a:off x="3517289" y="1162603"/>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339933"/>
                </a:solidFill>
                <a:ln>
                  <a:noFill/>
                </a:ln>
              </p:spPr>
              <p:txBody>
                <a:bodyPr/>
                <a:lstStyle/>
                <a:p>
                  <a:pPr>
                    <a:defRPr/>
                  </a:pPr>
                  <a:endParaRPr lang="en-US" sz="100" kern="0">
                    <a:solidFill>
                      <a:sysClr val="windowText" lastClr="000000"/>
                    </a:solidFill>
                    <a:latin typeface="Arial" panose="020B0604020202020204" pitchFamily="34" charset="0"/>
                  </a:endParaRPr>
                </a:p>
              </p:txBody>
            </p:sp>
            <p:sp>
              <p:nvSpPr>
                <p:cNvPr id="805" name="Freeform 865">
                  <a:extLst>
                    <a:ext uri="{FF2B5EF4-FFF2-40B4-BE49-F238E27FC236}">
                      <a16:creationId xmlns:a16="http://schemas.microsoft.com/office/drawing/2014/main" id="{5B44EEA0-361A-4646-B0EB-CFB66CB22B2A}"/>
                    </a:ext>
                  </a:extLst>
                </p:cNvPr>
                <p:cNvSpPr>
                  <a:spLocks/>
                </p:cNvSpPr>
                <p:nvPr/>
              </p:nvSpPr>
              <p:spPr bwMode="auto">
                <a:xfrm>
                  <a:off x="3509192" y="1178320"/>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FFFFFF"/>
                </a:solidFill>
                <a:ln>
                  <a:noFill/>
                </a:ln>
              </p:spPr>
              <p:txBody>
                <a:bodyPr/>
                <a:lstStyle/>
                <a:p>
                  <a:pPr>
                    <a:defRPr/>
                  </a:pPr>
                  <a:endParaRPr lang="en-US" sz="100" kern="0">
                    <a:solidFill>
                      <a:sysClr val="windowText" lastClr="000000"/>
                    </a:solidFill>
                    <a:latin typeface="Arial" panose="020B0604020202020204" pitchFamily="34" charset="0"/>
                  </a:endParaRPr>
                </a:p>
              </p:txBody>
            </p:sp>
          </p:grpSp>
        </p:grpSp>
        <p:grpSp>
          <p:nvGrpSpPr>
            <p:cNvPr id="514" name="Group 349">
              <a:extLst>
                <a:ext uri="{FF2B5EF4-FFF2-40B4-BE49-F238E27FC236}">
                  <a16:creationId xmlns:a16="http://schemas.microsoft.com/office/drawing/2014/main" id="{A6464AF8-3B3E-4915-AEF7-9459758E40BA}"/>
                </a:ext>
              </a:extLst>
            </p:cNvPr>
            <p:cNvGrpSpPr/>
            <p:nvPr/>
          </p:nvGrpSpPr>
          <p:grpSpPr>
            <a:xfrm>
              <a:off x="1347579" y="5054555"/>
              <a:ext cx="837396" cy="670804"/>
              <a:chOff x="1260148" y="5182011"/>
              <a:chExt cx="639119" cy="561107"/>
            </a:xfrm>
          </p:grpSpPr>
          <p:sp>
            <p:nvSpPr>
              <p:cNvPr id="762" name="Rectangle: Rounded Corners 350">
                <a:extLst>
                  <a:ext uri="{FF2B5EF4-FFF2-40B4-BE49-F238E27FC236}">
                    <a16:creationId xmlns:a16="http://schemas.microsoft.com/office/drawing/2014/main" id="{FB05ED10-0103-4325-8CF8-BC2A663A59BB}"/>
                  </a:ext>
                </a:extLst>
              </p:cNvPr>
              <p:cNvSpPr/>
              <p:nvPr/>
            </p:nvSpPr>
            <p:spPr bwMode="auto">
              <a:xfrm>
                <a:off x="1260148" y="5182011"/>
                <a:ext cx="639119" cy="561107"/>
              </a:xfrm>
              <a:prstGeom prst="roundRect">
                <a:avLst>
                  <a:gd name="adj" fmla="val 7493"/>
                </a:avLst>
              </a:prstGeom>
              <a:solidFill>
                <a:srgbClr val="A6E2A6"/>
              </a:solidFill>
              <a:ln w="19050" cap="flat" cmpd="sng" algn="ctr">
                <a:solidFill>
                  <a:srgbClr val="69CD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763" name="Group 351">
                <a:extLst>
                  <a:ext uri="{FF2B5EF4-FFF2-40B4-BE49-F238E27FC236}">
                    <a16:creationId xmlns:a16="http://schemas.microsoft.com/office/drawing/2014/main" id="{1D65BA04-046E-4403-AF91-BBA15814DDBB}"/>
                  </a:ext>
                </a:extLst>
              </p:cNvPr>
              <p:cNvGrpSpPr/>
              <p:nvPr/>
            </p:nvGrpSpPr>
            <p:grpSpPr>
              <a:xfrm rot="5400000">
                <a:off x="1457456" y="5324062"/>
                <a:ext cx="240662" cy="254298"/>
                <a:chOff x="3171663" y="1206457"/>
                <a:chExt cx="478574" cy="505689"/>
              </a:xfrm>
            </p:grpSpPr>
            <p:grpSp>
              <p:nvGrpSpPr>
                <p:cNvPr id="764" name="Grupo 13">
                  <a:extLst>
                    <a:ext uri="{FF2B5EF4-FFF2-40B4-BE49-F238E27FC236}">
                      <a16:creationId xmlns:a16="http://schemas.microsoft.com/office/drawing/2014/main" id="{DDE53DDD-8A8E-468F-B607-DB455BB40DCC}"/>
                    </a:ext>
                  </a:extLst>
                </p:cNvPr>
                <p:cNvGrpSpPr/>
                <p:nvPr/>
              </p:nvGrpSpPr>
              <p:grpSpPr>
                <a:xfrm>
                  <a:off x="3175275" y="1206457"/>
                  <a:ext cx="474962" cy="474962"/>
                  <a:chOff x="7221250" y="2716758"/>
                  <a:chExt cx="250764" cy="250764"/>
                </a:xfrm>
              </p:grpSpPr>
              <p:grpSp>
                <p:nvGrpSpPr>
                  <p:cNvPr id="784" name="Grupo 229">
                    <a:extLst>
                      <a:ext uri="{FF2B5EF4-FFF2-40B4-BE49-F238E27FC236}">
                        <a16:creationId xmlns:a16="http://schemas.microsoft.com/office/drawing/2014/main" id="{1F694EF9-EE17-489D-952E-BFB6B411B1A1}"/>
                      </a:ext>
                    </a:extLst>
                  </p:cNvPr>
                  <p:cNvGrpSpPr/>
                  <p:nvPr/>
                </p:nvGrpSpPr>
                <p:grpSpPr>
                  <a:xfrm>
                    <a:off x="7221250" y="2716758"/>
                    <a:ext cx="250764" cy="250764"/>
                    <a:chOff x="3370818" y="4739217"/>
                    <a:chExt cx="1845780" cy="1845780"/>
                  </a:xfrm>
                  <a:solidFill>
                    <a:srgbClr val="00005A"/>
                  </a:solidFill>
                </p:grpSpPr>
                <p:cxnSp>
                  <p:nvCxnSpPr>
                    <p:cNvPr id="800" name="Conector recto 230">
                      <a:extLst>
                        <a:ext uri="{FF2B5EF4-FFF2-40B4-BE49-F238E27FC236}">
                          <a16:creationId xmlns:a16="http://schemas.microsoft.com/office/drawing/2014/main" id="{9F7F3EBF-368F-4523-842C-67F19F29F8DB}"/>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801" name="Conector recto 231">
                      <a:extLst>
                        <a:ext uri="{FF2B5EF4-FFF2-40B4-BE49-F238E27FC236}">
                          <a16:creationId xmlns:a16="http://schemas.microsoft.com/office/drawing/2014/main" id="{10CB2536-4936-4731-80A0-4309290B2C1B}"/>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85" name="Grupo 232">
                    <a:extLst>
                      <a:ext uri="{FF2B5EF4-FFF2-40B4-BE49-F238E27FC236}">
                        <a16:creationId xmlns:a16="http://schemas.microsoft.com/office/drawing/2014/main" id="{B0BC867E-06C9-454F-87EE-AD8C254CF86A}"/>
                      </a:ext>
                    </a:extLst>
                  </p:cNvPr>
                  <p:cNvGrpSpPr/>
                  <p:nvPr/>
                </p:nvGrpSpPr>
                <p:grpSpPr>
                  <a:xfrm rot="900000">
                    <a:off x="7249980" y="2745488"/>
                    <a:ext cx="193304" cy="193304"/>
                    <a:chOff x="3370818" y="4739217"/>
                    <a:chExt cx="1845780" cy="1845780"/>
                  </a:xfrm>
                  <a:solidFill>
                    <a:srgbClr val="00005A"/>
                  </a:solidFill>
                </p:grpSpPr>
                <p:cxnSp>
                  <p:nvCxnSpPr>
                    <p:cNvPr id="798" name="Conector recto 233">
                      <a:extLst>
                        <a:ext uri="{FF2B5EF4-FFF2-40B4-BE49-F238E27FC236}">
                          <a16:creationId xmlns:a16="http://schemas.microsoft.com/office/drawing/2014/main" id="{E8449C7D-2CE7-490C-B764-D824C22DEA8B}"/>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99" name="Conector recto 234">
                      <a:extLst>
                        <a:ext uri="{FF2B5EF4-FFF2-40B4-BE49-F238E27FC236}">
                          <a16:creationId xmlns:a16="http://schemas.microsoft.com/office/drawing/2014/main" id="{EB3F46DF-BCFF-4994-B40B-E5B621CB7853}"/>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86" name="Grupo 235">
                    <a:extLst>
                      <a:ext uri="{FF2B5EF4-FFF2-40B4-BE49-F238E27FC236}">
                        <a16:creationId xmlns:a16="http://schemas.microsoft.com/office/drawing/2014/main" id="{61F6A080-C54E-42E1-967B-19F600517BEE}"/>
                      </a:ext>
                    </a:extLst>
                  </p:cNvPr>
                  <p:cNvGrpSpPr/>
                  <p:nvPr/>
                </p:nvGrpSpPr>
                <p:grpSpPr>
                  <a:xfrm rot="1800000">
                    <a:off x="7221250" y="2716758"/>
                    <a:ext cx="250764" cy="250764"/>
                    <a:chOff x="3370818" y="4739217"/>
                    <a:chExt cx="1845780" cy="1845780"/>
                  </a:xfrm>
                  <a:solidFill>
                    <a:srgbClr val="00005A"/>
                  </a:solidFill>
                </p:grpSpPr>
                <p:cxnSp>
                  <p:nvCxnSpPr>
                    <p:cNvPr id="796" name="Conector recto 236">
                      <a:extLst>
                        <a:ext uri="{FF2B5EF4-FFF2-40B4-BE49-F238E27FC236}">
                          <a16:creationId xmlns:a16="http://schemas.microsoft.com/office/drawing/2014/main" id="{82C6A080-8B39-4F3A-82C6-158A7C7E3EDC}"/>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97" name="Conector recto 237">
                      <a:extLst>
                        <a:ext uri="{FF2B5EF4-FFF2-40B4-BE49-F238E27FC236}">
                          <a16:creationId xmlns:a16="http://schemas.microsoft.com/office/drawing/2014/main" id="{6223B8CB-4BAD-40F2-ACBB-5202C73C83B8}"/>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87" name="Grupo 238">
                    <a:extLst>
                      <a:ext uri="{FF2B5EF4-FFF2-40B4-BE49-F238E27FC236}">
                        <a16:creationId xmlns:a16="http://schemas.microsoft.com/office/drawing/2014/main" id="{9EA20F17-5329-424D-B419-1DA13D28346A}"/>
                      </a:ext>
                    </a:extLst>
                  </p:cNvPr>
                  <p:cNvGrpSpPr/>
                  <p:nvPr/>
                </p:nvGrpSpPr>
                <p:grpSpPr>
                  <a:xfrm rot="3600000">
                    <a:off x="7221250" y="2716758"/>
                    <a:ext cx="250764" cy="250764"/>
                    <a:chOff x="3370818" y="4739217"/>
                    <a:chExt cx="1845780" cy="1845780"/>
                  </a:xfrm>
                  <a:solidFill>
                    <a:srgbClr val="00005A"/>
                  </a:solidFill>
                </p:grpSpPr>
                <p:cxnSp>
                  <p:nvCxnSpPr>
                    <p:cNvPr id="794" name="Conector recto 239">
                      <a:extLst>
                        <a:ext uri="{FF2B5EF4-FFF2-40B4-BE49-F238E27FC236}">
                          <a16:creationId xmlns:a16="http://schemas.microsoft.com/office/drawing/2014/main" id="{87F02E0D-1A4A-452B-B795-D8BECB61065E}"/>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95" name="Conector recto 240">
                      <a:extLst>
                        <a:ext uri="{FF2B5EF4-FFF2-40B4-BE49-F238E27FC236}">
                          <a16:creationId xmlns:a16="http://schemas.microsoft.com/office/drawing/2014/main" id="{CBEAF55B-D85B-4FA3-B26A-9D0950BA1536}"/>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88" name="Grupo 241">
                    <a:extLst>
                      <a:ext uri="{FF2B5EF4-FFF2-40B4-BE49-F238E27FC236}">
                        <a16:creationId xmlns:a16="http://schemas.microsoft.com/office/drawing/2014/main" id="{85E48ADA-B074-4AA0-8625-374C6FF636A4}"/>
                      </a:ext>
                    </a:extLst>
                  </p:cNvPr>
                  <p:cNvGrpSpPr/>
                  <p:nvPr/>
                </p:nvGrpSpPr>
                <p:grpSpPr>
                  <a:xfrm rot="2700000">
                    <a:off x="7249980" y="2745488"/>
                    <a:ext cx="193304" cy="193304"/>
                    <a:chOff x="3370818" y="4739217"/>
                    <a:chExt cx="1845780" cy="1845780"/>
                  </a:xfrm>
                  <a:solidFill>
                    <a:srgbClr val="00005A"/>
                  </a:solidFill>
                </p:grpSpPr>
                <p:cxnSp>
                  <p:nvCxnSpPr>
                    <p:cNvPr id="792" name="Conector recto 242">
                      <a:extLst>
                        <a:ext uri="{FF2B5EF4-FFF2-40B4-BE49-F238E27FC236}">
                          <a16:creationId xmlns:a16="http://schemas.microsoft.com/office/drawing/2014/main" id="{E2ECB8CE-57D8-4138-997B-43FEF09AD575}"/>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93" name="Conector recto 243">
                      <a:extLst>
                        <a:ext uri="{FF2B5EF4-FFF2-40B4-BE49-F238E27FC236}">
                          <a16:creationId xmlns:a16="http://schemas.microsoft.com/office/drawing/2014/main" id="{DA24C8C0-3F41-4AA5-82AA-C27C46B2A090}"/>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89" name="Grupo 244">
                    <a:extLst>
                      <a:ext uri="{FF2B5EF4-FFF2-40B4-BE49-F238E27FC236}">
                        <a16:creationId xmlns:a16="http://schemas.microsoft.com/office/drawing/2014/main" id="{1A305CDD-FC24-4B7B-A35B-7A01395933B6}"/>
                      </a:ext>
                    </a:extLst>
                  </p:cNvPr>
                  <p:cNvGrpSpPr/>
                  <p:nvPr/>
                </p:nvGrpSpPr>
                <p:grpSpPr>
                  <a:xfrm rot="20700000" flipH="1">
                    <a:off x="7249980" y="2745488"/>
                    <a:ext cx="193304" cy="193304"/>
                    <a:chOff x="3370818" y="4739217"/>
                    <a:chExt cx="1845780" cy="1845780"/>
                  </a:xfrm>
                  <a:solidFill>
                    <a:srgbClr val="00005A"/>
                  </a:solidFill>
                </p:grpSpPr>
                <p:cxnSp>
                  <p:nvCxnSpPr>
                    <p:cNvPr id="790" name="Conector recto 245">
                      <a:extLst>
                        <a:ext uri="{FF2B5EF4-FFF2-40B4-BE49-F238E27FC236}">
                          <a16:creationId xmlns:a16="http://schemas.microsoft.com/office/drawing/2014/main" id="{EA584AD4-DE08-45B6-AFF4-3E702B410BF5}"/>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91" name="Conector recto 246">
                      <a:extLst>
                        <a:ext uri="{FF2B5EF4-FFF2-40B4-BE49-F238E27FC236}">
                          <a16:creationId xmlns:a16="http://schemas.microsoft.com/office/drawing/2014/main" id="{4F42D72C-CF93-4B27-9D87-1CE94511A7A9}"/>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grpSp>
              <p:nvGrpSpPr>
                <p:cNvPr id="765" name="Grupo 13">
                  <a:extLst>
                    <a:ext uri="{FF2B5EF4-FFF2-40B4-BE49-F238E27FC236}">
                      <a16:creationId xmlns:a16="http://schemas.microsoft.com/office/drawing/2014/main" id="{CD4D6F2F-BD15-4894-8E63-2863D6E47A2D}"/>
                    </a:ext>
                  </a:extLst>
                </p:cNvPr>
                <p:cNvGrpSpPr/>
                <p:nvPr/>
              </p:nvGrpSpPr>
              <p:grpSpPr>
                <a:xfrm>
                  <a:off x="3171663" y="1237184"/>
                  <a:ext cx="474962" cy="474962"/>
                  <a:chOff x="7221250" y="2716758"/>
                  <a:chExt cx="250764" cy="250764"/>
                </a:xfrm>
              </p:grpSpPr>
              <p:grpSp>
                <p:nvGrpSpPr>
                  <p:cNvPr id="766" name="Grupo 229">
                    <a:extLst>
                      <a:ext uri="{FF2B5EF4-FFF2-40B4-BE49-F238E27FC236}">
                        <a16:creationId xmlns:a16="http://schemas.microsoft.com/office/drawing/2014/main" id="{BC703E4E-9EA0-4811-950D-9C514C4BF67A}"/>
                      </a:ext>
                    </a:extLst>
                  </p:cNvPr>
                  <p:cNvGrpSpPr/>
                  <p:nvPr/>
                </p:nvGrpSpPr>
                <p:grpSpPr>
                  <a:xfrm>
                    <a:off x="7221250" y="2716758"/>
                    <a:ext cx="250764" cy="250764"/>
                    <a:chOff x="3370818" y="4739217"/>
                    <a:chExt cx="1845780" cy="1845780"/>
                  </a:xfrm>
                  <a:solidFill>
                    <a:srgbClr val="00005A"/>
                  </a:solidFill>
                </p:grpSpPr>
                <p:cxnSp>
                  <p:nvCxnSpPr>
                    <p:cNvPr id="782" name="Conector recto 230">
                      <a:extLst>
                        <a:ext uri="{FF2B5EF4-FFF2-40B4-BE49-F238E27FC236}">
                          <a16:creationId xmlns:a16="http://schemas.microsoft.com/office/drawing/2014/main" id="{B7D95D97-E90E-4611-919B-1B0C2C3BE760}"/>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83" name="Conector recto 231">
                      <a:extLst>
                        <a:ext uri="{FF2B5EF4-FFF2-40B4-BE49-F238E27FC236}">
                          <a16:creationId xmlns:a16="http://schemas.microsoft.com/office/drawing/2014/main" id="{311AA6DA-2F47-4BB5-B200-758C19836D9B}"/>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67" name="Grupo 232">
                    <a:extLst>
                      <a:ext uri="{FF2B5EF4-FFF2-40B4-BE49-F238E27FC236}">
                        <a16:creationId xmlns:a16="http://schemas.microsoft.com/office/drawing/2014/main" id="{50160748-4BDA-405F-99D6-29269CB2E9A0}"/>
                      </a:ext>
                    </a:extLst>
                  </p:cNvPr>
                  <p:cNvGrpSpPr/>
                  <p:nvPr/>
                </p:nvGrpSpPr>
                <p:grpSpPr>
                  <a:xfrm rot="900000">
                    <a:off x="7249980" y="2745488"/>
                    <a:ext cx="193304" cy="193304"/>
                    <a:chOff x="3370818" y="4739217"/>
                    <a:chExt cx="1845780" cy="1845780"/>
                  </a:xfrm>
                  <a:solidFill>
                    <a:srgbClr val="00005A"/>
                  </a:solidFill>
                </p:grpSpPr>
                <p:cxnSp>
                  <p:nvCxnSpPr>
                    <p:cNvPr id="780" name="Conector recto 233">
                      <a:extLst>
                        <a:ext uri="{FF2B5EF4-FFF2-40B4-BE49-F238E27FC236}">
                          <a16:creationId xmlns:a16="http://schemas.microsoft.com/office/drawing/2014/main" id="{91045018-8C1C-43CC-8B0E-4B598CA3F39C}"/>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81" name="Conector recto 234">
                      <a:extLst>
                        <a:ext uri="{FF2B5EF4-FFF2-40B4-BE49-F238E27FC236}">
                          <a16:creationId xmlns:a16="http://schemas.microsoft.com/office/drawing/2014/main" id="{3A25527A-E08B-41F1-90B7-59847D08DF2F}"/>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68" name="Grupo 235">
                    <a:extLst>
                      <a:ext uri="{FF2B5EF4-FFF2-40B4-BE49-F238E27FC236}">
                        <a16:creationId xmlns:a16="http://schemas.microsoft.com/office/drawing/2014/main" id="{13C32B6D-5191-4D9C-8E18-E07723C0F7BA}"/>
                      </a:ext>
                    </a:extLst>
                  </p:cNvPr>
                  <p:cNvGrpSpPr/>
                  <p:nvPr/>
                </p:nvGrpSpPr>
                <p:grpSpPr>
                  <a:xfrm rot="1800000">
                    <a:off x="7221250" y="2716758"/>
                    <a:ext cx="250764" cy="250764"/>
                    <a:chOff x="3370818" y="4739217"/>
                    <a:chExt cx="1845780" cy="1845780"/>
                  </a:xfrm>
                  <a:solidFill>
                    <a:srgbClr val="00005A"/>
                  </a:solidFill>
                </p:grpSpPr>
                <p:cxnSp>
                  <p:nvCxnSpPr>
                    <p:cNvPr id="778" name="Conector recto 236">
                      <a:extLst>
                        <a:ext uri="{FF2B5EF4-FFF2-40B4-BE49-F238E27FC236}">
                          <a16:creationId xmlns:a16="http://schemas.microsoft.com/office/drawing/2014/main" id="{3080D5D5-C198-4596-8D8F-D0E05C6F02E9}"/>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79" name="Conector recto 237">
                      <a:extLst>
                        <a:ext uri="{FF2B5EF4-FFF2-40B4-BE49-F238E27FC236}">
                          <a16:creationId xmlns:a16="http://schemas.microsoft.com/office/drawing/2014/main" id="{C305B3FA-AD14-402E-9727-B7F17BFC6076}"/>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69" name="Grupo 238">
                    <a:extLst>
                      <a:ext uri="{FF2B5EF4-FFF2-40B4-BE49-F238E27FC236}">
                        <a16:creationId xmlns:a16="http://schemas.microsoft.com/office/drawing/2014/main" id="{3CC41200-2DA3-40A5-88B1-5D328F05F10A}"/>
                      </a:ext>
                    </a:extLst>
                  </p:cNvPr>
                  <p:cNvGrpSpPr/>
                  <p:nvPr/>
                </p:nvGrpSpPr>
                <p:grpSpPr>
                  <a:xfrm rot="3600000">
                    <a:off x="7221250" y="2716758"/>
                    <a:ext cx="250764" cy="250764"/>
                    <a:chOff x="3370818" y="4739217"/>
                    <a:chExt cx="1845780" cy="1845780"/>
                  </a:xfrm>
                  <a:solidFill>
                    <a:srgbClr val="00005A"/>
                  </a:solidFill>
                </p:grpSpPr>
                <p:cxnSp>
                  <p:nvCxnSpPr>
                    <p:cNvPr id="776" name="Conector recto 239">
                      <a:extLst>
                        <a:ext uri="{FF2B5EF4-FFF2-40B4-BE49-F238E27FC236}">
                          <a16:creationId xmlns:a16="http://schemas.microsoft.com/office/drawing/2014/main" id="{E6515C44-7292-4C45-8CA4-102FB993E1AC}"/>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77" name="Conector recto 240">
                      <a:extLst>
                        <a:ext uri="{FF2B5EF4-FFF2-40B4-BE49-F238E27FC236}">
                          <a16:creationId xmlns:a16="http://schemas.microsoft.com/office/drawing/2014/main" id="{FFAB600A-1CD5-4AB4-A940-818CE21141BD}"/>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70" name="Grupo 241">
                    <a:extLst>
                      <a:ext uri="{FF2B5EF4-FFF2-40B4-BE49-F238E27FC236}">
                        <a16:creationId xmlns:a16="http://schemas.microsoft.com/office/drawing/2014/main" id="{FD8BDF53-43B0-4996-B349-40D70728B4CA}"/>
                      </a:ext>
                    </a:extLst>
                  </p:cNvPr>
                  <p:cNvGrpSpPr/>
                  <p:nvPr/>
                </p:nvGrpSpPr>
                <p:grpSpPr>
                  <a:xfrm rot="2700000">
                    <a:off x="7249980" y="2745488"/>
                    <a:ext cx="193304" cy="193304"/>
                    <a:chOff x="3370818" y="4739217"/>
                    <a:chExt cx="1845780" cy="1845780"/>
                  </a:xfrm>
                  <a:solidFill>
                    <a:srgbClr val="00005A"/>
                  </a:solidFill>
                </p:grpSpPr>
                <p:cxnSp>
                  <p:nvCxnSpPr>
                    <p:cNvPr id="774" name="Conector recto 242">
                      <a:extLst>
                        <a:ext uri="{FF2B5EF4-FFF2-40B4-BE49-F238E27FC236}">
                          <a16:creationId xmlns:a16="http://schemas.microsoft.com/office/drawing/2014/main" id="{93BD1B4C-71C5-41D6-A1F0-7FF9591EFDF3}"/>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75" name="Conector recto 243">
                      <a:extLst>
                        <a:ext uri="{FF2B5EF4-FFF2-40B4-BE49-F238E27FC236}">
                          <a16:creationId xmlns:a16="http://schemas.microsoft.com/office/drawing/2014/main" id="{0E2FA3E8-8BD2-43FC-83C5-1778D43A894A}"/>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71" name="Grupo 244">
                    <a:extLst>
                      <a:ext uri="{FF2B5EF4-FFF2-40B4-BE49-F238E27FC236}">
                        <a16:creationId xmlns:a16="http://schemas.microsoft.com/office/drawing/2014/main" id="{1D677412-91C9-4C7C-80AF-FC90085CFBDA}"/>
                      </a:ext>
                    </a:extLst>
                  </p:cNvPr>
                  <p:cNvGrpSpPr/>
                  <p:nvPr/>
                </p:nvGrpSpPr>
                <p:grpSpPr>
                  <a:xfrm rot="20700000" flipH="1">
                    <a:off x="7249980" y="2745488"/>
                    <a:ext cx="193304" cy="193304"/>
                    <a:chOff x="3370818" y="4739217"/>
                    <a:chExt cx="1845780" cy="1845780"/>
                  </a:xfrm>
                  <a:solidFill>
                    <a:srgbClr val="00005A"/>
                  </a:solidFill>
                </p:grpSpPr>
                <p:cxnSp>
                  <p:nvCxnSpPr>
                    <p:cNvPr id="772" name="Conector recto 245">
                      <a:extLst>
                        <a:ext uri="{FF2B5EF4-FFF2-40B4-BE49-F238E27FC236}">
                          <a16:creationId xmlns:a16="http://schemas.microsoft.com/office/drawing/2014/main" id="{134FE837-0047-43BA-B0D5-2B3D29AB8735}"/>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73" name="Conector recto 246">
                      <a:extLst>
                        <a:ext uri="{FF2B5EF4-FFF2-40B4-BE49-F238E27FC236}">
                          <a16:creationId xmlns:a16="http://schemas.microsoft.com/office/drawing/2014/main" id="{717F2056-AAD1-418F-95D7-D35A047BFB57}"/>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grpSp>
        </p:grpSp>
        <p:sp>
          <p:nvSpPr>
            <p:cNvPr id="515" name="TextBox 390">
              <a:extLst>
                <a:ext uri="{FF2B5EF4-FFF2-40B4-BE49-F238E27FC236}">
                  <a16:creationId xmlns:a16="http://schemas.microsoft.com/office/drawing/2014/main" id="{2FC47EE7-5D46-4C4E-8CDA-B6D40D0D22B3}"/>
                </a:ext>
              </a:extLst>
            </p:cNvPr>
            <p:cNvSpPr txBox="1"/>
            <p:nvPr/>
          </p:nvSpPr>
          <p:spPr>
            <a:xfrm>
              <a:off x="268784" y="5924137"/>
              <a:ext cx="1003375" cy="594724"/>
            </a:xfrm>
            <a:prstGeom prst="rect">
              <a:avLst/>
            </a:prstGeom>
            <a:noFill/>
          </p:spPr>
          <p:txBody>
            <a:bodyPr wrap="square" rtlCol="0">
              <a:spAutoFit/>
            </a:bodyPr>
            <a:lstStyle/>
            <a:p>
              <a:pPr algn="ctr" defTabSz="914377">
                <a:defRPr/>
              </a:pPr>
              <a:r>
                <a:rPr lang="en-US" sz="500" b="1" kern="0" dirty="0">
                  <a:solidFill>
                    <a:sysClr val="windowText" lastClr="000000"/>
                  </a:solidFill>
                </a:rPr>
                <a:t>Central</a:t>
              </a:r>
            </a:p>
            <a:p>
              <a:pPr algn="ctr" defTabSz="914377">
                <a:defRPr/>
              </a:pPr>
              <a:r>
                <a:rPr lang="en-US" sz="500" b="1" kern="0" dirty="0">
                  <a:solidFill>
                    <a:sysClr val="windowText" lastClr="000000"/>
                  </a:solidFill>
                </a:rPr>
                <a:t>Office</a:t>
              </a:r>
            </a:p>
          </p:txBody>
        </p:sp>
        <p:grpSp>
          <p:nvGrpSpPr>
            <p:cNvPr id="516" name="Group 15">
              <a:extLst>
                <a:ext uri="{FF2B5EF4-FFF2-40B4-BE49-F238E27FC236}">
                  <a16:creationId xmlns:a16="http://schemas.microsoft.com/office/drawing/2014/main" id="{246DF6AB-6C43-487D-8FC1-3FF39623E961}"/>
                </a:ext>
              </a:extLst>
            </p:cNvPr>
            <p:cNvGrpSpPr/>
            <p:nvPr/>
          </p:nvGrpSpPr>
          <p:grpSpPr>
            <a:xfrm>
              <a:off x="1339597" y="4253863"/>
              <a:ext cx="853361" cy="670804"/>
              <a:chOff x="1339597" y="4242579"/>
              <a:chExt cx="853361" cy="670804"/>
            </a:xfrm>
          </p:grpSpPr>
          <p:sp>
            <p:nvSpPr>
              <p:cNvPr id="742" name="Rectangle: Rounded Corners 392">
                <a:extLst>
                  <a:ext uri="{FF2B5EF4-FFF2-40B4-BE49-F238E27FC236}">
                    <a16:creationId xmlns:a16="http://schemas.microsoft.com/office/drawing/2014/main" id="{F3BF7342-B145-45A4-9384-953D531F2B9D}"/>
                  </a:ext>
                </a:extLst>
              </p:cNvPr>
              <p:cNvSpPr/>
              <p:nvPr/>
            </p:nvSpPr>
            <p:spPr bwMode="auto">
              <a:xfrm>
                <a:off x="1339597" y="4242579"/>
                <a:ext cx="853361" cy="670804"/>
              </a:xfrm>
              <a:prstGeom prst="roundRect">
                <a:avLst>
                  <a:gd name="adj" fmla="val 4522"/>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743" name="Group 393">
                <a:extLst>
                  <a:ext uri="{FF2B5EF4-FFF2-40B4-BE49-F238E27FC236}">
                    <a16:creationId xmlns:a16="http://schemas.microsoft.com/office/drawing/2014/main" id="{CE518815-AA88-4BA6-9234-B9C1CD1F00C7}"/>
                  </a:ext>
                </a:extLst>
              </p:cNvPr>
              <p:cNvGrpSpPr/>
              <p:nvPr/>
            </p:nvGrpSpPr>
            <p:grpSpPr>
              <a:xfrm>
                <a:off x="1449266" y="4477834"/>
                <a:ext cx="631717" cy="147024"/>
                <a:chOff x="575421" y="3547674"/>
                <a:chExt cx="1131098" cy="288513"/>
              </a:xfrm>
            </p:grpSpPr>
            <p:grpSp>
              <p:nvGrpSpPr>
                <p:cNvPr id="744" name="Group 394">
                  <a:extLst>
                    <a:ext uri="{FF2B5EF4-FFF2-40B4-BE49-F238E27FC236}">
                      <a16:creationId xmlns:a16="http://schemas.microsoft.com/office/drawing/2014/main" id="{51EBEA81-DCD9-412E-A544-DDD245CEDDB8}"/>
                    </a:ext>
                  </a:extLst>
                </p:cNvPr>
                <p:cNvGrpSpPr>
                  <a:grpSpLocks/>
                </p:cNvGrpSpPr>
                <p:nvPr/>
              </p:nvGrpSpPr>
              <p:grpSpPr bwMode="auto">
                <a:xfrm>
                  <a:off x="575421" y="3547674"/>
                  <a:ext cx="1131098" cy="271100"/>
                  <a:chOff x="387" y="2317"/>
                  <a:chExt cx="220" cy="81"/>
                </a:xfrm>
                <a:solidFill>
                  <a:srgbClr val="005C8A">
                    <a:lumMod val="75000"/>
                  </a:srgbClr>
                </a:solidFill>
              </p:grpSpPr>
              <p:sp>
                <p:nvSpPr>
                  <p:cNvPr id="754" name="Freeform 110">
                    <a:extLst>
                      <a:ext uri="{FF2B5EF4-FFF2-40B4-BE49-F238E27FC236}">
                        <a16:creationId xmlns:a16="http://schemas.microsoft.com/office/drawing/2014/main" id="{96E363FC-9518-4855-B1FC-D1BD865945F6}"/>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5" name="Freeform 111">
                    <a:extLst>
                      <a:ext uri="{FF2B5EF4-FFF2-40B4-BE49-F238E27FC236}">
                        <a16:creationId xmlns:a16="http://schemas.microsoft.com/office/drawing/2014/main" id="{70A2DC45-908B-46C7-974A-058D0B17C472}"/>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6" name="Freeform 112">
                    <a:extLst>
                      <a:ext uri="{FF2B5EF4-FFF2-40B4-BE49-F238E27FC236}">
                        <a16:creationId xmlns:a16="http://schemas.microsoft.com/office/drawing/2014/main" id="{E962E938-0AD3-4AEB-A79A-E1FE5E9B34BE}"/>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7" name="Freeform 113">
                    <a:extLst>
                      <a:ext uri="{FF2B5EF4-FFF2-40B4-BE49-F238E27FC236}">
                        <a16:creationId xmlns:a16="http://schemas.microsoft.com/office/drawing/2014/main" id="{2C894F3D-4FB8-4C99-A4C6-DDAE36E61BC7}"/>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8" name="Freeform 114">
                    <a:extLst>
                      <a:ext uri="{FF2B5EF4-FFF2-40B4-BE49-F238E27FC236}">
                        <a16:creationId xmlns:a16="http://schemas.microsoft.com/office/drawing/2014/main" id="{4449E44C-732A-417A-BFE9-1651F08D6B11}"/>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9" name="Freeform 115">
                    <a:extLst>
                      <a:ext uri="{FF2B5EF4-FFF2-40B4-BE49-F238E27FC236}">
                        <a16:creationId xmlns:a16="http://schemas.microsoft.com/office/drawing/2014/main" id="{426312C0-DBD6-4146-A314-B5D1B9E3411C}"/>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60" name="Freeform 116">
                    <a:extLst>
                      <a:ext uri="{FF2B5EF4-FFF2-40B4-BE49-F238E27FC236}">
                        <a16:creationId xmlns:a16="http://schemas.microsoft.com/office/drawing/2014/main" id="{6FFF67F2-BCE2-4178-850B-9B6E67B697E8}"/>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61" name="Freeform 117">
                    <a:extLst>
                      <a:ext uri="{FF2B5EF4-FFF2-40B4-BE49-F238E27FC236}">
                        <a16:creationId xmlns:a16="http://schemas.microsoft.com/office/drawing/2014/main" id="{78A9EA01-F9FF-40B4-AB28-26AF6B231736}"/>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nvGrpSpPr>
                <p:cNvPr id="745" name="Group 395">
                  <a:extLst>
                    <a:ext uri="{FF2B5EF4-FFF2-40B4-BE49-F238E27FC236}">
                      <a16:creationId xmlns:a16="http://schemas.microsoft.com/office/drawing/2014/main" id="{CF43BA81-3DF9-47EC-A687-B38B69D2BEA9}"/>
                    </a:ext>
                  </a:extLst>
                </p:cNvPr>
                <p:cNvGrpSpPr>
                  <a:grpSpLocks/>
                </p:cNvGrpSpPr>
                <p:nvPr/>
              </p:nvGrpSpPr>
              <p:grpSpPr bwMode="auto">
                <a:xfrm>
                  <a:off x="578558" y="3558393"/>
                  <a:ext cx="1120815" cy="277794"/>
                  <a:chOff x="389" y="2317"/>
                  <a:chExt cx="218" cy="83"/>
                </a:xfrm>
                <a:solidFill>
                  <a:srgbClr val="FFFFFF"/>
                </a:solidFill>
              </p:grpSpPr>
              <p:sp>
                <p:nvSpPr>
                  <p:cNvPr id="746" name="Freeform 415">
                    <a:extLst>
                      <a:ext uri="{FF2B5EF4-FFF2-40B4-BE49-F238E27FC236}">
                        <a16:creationId xmlns:a16="http://schemas.microsoft.com/office/drawing/2014/main" id="{1CFA835A-DEF1-47F7-BB5F-DF608A148E64}"/>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47" name="Freeform 416">
                    <a:extLst>
                      <a:ext uri="{FF2B5EF4-FFF2-40B4-BE49-F238E27FC236}">
                        <a16:creationId xmlns:a16="http://schemas.microsoft.com/office/drawing/2014/main" id="{32C7082D-8127-4C9B-816A-2413C3B4A7AC}"/>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48" name="Freeform 417">
                    <a:extLst>
                      <a:ext uri="{FF2B5EF4-FFF2-40B4-BE49-F238E27FC236}">
                        <a16:creationId xmlns:a16="http://schemas.microsoft.com/office/drawing/2014/main" id="{92235E59-5604-4E96-9FAC-894DC47A20FC}"/>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49" name="Freeform 418">
                    <a:extLst>
                      <a:ext uri="{FF2B5EF4-FFF2-40B4-BE49-F238E27FC236}">
                        <a16:creationId xmlns:a16="http://schemas.microsoft.com/office/drawing/2014/main" id="{218AF653-AA50-4459-9A9B-7B87C49CA115}"/>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0" name="Freeform 419">
                    <a:extLst>
                      <a:ext uri="{FF2B5EF4-FFF2-40B4-BE49-F238E27FC236}">
                        <a16:creationId xmlns:a16="http://schemas.microsoft.com/office/drawing/2014/main" id="{9CD807D7-D4E8-4794-8720-65A65AFDBCA3}"/>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1" name="Freeform 420">
                    <a:extLst>
                      <a:ext uri="{FF2B5EF4-FFF2-40B4-BE49-F238E27FC236}">
                        <a16:creationId xmlns:a16="http://schemas.microsoft.com/office/drawing/2014/main" id="{6619E29F-9177-4BEE-B442-1B90312CB76A}"/>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2" name="Freeform 421">
                    <a:extLst>
                      <a:ext uri="{FF2B5EF4-FFF2-40B4-BE49-F238E27FC236}">
                        <a16:creationId xmlns:a16="http://schemas.microsoft.com/office/drawing/2014/main" id="{ED833F49-DA36-4EF3-A072-E0579216CD0E}"/>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753" name="Freeform 422">
                    <a:extLst>
                      <a:ext uri="{FF2B5EF4-FFF2-40B4-BE49-F238E27FC236}">
                        <a16:creationId xmlns:a16="http://schemas.microsoft.com/office/drawing/2014/main" id="{EB09FDF9-C5FE-41A6-A360-AEC8E305D2B2}"/>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grpSp>
        <p:grpSp>
          <p:nvGrpSpPr>
            <p:cNvPr id="517" name="Group 412">
              <a:extLst>
                <a:ext uri="{FF2B5EF4-FFF2-40B4-BE49-F238E27FC236}">
                  <a16:creationId xmlns:a16="http://schemas.microsoft.com/office/drawing/2014/main" id="{46A4656D-3A99-450F-A6E9-B66BAE523144}"/>
                </a:ext>
              </a:extLst>
            </p:cNvPr>
            <p:cNvGrpSpPr/>
            <p:nvPr/>
          </p:nvGrpSpPr>
          <p:grpSpPr>
            <a:xfrm>
              <a:off x="4149938" y="5833140"/>
              <a:ext cx="837402" cy="670804"/>
              <a:chOff x="1976357" y="4425494"/>
              <a:chExt cx="639123" cy="561107"/>
            </a:xfrm>
          </p:grpSpPr>
          <p:sp>
            <p:nvSpPr>
              <p:cNvPr id="738" name="Rectangle: Rounded Corners 139">
                <a:extLst>
                  <a:ext uri="{FF2B5EF4-FFF2-40B4-BE49-F238E27FC236}">
                    <a16:creationId xmlns:a16="http://schemas.microsoft.com/office/drawing/2014/main" id="{7CC4CAC6-983F-4938-8F8E-7F11F136A4D9}"/>
                  </a:ext>
                </a:extLst>
              </p:cNvPr>
              <p:cNvSpPr/>
              <p:nvPr/>
            </p:nvSpPr>
            <p:spPr bwMode="auto">
              <a:xfrm>
                <a:off x="1976357" y="4425494"/>
                <a:ext cx="639123" cy="561107"/>
              </a:xfrm>
              <a:prstGeom prst="roundRect">
                <a:avLst>
                  <a:gd name="adj" fmla="val 7493"/>
                </a:avLst>
              </a:prstGeom>
              <a:solidFill>
                <a:srgbClr val="A6E2A6"/>
              </a:solidFill>
              <a:ln w="19050" cap="flat" cmpd="sng" algn="ctr">
                <a:solidFill>
                  <a:srgbClr val="69CD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739" name="Group 414">
                <a:extLst>
                  <a:ext uri="{FF2B5EF4-FFF2-40B4-BE49-F238E27FC236}">
                    <a16:creationId xmlns:a16="http://schemas.microsoft.com/office/drawing/2014/main" id="{54BAEB38-5F84-426C-90AC-89A697091BCC}"/>
                  </a:ext>
                </a:extLst>
              </p:cNvPr>
              <p:cNvGrpSpPr/>
              <p:nvPr/>
            </p:nvGrpSpPr>
            <p:grpSpPr>
              <a:xfrm>
                <a:off x="2067423" y="4543870"/>
                <a:ext cx="453145" cy="324353"/>
                <a:chOff x="3509192" y="1162603"/>
                <a:chExt cx="901110" cy="644998"/>
              </a:xfrm>
            </p:grpSpPr>
            <p:sp>
              <p:nvSpPr>
                <p:cNvPr id="740" name="Freeform 865">
                  <a:extLst>
                    <a:ext uri="{FF2B5EF4-FFF2-40B4-BE49-F238E27FC236}">
                      <a16:creationId xmlns:a16="http://schemas.microsoft.com/office/drawing/2014/main" id="{EEAD5BF6-2621-4505-B17F-9C3F831DA4E8}"/>
                    </a:ext>
                  </a:extLst>
                </p:cNvPr>
                <p:cNvSpPr>
                  <a:spLocks/>
                </p:cNvSpPr>
                <p:nvPr/>
              </p:nvSpPr>
              <p:spPr bwMode="auto">
                <a:xfrm>
                  <a:off x="3517289" y="1162603"/>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339933"/>
                </a:solidFill>
                <a:ln>
                  <a:noFill/>
                </a:ln>
              </p:spPr>
              <p:txBody>
                <a:bodyPr/>
                <a:lstStyle/>
                <a:p>
                  <a:pPr>
                    <a:defRPr/>
                  </a:pPr>
                  <a:endParaRPr lang="en-US" sz="100" kern="0">
                    <a:solidFill>
                      <a:sysClr val="windowText" lastClr="000000"/>
                    </a:solidFill>
                    <a:latin typeface="Arial" panose="020B0604020202020204" pitchFamily="34" charset="0"/>
                  </a:endParaRPr>
                </a:p>
              </p:txBody>
            </p:sp>
            <p:sp>
              <p:nvSpPr>
                <p:cNvPr id="741" name="Freeform 865">
                  <a:extLst>
                    <a:ext uri="{FF2B5EF4-FFF2-40B4-BE49-F238E27FC236}">
                      <a16:creationId xmlns:a16="http://schemas.microsoft.com/office/drawing/2014/main" id="{71A6D40D-FCDF-4494-8FEB-9D314819415C}"/>
                    </a:ext>
                  </a:extLst>
                </p:cNvPr>
                <p:cNvSpPr>
                  <a:spLocks/>
                </p:cNvSpPr>
                <p:nvPr/>
              </p:nvSpPr>
              <p:spPr bwMode="auto">
                <a:xfrm>
                  <a:off x="3509192" y="1178320"/>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FFFFFF"/>
                </a:solidFill>
                <a:ln>
                  <a:noFill/>
                </a:ln>
              </p:spPr>
              <p:txBody>
                <a:bodyPr/>
                <a:lstStyle/>
                <a:p>
                  <a:pPr>
                    <a:defRPr/>
                  </a:pPr>
                  <a:endParaRPr lang="en-US" sz="100" kern="0">
                    <a:solidFill>
                      <a:sysClr val="windowText" lastClr="000000"/>
                    </a:solidFill>
                    <a:latin typeface="Arial" panose="020B0604020202020204" pitchFamily="34" charset="0"/>
                  </a:endParaRPr>
                </a:p>
              </p:txBody>
            </p:sp>
          </p:grpSp>
        </p:grpSp>
        <p:grpSp>
          <p:nvGrpSpPr>
            <p:cNvPr id="518" name="Group 417">
              <a:extLst>
                <a:ext uri="{FF2B5EF4-FFF2-40B4-BE49-F238E27FC236}">
                  <a16:creationId xmlns:a16="http://schemas.microsoft.com/office/drawing/2014/main" id="{05808D3F-D842-4E94-A8B0-0860CC957B32}"/>
                </a:ext>
              </a:extLst>
            </p:cNvPr>
            <p:cNvGrpSpPr/>
            <p:nvPr/>
          </p:nvGrpSpPr>
          <p:grpSpPr>
            <a:xfrm>
              <a:off x="3622787" y="5054555"/>
              <a:ext cx="837396" cy="670804"/>
              <a:chOff x="1260148" y="5182011"/>
              <a:chExt cx="639119" cy="561107"/>
            </a:xfrm>
          </p:grpSpPr>
          <p:sp>
            <p:nvSpPr>
              <p:cNvPr id="698" name="Rectangle: Rounded Corners 143">
                <a:extLst>
                  <a:ext uri="{FF2B5EF4-FFF2-40B4-BE49-F238E27FC236}">
                    <a16:creationId xmlns:a16="http://schemas.microsoft.com/office/drawing/2014/main" id="{EE870617-4EA6-498B-B63D-8492FCCDBE09}"/>
                  </a:ext>
                </a:extLst>
              </p:cNvPr>
              <p:cNvSpPr/>
              <p:nvPr/>
            </p:nvSpPr>
            <p:spPr bwMode="auto">
              <a:xfrm>
                <a:off x="1260148" y="5182011"/>
                <a:ext cx="639119" cy="561107"/>
              </a:xfrm>
              <a:prstGeom prst="roundRect">
                <a:avLst>
                  <a:gd name="adj" fmla="val 7493"/>
                </a:avLst>
              </a:prstGeom>
              <a:solidFill>
                <a:srgbClr val="A6E2A6"/>
              </a:solidFill>
              <a:ln w="19050" cap="flat" cmpd="sng" algn="ctr">
                <a:solidFill>
                  <a:srgbClr val="69CD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699" name="Group 419">
                <a:extLst>
                  <a:ext uri="{FF2B5EF4-FFF2-40B4-BE49-F238E27FC236}">
                    <a16:creationId xmlns:a16="http://schemas.microsoft.com/office/drawing/2014/main" id="{B1D14BFB-F3DB-4957-812C-5B1AF3E0FF88}"/>
                  </a:ext>
                </a:extLst>
              </p:cNvPr>
              <p:cNvGrpSpPr/>
              <p:nvPr/>
            </p:nvGrpSpPr>
            <p:grpSpPr>
              <a:xfrm rot="5400000">
                <a:off x="1457456" y="5324062"/>
                <a:ext cx="240662" cy="254298"/>
                <a:chOff x="3171663" y="1206457"/>
                <a:chExt cx="478574" cy="505689"/>
              </a:xfrm>
            </p:grpSpPr>
            <p:grpSp>
              <p:nvGrpSpPr>
                <p:cNvPr id="700" name="Grupo 13">
                  <a:extLst>
                    <a:ext uri="{FF2B5EF4-FFF2-40B4-BE49-F238E27FC236}">
                      <a16:creationId xmlns:a16="http://schemas.microsoft.com/office/drawing/2014/main" id="{D3C76466-1E4B-427C-98DF-158CC7118FA1}"/>
                    </a:ext>
                  </a:extLst>
                </p:cNvPr>
                <p:cNvGrpSpPr/>
                <p:nvPr/>
              </p:nvGrpSpPr>
              <p:grpSpPr>
                <a:xfrm>
                  <a:off x="3175275" y="1206457"/>
                  <a:ext cx="474962" cy="474962"/>
                  <a:chOff x="7221250" y="2716758"/>
                  <a:chExt cx="250764" cy="250764"/>
                </a:xfrm>
              </p:grpSpPr>
              <p:grpSp>
                <p:nvGrpSpPr>
                  <p:cNvPr id="720" name="Grupo 229">
                    <a:extLst>
                      <a:ext uri="{FF2B5EF4-FFF2-40B4-BE49-F238E27FC236}">
                        <a16:creationId xmlns:a16="http://schemas.microsoft.com/office/drawing/2014/main" id="{A94F51BC-E453-4F2A-9DAC-1095C4D8C22B}"/>
                      </a:ext>
                    </a:extLst>
                  </p:cNvPr>
                  <p:cNvGrpSpPr/>
                  <p:nvPr/>
                </p:nvGrpSpPr>
                <p:grpSpPr>
                  <a:xfrm>
                    <a:off x="7221250" y="2716758"/>
                    <a:ext cx="250764" cy="250764"/>
                    <a:chOff x="3370818" y="4739217"/>
                    <a:chExt cx="1845780" cy="1845780"/>
                  </a:xfrm>
                  <a:solidFill>
                    <a:srgbClr val="00005A"/>
                  </a:solidFill>
                </p:grpSpPr>
                <p:cxnSp>
                  <p:nvCxnSpPr>
                    <p:cNvPr id="736" name="Conector recto 230">
                      <a:extLst>
                        <a:ext uri="{FF2B5EF4-FFF2-40B4-BE49-F238E27FC236}">
                          <a16:creationId xmlns:a16="http://schemas.microsoft.com/office/drawing/2014/main" id="{1D44A554-661E-4E6F-BA51-9D9690362424}"/>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37" name="Conector recto 231">
                      <a:extLst>
                        <a:ext uri="{FF2B5EF4-FFF2-40B4-BE49-F238E27FC236}">
                          <a16:creationId xmlns:a16="http://schemas.microsoft.com/office/drawing/2014/main" id="{4FC7B01B-BC3F-47DF-9066-7FBAE785C36D}"/>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21" name="Grupo 232">
                    <a:extLst>
                      <a:ext uri="{FF2B5EF4-FFF2-40B4-BE49-F238E27FC236}">
                        <a16:creationId xmlns:a16="http://schemas.microsoft.com/office/drawing/2014/main" id="{54188201-CA84-4BF3-91CB-F95202C1D112}"/>
                      </a:ext>
                    </a:extLst>
                  </p:cNvPr>
                  <p:cNvGrpSpPr/>
                  <p:nvPr/>
                </p:nvGrpSpPr>
                <p:grpSpPr>
                  <a:xfrm rot="900000">
                    <a:off x="7249980" y="2745488"/>
                    <a:ext cx="193304" cy="193304"/>
                    <a:chOff x="3370818" y="4739217"/>
                    <a:chExt cx="1845780" cy="1845780"/>
                  </a:xfrm>
                  <a:solidFill>
                    <a:srgbClr val="00005A"/>
                  </a:solidFill>
                </p:grpSpPr>
                <p:cxnSp>
                  <p:nvCxnSpPr>
                    <p:cNvPr id="734" name="Conector recto 233">
                      <a:extLst>
                        <a:ext uri="{FF2B5EF4-FFF2-40B4-BE49-F238E27FC236}">
                          <a16:creationId xmlns:a16="http://schemas.microsoft.com/office/drawing/2014/main" id="{0B37E890-5316-4292-846E-01386A1BB1F5}"/>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35" name="Conector recto 234">
                      <a:extLst>
                        <a:ext uri="{FF2B5EF4-FFF2-40B4-BE49-F238E27FC236}">
                          <a16:creationId xmlns:a16="http://schemas.microsoft.com/office/drawing/2014/main" id="{2E0889E8-6F5B-432E-B64C-4AE5E225505F}"/>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22" name="Grupo 235">
                    <a:extLst>
                      <a:ext uri="{FF2B5EF4-FFF2-40B4-BE49-F238E27FC236}">
                        <a16:creationId xmlns:a16="http://schemas.microsoft.com/office/drawing/2014/main" id="{EF08DB71-4B50-475D-A146-4748A2EC8FE1}"/>
                      </a:ext>
                    </a:extLst>
                  </p:cNvPr>
                  <p:cNvGrpSpPr/>
                  <p:nvPr/>
                </p:nvGrpSpPr>
                <p:grpSpPr>
                  <a:xfrm rot="1800000">
                    <a:off x="7221250" y="2716758"/>
                    <a:ext cx="250764" cy="250764"/>
                    <a:chOff x="3370818" y="4739217"/>
                    <a:chExt cx="1845780" cy="1845780"/>
                  </a:xfrm>
                  <a:solidFill>
                    <a:srgbClr val="00005A"/>
                  </a:solidFill>
                </p:grpSpPr>
                <p:cxnSp>
                  <p:nvCxnSpPr>
                    <p:cNvPr id="732" name="Conector recto 236">
                      <a:extLst>
                        <a:ext uri="{FF2B5EF4-FFF2-40B4-BE49-F238E27FC236}">
                          <a16:creationId xmlns:a16="http://schemas.microsoft.com/office/drawing/2014/main" id="{D86B52B7-B5DC-4936-ACFE-0DF5584CC790}"/>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33" name="Conector recto 237">
                      <a:extLst>
                        <a:ext uri="{FF2B5EF4-FFF2-40B4-BE49-F238E27FC236}">
                          <a16:creationId xmlns:a16="http://schemas.microsoft.com/office/drawing/2014/main" id="{2C5BB465-0D66-4D9D-A8DB-15AAC7B85889}"/>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23" name="Grupo 238">
                    <a:extLst>
                      <a:ext uri="{FF2B5EF4-FFF2-40B4-BE49-F238E27FC236}">
                        <a16:creationId xmlns:a16="http://schemas.microsoft.com/office/drawing/2014/main" id="{7C2390ED-CA4E-406B-89DC-B24A9F1E7D87}"/>
                      </a:ext>
                    </a:extLst>
                  </p:cNvPr>
                  <p:cNvGrpSpPr/>
                  <p:nvPr/>
                </p:nvGrpSpPr>
                <p:grpSpPr>
                  <a:xfrm rot="3600000">
                    <a:off x="7221250" y="2716758"/>
                    <a:ext cx="250764" cy="250764"/>
                    <a:chOff x="3370818" y="4739217"/>
                    <a:chExt cx="1845780" cy="1845780"/>
                  </a:xfrm>
                  <a:solidFill>
                    <a:srgbClr val="00005A"/>
                  </a:solidFill>
                </p:grpSpPr>
                <p:cxnSp>
                  <p:nvCxnSpPr>
                    <p:cNvPr id="730" name="Conector recto 239">
                      <a:extLst>
                        <a:ext uri="{FF2B5EF4-FFF2-40B4-BE49-F238E27FC236}">
                          <a16:creationId xmlns:a16="http://schemas.microsoft.com/office/drawing/2014/main" id="{C0ABA6E5-F5D4-4CFF-BB26-0D136050A47D}"/>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31" name="Conector recto 240">
                      <a:extLst>
                        <a:ext uri="{FF2B5EF4-FFF2-40B4-BE49-F238E27FC236}">
                          <a16:creationId xmlns:a16="http://schemas.microsoft.com/office/drawing/2014/main" id="{7B5B9055-AED6-46FB-A36F-89AE1F36678A}"/>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24" name="Grupo 241">
                    <a:extLst>
                      <a:ext uri="{FF2B5EF4-FFF2-40B4-BE49-F238E27FC236}">
                        <a16:creationId xmlns:a16="http://schemas.microsoft.com/office/drawing/2014/main" id="{2F7FCC1C-19F3-4969-B188-5962DFB3BA30}"/>
                      </a:ext>
                    </a:extLst>
                  </p:cNvPr>
                  <p:cNvGrpSpPr/>
                  <p:nvPr/>
                </p:nvGrpSpPr>
                <p:grpSpPr>
                  <a:xfrm rot="2700000">
                    <a:off x="7249980" y="2745488"/>
                    <a:ext cx="193304" cy="193304"/>
                    <a:chOff x="3370818" y="4739217"/>
                    <a:chExt cx="1845780" cy="1845780"/>
                  </a:xfrm>
                  <a:solidFill>
                    <a:srgbClr val="00005A"/>
                  </a:solidFill>
                </p:grpSpPr>
                <p:cxnSp>
                  <p:nvCxnSpPr>
                    <p:cNvPr id="728" name="Conector recto 242">
                      <a:extLst>
                        <a:ext uri="{FF2B5EF4-FFF2-40B4-BE49-F238E27FC236}">
                          <a16:creationId xmlns:a16="http://schemas.microsoft.com/office/drawing/2014/main" id="{50E5FF33-2C7D-4188-B28B-08DF42D51927}"/>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29" name="Conector recto 243">
                      <a:extLst>
                        <a:ext uri="{FF2B5EF4-FFF2-40B4-BE49-F238E27FC236}">
                          <a16:creationId xmlns:a16="http://schemas.microsoft.com/office/drawing/2014/main" id="{77E1FB43-E142-4103-81A9-69F2CF606BF5}"/>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725" name="Grupo 244">
                    <a:extLst>
                      <a:ext uri="{FF2B5EF4-FFF2-40B4-BE49-F238E27FC236}">
                        <a16:creationId xmlns:a16="http://schemas.microsoft.com/office/drawing/2014/main" id="{D8F3617D-C61A-4E1B-9726-8B09A4A3BC51}"/>
                      </a:ext>
                    </a:extLst>
                  </p:cNvPr>
                  <p:cNvGrpSpPr/>
                  <p:nvPr/>
                </p:nvGrpSpPr>
                <p:grpSpPr>
                  <a:xfrm rot="20700000" flipH="1">
                    <a:off x="7249980" y="2745488"/>
                    <a:ext cx="193304" cy="193304"/>
                    <a:chOff x="3370818" y="4739217"/>
                    <a:chExt cx="1845780" cy="1845780"/>
                  </a:xfrm>
                  <a:solidFill>
                    <a:srgbClr val="00005A"/>
                  </a:solidFill>
                </p:grpSpPr>
                <p:cxnSp>
                  <p:nvCxnSpPr>
                    <p:cNvPr id="726" name="Conector recto 245">
                      <a:extLst>
                        <a:ext uri="{FF2B5EF4-FFF2-40B4-BE49-F238E27FC236}">
                          <a16:creationId xmlns:a16="http://schemas.microsoft.com/office/drawing/2014/main" id="{F1904396-7C47-4305-8594-5A3D5E6A7BB5}"/>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727" name="Conector recto 246">
                      <a:extLst>
                        <a:ext uri="{FF2B5EF4-FFF2-40B4-BE49-F238E27FC236}">
                          <a16:creationId xmlns:a16="http://schemas.microsoft.com/office/drawing/2014/main" id="{1DCFEC9A-88E0-4281-ACC4-26403EB6E788}"/>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grpSp>
              <p:nvGrpSpPr>
                <p:cNvPr id="701" name="Grupo 13">
                  <a:extLst>
                    <a:ext uri="{FF2B5EF4-FFF2-40B4-BE49-F238E27FC236}">
                      <a16:creationId xmlns:a16="http://schemas.microsoft.com/office/drawing/2014/main" id="{C2572FAC-2D05-4039-8C98-6AFC45696306}"/>
                    </a:ext>
                  </a:extLst>
                </p:cNvPr>
                <p:cNvGrpSpPr/>
                <p:nvPr/>
              </p:nvGrpSpPr>
              <p:grpSpPr>
                <a:xfrm>
                  <a:off x="3171663" y="1237184"/>
                  <a:ext cx="474962" cy="474962"/>
                  <a:chOff x="7221250" y="2716758"/>
                  <a:chExt cx="250764" cy="250764"/>
                </a:xfrm>
              </p:grpSpPr>
              <p:grpSp>
                <p:nvGrpSpPr>
                  <p:cNvPr id="702" name="Grupo 229">
                    <a:extLst>
                      <a:ext uri="{FF2B5EF4-FFF2-40B4-BE49-F238E27FC236}">
                        <a16:creationId xmlns:a16="http://schemas.microsoft.com/office/drawing/2014/main" id="{5E193D7E-EF46-4BEC-B8D3-B080DCD882FF}"/>
                      </a:ext>
                    </a:extLst>
                  </p:cNvPr>
                  <p:cNvGrpSpPr/>
                  <p:nvPr/>
                </p:nvGrpSpPr>
                <p:grpSpPr>
                  <a:xfrm>
                    <a:off x="7221250" y="2716758"/>
                    <a:ext cx="250764" cy="250764"/>
                    <a:chOff x="3370818" y="4739217"/>
                    <a:chExt cx="1845780" cy="1845780"/>
                  </a:xfrm>
                  <a:solidFill>
                    <a:srgbClr val="00005A"/>
                  </a:solidFill>
                </p:grpSpPr>
                <p:cxnSp>
                  <p:nvCxnSpPr>
                    <p:cNvPr id="718" name="Conector recto 230">
                      <a:extLst>
                        <a:ext uri="{FF2B5EF4-FFF2-40B4-BE49-F238E27FC236}">
                          <a16:creationId xmlns:a16="http://schemas.microsoft.com/office/drawing/2014/main" id="{4D645F31-1703-43A4-BD18-25F9F7C6DA19}"/>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19" name="Conector recto 231">
                      <a:extLst>
                        <a:ext uri="{FF2B5EF4-FFF2-40B4-BE49-F238E27FC236}">
                          <a16:creationId xmlns:a16="http://schemas.microsoft.com/office/drawing/2014/main" id="{7F778857-3B40-44DE-8ADF-7DA7DD14A6A0}"/>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03" name="Grupo 232">
                    <a:extLst>
                      <a:ext uri="{FF2B5EF4-FFF2-40B4-BE49-F238E27FC236}">
                        <a16:creationId xmlns:a16="http://schemas.microsoft.com/office/drawing/2014/main" id="{FEBAF19D-3DAB-4C7D-86FA-8F645E5F2510}"/>
                      </a:ext>
                    </a:extLst>
                  </p:cNvPr>
                  <p:cNvGrpSpPr/>
                  <p:nvPr/>
                </p:nvGrpSpPr>
                <p:grpSpPr>
                  <a:xfrm rot="900000">
                    <a:off x="7249980" y="2745488"/>
                    <a:ext cx="193304" cy="193304"/>
                    <a:chOff x="3370818" y="4739217"/>
                    <a:chExt cx="1845780" cy="1845780"/>
                  </a:xfrm>
                  <a:solidFill>
                    <a:srgbClr val="00005A"/>
                  </a:solidFill>
                </p:grpSpPr>
                <p:cxnSp>
                  <p:nvCxnSpPr>
                    <p:cNvPr id="716" name="Conector recto 233">
                      <a:extLst>
                        <a:ext uri="{FF2B5EF4-FFF2-40B4-BE49-F238E27FC236}">
                          <a16:creationId xmlns:a16="http://schemas.microsoft.com/office/drawing/2014/main" id="{192171E3-446C-42E3-A3ED-BFCB75E58CC5}"/>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17" name="Conector recto 234">
                      <a:extLst>
                        <a:ext uri="{FF2B5EF4-FFF2-40B4-BE49-F238E27FC236}">
                          <a16:creationId xmlns:a16="http://schemas.microsoft.com/office/drawing/2014/main" id="{69A1CA02-5A2A-4A39-BB51-7B2F38945581}"/>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04" name="Grupo 235">
                    <a:extLst>
                      <a:ext uri="{FF2B5EF4-FFF2-40B4-BE49-F238E27FC236}">
                        <a16:creationId xmlns:a16="http://schemas.microsoft.com/office/drawing/2014/main" id="{6CE0C9CF-B583-4F8C-982F-A7DA4C06901B}"/>
                      </a:ext>
                    </a:extLst>
                  </p:cNvPr>
                  <p:cNvGrpSpPr/>
                  <p:nvPr/>
                </p:nvGrpSpPr>
                <p:grpSpPr>
                  <a:xfrm rot="1800000">
                    <a:off x="7221250" y="2716758"/>
                    <a:ext cx="250764" cy="250764"/>
                    <a:chOff x="3370818" y="4739217"/>
                    <a:chExt cx="1845780" cy="1845780"/>
                  </a:xfrm>
                  <a:solidFill>
                    <a:srgbClr val="00005A"/>
                  </a:solidFill>
                </p:grpSpPr>
                <p:cxnSp>
                  <p:nvCxnSpPr>
                    <p:cNvPr id="714" name="Conector recto 236">
                      <a:extLst>
                        <a:ext uri="{FF2B5EF4-FFF2-40B4-BE49-F238E27FC236}">
                          <a16:creationId xmlns:a16="http://schemas.microsoft.com/office/drawing/2014/main" id="{8FF93192-F0D8-46EB-8E59-91CF0F3E41AF}"/>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15" name="Conector recto 237">
                      <a:extLst>
                        <a:ext uri="{FF2B5EF4-FFF2-40B4-BE49-F238E27FC236}">
                          <a16:creationId xmlns:a16="http://schemas.microsoft.com/office/drawing/2014/main" id="{BEEA3C3E-EAC8-46E9-B8F9-5148347BB5C1}"/>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05" name="Grupo 238">
                    <a:extLst>
                      <a:ext uri="{FF2B5EF4-FFF2-40B4-BE49-F238E27FC236}">
                        <a16:creationId xmlns:a16="http://schemas.microsoft.com/office/drawing/2014/main" id="{480A4D65-B610-436A-A040-8354B9AE7148}"/>
                      </a:ext>
                    </a:extLst>
                  </p:cNvPr>
                  <p:cNvGrpSpPr/>
                  <p:nvPr/>
                </p:nvGrpSpPr>
                <p:grpSpPr>
                  <a:xfrm rot="3600000">
                    <a:off x="7221250" y="2716758"/>
                    <a:ext cx="250764" cy="250764"/>
                    <a:chOff x="3370818" y="4739217"/>
                    <a:chExt cx="1845780" cy="1845780"/>
                  </a:xfrm>
                  <a:solidFill>
                    <a:srgbClr val="00005A"/>
                  </a:solidFill>
                </p:grpSpPr>
                <p:cxnSp>
                  <p:nvCxnSpPr>
                    <p:cNvPr id="712" name="Conector recto 239">
                      <a:extLst>
                        <a:ext uri="{FF2B5EF4-FFF2-40B4-BE49-F238E27FC236}">
                          <a16:creationId xmlns:a16="http://schemas.microsoft.com/office/drawing/2014/main" id="{1569353E-DA20-427B-A6B3-612B2C565F9A}"/>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13" name="Conector recto 240">
                      <a:extLst>
                        <a:ext uri="{FF2B5EF4-FFF2-40B4-BE49-F238E27FC236}">
                          <a16:creationId xmlns:a16="http://schemas.microsoft.com/office/drawing/2014/main" id="{04530F98-4802-450F-A13D-9C06544373C1}"/>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06" name="Grupo 241">
                    <a:extLst>
                      <a:ext uri="{FF2B5EF4-FFF2-40B4-BE49-F238E27FC236}">
                        <a16:creationId xmlns:a16="http://schemas.microsoft.com/office/drawing/2014/main" id="{2083FE97-1357-485F-AB1B-724658FC8B0C}"/>
                      </a:ext>
                    </a:extLst>
                  </p:cNvPr>
                  <p:cNvGrpSpPr/>
                  <p:nvPr/>
                </p:nvGrpSpPr>
                <p:grpSpPr>
                  <a:xfrm rot="2700000">
                    <a:off x="7249980" y="2745488"/>
                    <a:ext cx="193304" cy="193304"/>
                    <a:chOff x="3370818" y="4739217"/>
                    <a:chExt cx="1845780" cy="1845780"/>
                  </a:xfrm>
                  <a:solidFill>
                    <a:srgbClr val="00005A"/>
                  </a:solidFill>
                </p:grpSpPr>
                <p:cxnSp>
                  <p:nvCxnSpPr>
                    <p:cNvPr id="710" name="Conector recto 242">
                      <a:extLst>
                        <a:ext uri="{FF2B5EF4-FFF2-40B4-BE49-F238E27FC236}">
                          <a16:creationId xmlns:a16="http://schemas.microsoft.com/office/drawing/2014/main" id="{420B02C8-88FE-4D19-9E41-4E53493500E7}"/>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11" name="Conector recto 243">
                      <a:extLst>
                        <a:ext uri="{FF2B5EF4-FFF2-40B4-BE49-F238E27FC236}">
                          <a16:creationId xmlns:a16="http://schemas.microsoft.com/office/drawing/2014/main" id="{8354F9F8-E063-4612-8DFC-8BDF00A987B3}"/>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707" name="Grupo 244">
                    <a:extLst>
                      <a:ext uri="{FF2B5EF4-FFF2-40B4-BE49-F238E27FC236}">
                        <a16:creationId xmlns:a16="http://schemas.microsoft.com/office/drawing/2014/main" id="{B492319A-F9DD-4D44-BAB3-BFD54614EECF}"/>
                      </a:ext>
                    </a:extLst>
                  </p:cNvPr>
                  <p:cNvGrpSpPr/>
                  <p:nvPr/>
                </p:nvGrpSpPr>
                <p:grpSpPr>
                  <a:xfrm rot="20700000" flipH="1">
                    <a:off x="7249980" y="2745488"/>
                    <a:ext cx="193304" cy="193304"/>
                    <a:chOff x="3370818" y="4739217"/>
                    <a:chExt cx="1845780" cy="1845780"/>
                  </a:xfrm>
                  <a:solidFill>
                    <a:srgbClr val="00005A"/>
                  </a:solidFill>
                </p:grpSpPr>
                <p:cxnSp>
                  <p:nvCxnSpPr>
                    <p:cNvPr id="708" name="Conector recto 245">
                      <a:extLst>
                        <a:ext uri="{FF2B5EF4-FFF2-40B4-BE49-F238E27FC236}">
                          <a16:creationId xmlns:a16="http://schemas.microsoft.com/office/drawing/2014/main" id="{0CAF7081-9490-4CD4-8B8E-D650124D2DA6}"/>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709" name="Conector recto 246">
                      <a:extLst>
                        <a:ext uri="{FF2B5EF4-FFF2-40B4-BE49-F238E27FC236}">
                          <a16:creationId xmlns:a16="http://schemas.microsoft.com/office/drawing/2014/main" id="{7A464550-421F-4707-85A6-7A84252152D2}"/>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grpSp>
        </p:grpSp>
        <p:grpSp>
          <p:nvGrpSpPr>
            <p:cNvPr id="519" name="Group 458">
              <a:extLst>
                <a:ext uri="{FF2B5EF4-FFF2-40B4-BE49-F238E27FC236}">
                  <a16:creationId xmlns:a16="http://schemas.microsoft.com/office/drawing/2014/main" id="{671B3F8D-673A-47BD-9FB0-0BB269975145}"/>
                </a:ext>
              </a:extLst>
            </p:cNvPr>
            <p:cNvGrpSpPr/>
            <p:nvPr/>
          </p:nvGrpSpPr>
          <p:grpSpPr>
            <a:xfrm>
              <a:off x="4141960" y="4242579"/>
              <a:ext cx="853361" cy="670804"/>
              <a:chOff x="1257810" y="4417299"/>
              <a:chExt cx="651303" cy="561106"/>
            </a:xfrm>
          </p:grpSpPr>
          <p:sp>
            <p:nvSpPr>
              <p:cNvPr id="678" name="Rectangle: Rounded Corners 199">
                <a:extLst>
                  <a:ext uri="{FF2B5EF4-FFF2-40B4-BE49-F238E27FC236}">
                    <a16:creationId xmlns:a16="http://schemas.microsoft.com/office/drawing/2014/main" id="{4B7A3AAE-FD5A-4FB1-A464-5D8F2988F70B}"/>
                  </a:ext>
                </a:extLst>
              </p:cNvPr>
              <p:cNvSpPr/>
              <p:nvPr/>
            </p:nvSpPr>
            <p:spPr bwMode="auto">
              <a:xfrm>
                <a:off x="1257810" y="4417299"/>
                <a:ext cx="651303" cy="561106"/>
              </a:xfrm>
              <a:prstGeom prst="roundRect">
                <a:avLst>
                  <a:gd name="adj" fmla="val 4522"/>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679" name="Group 460">
                <a:extLst>
                  <a:ext uri="{FF2B5EF4-FFF2-40B4-BE49-F238E27FC236}">
                    <a16:creationId xmlns:a16="http://schemas.microsoft.com/office/drawing/2014/main" id="{1EA52594-85B4-4A4C-9AB7-0E2FA66DEF25}"/>
                  </a:ext>
                </a:extLst>
              </p:cNvPr>
              <p:cNvGrpSpPr/>
              <p:nvPr/>
            </p:nvGrpSpPr>
            <p:grpSpPr>
              <a:xfrm>
                <a:off x="1341512" y="4614082"/>
                <a:ext cx="482140" cy="122981"/>
                <a:chOff x="575421" y="3547674"/>
                <a:chExt cx="1131098" cy="288513"/>
              </a:xfrm>
            </p:grpSpPr>
            <p:grpSp>
              <p:nvGrpSpPr>
                <p:cNvPr id="680" name="Group 461">
                  <a:extLst>
                    <a:ext uri="{FF2B5EF4-FFF2-40B4-BE49-F238E27FC236}">
                      <a16:creationId xmlns:a16="http://schemas.microsoft.com/office/drawing/2014/main" id="{3D4431EC-146F-4E12-AB86-80FCA321BB6F}"/>
                    </a:ext>
                  </a:extLst>
                </p:cNvPr>
                <p:cNvGrpSpPr>
                  <a:grpSpLocks/>
                </p:cNvGrpSpPr>
                <p:nvPr/>
              </p:nvGrpSpPr>
              <p:grpSpPr bwMode="auto">
                <a:xfrm>
                  <a:off x="575421" y="3547674"/>
                  <a:ext cx="1131098" cy="271100"/>
                  <a:chOff x="387" y="2317"/>
                  <a:chExt cx="220" cy="81"/>
                </a:xfrm>
                <a:solidFill>
                  <a:srgbClr val="005C8A">
                    <a:lumMod val="75000"/>
                  </a:srgbClr>
                </a:solidFill>
              </p:grpSpPr>
              <p:sp>
                <p:nvSpPr>
                  <p:cNvPr id="690" name="Freeform 110">
                    <a:extLst>
                      <a:ext uri="{FF2B5EF4-FFF2-40B4-BE49-F238E27FC236}">
                        <a16:creationId xmlns:a16="http://schemas.microsoft.com/office/drawing/2014/main" id="{F77ABBE7-A963-4C1C-8BE0-CB14A10994BD}"/>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91" name="Freeform 111">
                    <a:extLst>
                      <a:ext uri="{FF2B5EF4-FFF2-40B4-BE49-F238E27FC236}">
                        <a16:creationId xmlns:a16="http://schemas.microsoft.com/office/drawing/2014/main" id="{02F4683F-B222-4E38-A785-76AF1FE788C4}"/>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92" name="Freeform 112">
                    <a:extLst>
                      <a:ext uri="{FF2B5EF4-FFF2-40B4-BE49-F238E27FC236}">
                        <a16:creationId xmlns:a16="http://schemas.microsoft.com/office/drawing/2014/main" id="{D9FA0CDD-81DE-4F84-8E13-4BCCE46D71FB}"/>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93" name="Freeform 113">
                    <a:extLst>
                      <a:ext uri="{FF2B5EF4-FFF2-40B4-BE49-F238E27FC236}">
                        <a16:creationId xmlns:a16="http://schemas.microsoft.com/office/drawing/2014/main" id="{C4979E23-1CA5-43F0-A491-018095323F79}"/>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94" name="Freeform 114">
                    <a:extLst>
                      <a:ext uri="{FF2B5EF4-FFF2-40B4-BE49-F238E27FC236}">
                        <a16:creationId xmlns:a16="http://schemas.microsoft.com/office/drawing/2014/main" id="{EA1DD78C-765C-4442-895F-A2B09938E09C}"/>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95" name="Freeform 115">
                    <a:extLst>
                      <a:ext uri="{FF2B5EF4-FFF2-40B4-BE49-F238E27FC236}">
                        <a16:creationId xmlns:a16="http://schemas.microsoft.com/office/drawing/2014/main" id="{15C31025-B83C-4E77-A6D2-D30D5C2B572B}"/>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96" name="Freeform 116">
                    <a:extLst>
                      <a:ext uri="{FF2B5EF4-FFF2-40B4-BE49-F238E27FC236}">
                        <a16:creationId xmlns:a16="http://schemas.microsoft.com/office/drawing/2014/main" id="{94FDF85A-40F8-4037-8AD2-4EE883582330}"/>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97" name="Freeform 117">
                    <a:extLst>
                      <a:ext uri="{FF2B5EF4-FFF2-40B4-BE49-F238E27FC236}">
                        <a16:creationId xmlns:a16="http://schemas.microsoft.com/office/drawing/2014/main" id="{E2678DC8-8A2B-41FC-8FBA-AF1A4998BB3A}"/>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nvGrpSpPr>
                <p:cNvPr id="681" name="Group 462">
                  <a:extLst>
                    <a:ext uri="{FF2B5EF4-FFF2-40B4-BE49-F238E27FC236}">
                      <a16:creationId xmlns:a16="http://schemas.microsoft.com/office/drawing/2014/main" id="{545CCC85-3842-49D3-A8B4-A839708456E9}"/>
                    </a:ext>
                  </a:extLst>
                </p:cNvPr>
                <p:cNvGrpSpPr>
                  <a:grpSpLocks/>
                </p:cNvGrpSpPr>
                <p:nvPr/>
              </p:nvGrpSpPr>
              <p:grpSpPr bwMode="auto">
                <a:xfrm>
                  <a:off x="578558" y="3558393"/>
                  <a:ext cx="1120815" cy="277794"/>
                  <a:chOff x="389" y="2317"/>
                  <a:chExt cx="218" cy="83"/>
                </a:xfrm>
                <a:solidFill>
                  <a:srgbClr val="FFFFFF"/>
                </a:solidFill>
              </p:grpSpPr>
              <p:sp>
                <p:nvSpPr>
                  <p:cNvPr id="682" name="Freeform 415">
                    <a:extLst>
                      <a:ext uri="{FF2B5EF4-FFF2-40B4-BE49-F238E27FC236}">
                        <a16:creationId xmlns:a16="http://schemas.microsoft.com/office/drawing/2014/main" id="{F95D80A7-7119-4AE1-B5CF-90347C629354}"/>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83" name="Freeform 416">
                    <a:extLst>
                      <a:ext uri="{FF2B5EF4-FFF2-40B4-BE49-F238E27FC236}">
                        <a16:creationId xmlns:a16="http://schemas.microsoft.com/office/drawing/2014/main" id="{A6ADF0C6-968C-46E0-97E1-054D50D906E7}"/>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84" name="Freeform 417">
                    <a:extLst>
                      <a:ext uri="{FF2B5EF4-FFF2-40B4-BE49-F238E27FC236}">
                        <a16:creationId xmlns:a16="http://schemas.microsoft.com/office/drawing/2014/main" id="{CF3340CA-8B62-4750-B562-85DBD4E5A200}"/>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85" name="Freeform 418">
                    <a:extLst>
                      <a:ext uri="{FF2B5EF4-FFF2-40B4-BE49-F238E27FC236}">
                        <a16:creationId xmlns:a16="http://schemas.microsoft.com/office/drawing/2014/main" id="{EC46B527-2DE2-49FD-98EC-893A1BFAC425}"/>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86" name="Freeform 419">
                    <a:extLst>
                      <a:ext uri="{FF2B5EF4-FFF2-40B4-BE49-F238E27FC236}">
                        <a16:creationId xmlns:a16="http://schemas.microsoft.com/office/drawing/2014/main" id="{A5E4A0B7-DAAB-4229-8E19-807E26FDDD42}"/>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87" name="Freeform 420">
                    <a:extLst>
                      <a:ext uri="{FF2B5EF4-FFF2-40B4-BE49-F238E27FC236}">
                        <a16:creationId xmlns:a16="http://schemas.microsoft.com/office/drawing/2014/main" id="{29CB651E-FC28-4AD1-9CC7-35564AA23B96}"/>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88" name="Freeform 421">
                    <a:extLst>
                      <a:ext uri="{FF2B5EF4-FFF2-40B4-BE49-F238E27FC236}">
                        <a16:creationId xmlns:a16="http://schemas.microsoft.com/office/drawing/2014/main" id="{FE4C025E-D9D9-429B-A83D-F6FE97672A55}"/>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689" name="Freeform 422">
                    <a:extLst>
                      <a:ext uri="{FF2B5EF4-FFF2-40B4-BE49-F238E27FC236}">
                        <a16:creationId xmlns:a16="http://schemas.microsoft.com/office/drawing/2014/main" id="{1EE6AA7F-74DB-4FAD-82D4-602213906051}"/>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grpSp>
        <p:cxnSp>
          <p:nvCxnSpPr>
            <p:cNvPr id="520" name="Straight Connector 479">
              <a:extLst>
                <a:ext uri="{FF2B5EF4-FFF2-40B4-BE49-F238E27FC236}">
                  <a16:creationId xmlns:a16="http://schemas.microsoft.com/office/drawing/2014/main" id="{CDDEEC41-1B41-4C25-A626-EC95ABD00620}"/>
                </a:ext>
              </a:extLst>
            </p:cNvPr>
            <p:cNvCxnSpPr>
              <a:stCxn id="802" idx="3"/>
              <a:endCxn id="738" idx="1"/>
            </p:cNvCxnSpPr>
            <p:nvPr/>
          </p:nvCxnSpPr>
          <p:spPr>
            <a:xfrm>
              <a:off x="2184978" y="6168542"/>
              <a:ext cx="1964960" cy="0"/>
            </a:xfrm>
            <a:prstGeom prst="line">
              <a:avLst/>
            </a:prstGeom>
            <a:solidFill>
              <a:srgbClr val="A6E2A6"/>
            </a:solidFill>
            <a:ln w="19050" cap="flat" cmpd="sng" algn="ctr">
              <a:solidFill>
                <a:srgbClr val="69CD69"/>
              </a:solidFill>
              <a:prstDash val="solid"/>
              <a:round/>
              <a:headEnd type="none" w="med" len="med"/>
              <a:tailEnd type="none" w="med" len="med"/>
            </a:ln>
            <a:effectLst/>
          </p:spPr>
        </p:cxnSp>
        <p:cxnSp>
          <p:nvCxnSpPr>
            <p:cNvPr id="521" name="Straight Connector 480">
              <a:extLst>
                <a:ext uri="{FF2B5EF4-FFF2-40B4-BE49-F238E27FC236}">
                  <a16:creationId xmlns:a16="http://schemas.microsoft.com/office/drawing/2014/main" id="{F2EBBCF1-F7A5-4444-A637-DA34A6223C4D}"/>
                </a:ext>
              </a:extLst>
            </p:cNvPr>
            <p:cNvCxnSpPr>
              <a:stCxn id="738" idx="3"/>
              <a:endCxn id="632" idx="1"/>
            </p:cNvCxnSpPr>
            <p:nvPr/>
          </p:nvCxnSpPr>
          <p:spPr>
            <a:xfrm>
              <a:off x="4987340" y="6168542"/>
              <a:ext cx="1869568" cy="0"/>
            </a:xfrm>
            <a:prstGeom prst="line">
              <a:avLst/>
            </a:prstGeom>
            <a:solidFill>
              <a:srgbClr val="A6E2A6"/>
            </a:solidFill>
            <a:ln w="19050" cap="flat" cmpd="sng" algn="ctr">
              <a:solidFill>
                <a:srgbClr val="69CD69"/>
              </a:solidFill>
              <a:prstDash val="solid"/>
              <a:round/>
              <a:headEnd type="none" w="med" len="med"/>
              <a:tailEnd type="none" w="med" len="med"/>
            </a:ln>
            <a:effectLst/>
          </p:spPr>
        </p:cxnSp>
        <p:cxnSp>
          <p:nvCxnSpPr>
            <p:cNvPr id="522" name="Straight Connector 481">
              <a:extLst>
                <a:ext uri="{FF2B5EF4-FFF2-40B4-BE49-F238E27FC236}">
                  <a16:creationId xmlns:a16="http://schemas.microsoft.com/office/drawing/2014/main" id="{3BB46F62-13CD-4245-92DE-EE6E6D80F9D2}"/>
                </a:ext>
              </a:extLst>
            </p:cNvPr>
            <p:cNvCxnSpPr>
              <a:stCxn id="698" idx="2"/>
              <a:endCxn id="738" idx="0"/>
            </p:cNvCxnSpPr>
            <p:nvPr/>
          </p:nvCxnSpPr>
          <p:spPr>
            <a:xfrm>
              <a:off x="4041483" y="5725357"/>
              <a:ext cx="527155" cy="107783"/>
            </a:xfrm>
            <a:prstGeom prst="line">
              <a:avLst/>
            </a:prstGeom>
            <a:solidFill>
              <a:srgbClr val="A6E2A6"/>
            </a:solidFill>
            <a:ln w="19050" cap="flat" cmpd="sng" algn="ctr">
              <a:solidFill>
                <a:srgbClr val="69CD69"/>
              </a:solidFill>
              <a:prstDash val="solid"/>
              <a:round/>
              <a:headEnd type="none" w="med" len="med"/>
              <a:tailEnd type="none" w="med" len="med"/>
            </a:ln>
            <a:effectLst/>
          </p:spPr>
        </p:cxnSp>
        <p:cxnSp>
          <p:nvCxnSpPr>
            <p:cNvPr id="523" name="Straight Connector 482">
              <a:extLst>
                <a:ext uri="{FF2B5EF4-FFF2-40B4-BE49-F238E27FC236}">
                  <a16:creationId xmlns:a16="http://schemas.microsoft.com/office/drawing/2014/main" id="{876D5FF9-E046-45F5-9B8A-376DB984A8D1}"/>
                </a:ext>
              </a:extLst>
            </p:cNvPr>
            <p:cNvCxnSpPr>
              <a:stCxn id="678" idx="2"/>
              <a:endCxn id="698" idx="0"/>
            </p:cNvCxnSpPr>
            <p:nvPr/>
          </p:nvCxnSpPr>
          <p:spPr>
            <a:xfrm flipH="1">
              <a:off x="4041483" y="4913383"/>
              <a:ext cx="527155" cy="141174"/>
            </a:xfrm>
            <a:prstGeom prst="line">
              <a:avLst/>
            </a:prstGeom>
            <a:solidFill>
              <a:srgbClr val="006699"/>
            </a:solidFill>
            <a:ln w="19050" cap="flat" cmpd="sng" algn="ctr">
              <a:solidFill>
                <a:srgbClr val="003048"/>
              </a:solidFill>
              <a:prstDash val="solid"/>
              <a:round/>
              <a:headEnd type="none" w="med" len="med"/>
              <a:tailEnd type="none" w="med" len="med"/>
            </a:ln>
            <a:effectLst/>
          </p:spPr>
        </p:cxnSp>
        <p:cxnSp>
          <p:nvCxnSpPr>
            <p:cNvPr id="524" name="Straight Connector 483">
              <a:extLst>
                <a:ext uri="{FF2B5EF4-FFF2-40B4-BE49-F238E27FC236}">
                  <a16:creationId xmlns:a16="http://schemas.microsoft.com/office/drawing/2014/main" id="{553F7E1F-A185-4179-8470-AF99E9609A5B}"/>
                </a:ext>
              </a:extLst>
            </p:cNvPr>
            <p:cNvCxnSpPr>
              <a:stCxn id="762" idx="2"/>
              <a:endCxn id="802" idx="0"/>
            </p:cNvCxnSpPr>
            <p:nvPr/>
          </p:nvCxnSpPr>
          <p:spPr>
            <a:xfrm>
              <a:off x="1766277" y="5725359"/>
              <a:ext cx="0" cy="107781"/>
            </a:xfrm>
            <a:prstGeom prst="line">
              <a:avLst/>
            </a:prstGeom>
            <a:solidFill>
              <a:srgbClr val="A6E2A6"/>
            </a:solidFill>
            <a:ln w="19050" cap="flat" cmpd="sng" algn="ctr">
              <a:solidFill>
                <a:srgbClr val="69CD69"/>
              </a:solidFill>
              <a:prstDash val="solid"/>
              <a:round/>
              <a:headEnd type="none" w="med" len="med"/>
              <a:tailEnd type="none" w="med" len="med"/>
            </a:ln>
            <a:effectLst/>
          </p:spPr>
        </p:cxnSp>
        <p:cxnSp>
          <p:nvCxnSpPr>
            <p:cNvPr id="525" name="Straight Connector 484">
              <a:extLst>
                <a:ext uri="{FF2B5EF4-FFF2-40B4-BE49-F238E27FC236}">
                  <a16:creationId xmlns:a16="http://schemas.microsoft.com/office/drawing/2014/main" id="{FEFABD02-710D-4944-BAB1-B332D1989F65}"/>
                </a:ext>
              </a:extLst>
            </p:cNvPr>
            <p:cNvCxnSpPr>
              <a:stCxn id="742" idx="2"/>
              <a:endCxn id="762" idx="0"/>
            </p:cNvCxnSpPr>
            <p:nvPr/>
          </p:nvCxnSpPr>
          <p:spPr>
            <a:xfrm flipH="1">
              <a:off x="1766277" y="4924667"/>
              <a:ext cx="1" cy="129888"/>
            </a:xfrm>
            <a:prstGeom prst="line">
              <a:avLst/>
            </a:prstGeom>
            <a:solidFill>
              <a:srgbClr val="006699"/>
            </a:solidFill>
            <a:ln w="19050" cap="flat" cmpd="sng" algn="ctr">
              <a:solidFill>
                <a:srgbClr val="003048"/>
              </a:solidFill>
              <a:prstDash val="solid"/>
              <a:round/>
              <a:headEnd type="none" w="med" len="med"/>
              <a:tailEnd type="none" w="med" len="med"/>
            </a:ln>
            <a:effectLst/>
          </p:spPr>
        </p:cxnSp>
        <p:grpSp>
          <p:nvGrpSpPr>
            <p:cNvPr id="526" name="Group 485">
              <a:extLst>
                <a:ext uri="{FF2B5EF4-FFF2-40B4-BE49-F238E27FC236}">
                  <a16:creationId xmlns:a16="http://schemas.microsoft.com/office/drawing/2014/main" id="{9065EA48-038F-44E3-AD52-2C7C7CAF8F96}"/>
                </a:ext>
              </a:extLst>
            </p:cNvPr>
            <p:cNvGrpSpPr/>
            <p:nvPr/>
          </p:nvGrpSpPr>
          <p:grpSpPr>
            <a:xfrm>
              <a:off x="348528" y="3456913"/>
              <a:ext cx="853361" cy="670804"/>
              <a:chOff x="500890" y="4502819"/>
              <a:chExt cx="651303" cy="561106"/>
            </a:xfrm>
          </p:grpSpPr>
          <p:sp>
            <p:nvSpPr>
              <p:cNvPr id="676" name="Rectangle: Rounded Corners 199">
                <a:extLst>
                  <a:ext uri="{FF2B5EF4-FFF2-40B4-BE49-F238E27FC236}">
                    <a16:creationId xmlns:a16="http://schemas.microsoft.com/office/drawing/2014/main" id="{7F5CDF7D-BF04-4BBE-B166-AA698D1F0BE3}"/>
                  </a:ext>
                </a:extLst>
              </p:cNvPr>
              <p:cNvSpPr/>
              <p:nvPr/>
            </p:nvSpPr>
            <p:spPr bwMode="auto">
              <a:xfrm>
                <a:off x="500890" y="4502819"/>
                <a:ext cx="651303" cy="561106"/>
              </a:xfrm>
              <a:prstGeom prst="roundRect">
                <a:avLst>
                  <a:gd name="adj" fmla="val 4522"/>
                </a:avLst>
              </a:prstGeom>
              <a:solidFill>
                <a:srgbClr val="9AEAC8"/>
              </a:solidFill>
              <a:ln w="19050" cap="flat" cmpd="sng" algn="ctr">
                <a:solidFill>
                  <a:srgbClr val="219F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pic>
            <p:nvPicPr>
              <p:cNvPr id="677" name="Picture 487">
                <a:extLst>
                  <a:ext uri="{FF2B5EF4-FFF2-40B4-BE49-F238E27FC236}">
                    <a16:creationId xmlns:a16="http://schemas.microsoft.com/office/drawing/2014/main" id="{9E8B0732-E1A3-4D55-881C-3E916C577986}"/>
                  </a:ext>
                </a:extLst>
              </p:cNvPr>
              <p:cNvPicPr>
                <a:picLocks noChangeAspect="1"/>
              </p:cNvPicPr>
              <p:nvPr/>
            </p:nvPicPr>
            <p:blipFill>
              <a:blip r:embed="rId2"/>
              <a:stretch>
                <a:fillRect/>
              </a:stretch>
            </p:blipFill>
            <p:spPr>
              <a:xfrm>
                <a:off x="528955" y="4652735"/>
                <a:ext cx="588645" cy="258036"/>
              </a:xfrm>
              <a:prstGeom prst="rect">
                <a:avLst/>
              </a:prstGeom>
            </p:spPr>
          </p:pic>
        </p:grpSp>
        <p:grpSp>
          <p:nvGrpSpPr>
            <p:cNvPr id="527" name="Group 489">
              <a:extLst>
                <a:ext uri="{FF2B5EF4-FFF2-40B4-BE49-F238E27FC236}">
                  <a16:creationId xmlns:a16="http://schemas.microsoft.com/office/drawing/2014/main" id="{149C917B-B16A-42EE-B13A-02D2D8CAE5C8}"/>
                </a:ext>
              </a:extLst>
            </p:cNvPr>
            <p:cNvGrpSpPr/>
            <p:nvPr/>
          </p:nvGrpSpPr>
          <p:grpSpPr>
            <a:xfrm>
              <a:off x="4629174" y="5054555"/>
              <a:ext cx="837396" cy="670804"/>
              <a:chOff x="1260148" y="5182011"/>
              <a:chExt cx="639119" cy="561107"/>
            </a:xfrm>
          </p:grpSpPr>
          <p:sp>
            <p:nvSpPr>
              <p:cNvPr id="636" name="Rectangle: Rounded Corners 143">
                <a:extLst>
                  <a:ext uri="{FF2B5EF4-FFF2-40B4-BE49-F238E27FC236}">
                    <a16:creationId xmlns:a16="http://schemas.microsoft.com/office/drawing/2014/main" id="{151849D9-D328-4D76-8197-22BCA807A5D3}"/>
                  </a:ext>
                </a:extLst>
              </p:cNvPr>
              <p:cNvSpPr/>
              <p:nvPr/>
            </p:nvSpPr>
            <p:spPr bwMode="auto">
              <a:xfrm>
                <a:off x="1260148" y="5182011"/>
                <a:ext cx="639119" cy="561107"/>
              </a:xfrm>
              <a:prstGeom prst="roundRect">
                <a:avLst>
                  <a:gd name="adj" fmla="val 7493"/>
                </a:avLst>
              </a:prstGeom>
              <a:solidFill>
                <a:srgbClr val="A6E2A6"/>
              </a:solidFill>
              <a:ln w="19050" cap="flat" cmpd="sng" algn="ctr">
                <a:solidFill>
                  <a:srgbClr val="69CD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637" name="Group 491">
                <a:extLst>
                  <a:ext uri="{FF2B5EF4-FFF2-40B4-BE49-F238E27FC236}">
                    <a16:creationId xmlns:a16="http://schemas.microsoft.com/office/drawing/2014/main" id="{F4FCEF28-0121-4110-BE20-4EE179D188A0}"/>
                  </a:ext>
                </a:extLst>
              </p:cNvPr>
              <p:cNvGrpSpPr/>
              <p:nvPr/>
            </p:nvGrpSpPr>
            <p:grpSpPr>
              <a:xfrm rot="5400000">
                <a:off x="1457456" y="5324062"/>
                <a:ext cx="240662" cy="254298"/>
                <a:chOff x="3171663" y="1206457"/>
                <a:chExt cx="478574" cy="505689"/>
              </a:xfrm>
            </p:grpSpPr>
            <p:grpSp>
              <p:nvGrpSpPr>
                <p:cNvPr id="638" name="Grupo 13">
                  <a:extLst>
                    <a:ext uri="{FF2B5EF4-FFF2-40B4-BE49-F238E27FC236}">
                      <a16:creationId xmlns:a16="http://schemas.microsoft.com/office/drawing/2014/main" id="{7C8C3F62-C1CB-4101-B3DD-C4EB489A5B7A}"/>
                    </a:ext>
                  </a:extLst>
                </p:cNvPr>
                <p:cNvGrpSpPr/>
                <p:nvPr/>
              </p:nvGrpSpPr>
              <p:grpSpPr>
                <a:xfrm>
                  <a:off x="3175275" y="1206457"/>
                  <a:ext cx="474962" cy="474962"/>
                  <a:chOff x="7221250" y="2716758"/>
                  <a:chExt cx="250764" cy="250764"/>
                </a:xfrm>
              </p:grpSpPr>
              <p:grpSp>
                <p:nvGrpSpPr>
                  <p:cNvPr id="658" name="Grupo 229">
                    <a:extLst>
                      <a:ext uri="{FF2B5EF4-FFF2-40B4-BE49-F238E27FC236}">
                        <a16:creationId xmlns:a16="http://schemas.microsoft.com/office/drawing/2014/main" id="{D1FC3D0E-9585-4110-9B75-0BA99E36D762}"/>
                      </a:ext>
                    </a:extLst>
                  </p:cNvPr>
                  <p:cNvGrpSpPr/>
                  <p:nvPr/>
                </p:nvGrpSpPr>
                <p:grpSpPr>
                  <a:xfrm>
                    <a:off x="7221250" y="2716758"/>
                    <a:ext cx="250764" cy="250764"/>
                    <a:chOff x="3370818" y="4739217"/>
                    <a:chExt cx="1845780" cy="1845780"/>
                  </a:xfrm>
                  <a:solidFill>
                    <a:srgbClr val="00005A"/>
                  </a:solidFill>
                </p:grpSpPr>
                <p:cxnSp>
                  <p:nvCxnSpPr>
                    <p:cNvPr id="674" name="Conector recto 230">
                      <a:extLst>
                        <a:ext uri="{FF2B5EF4-FFF2-40B4-BE49-F238E27FC236}">
                          <a16:creationId xmlns:a16="http://schemas.microsoft.com/office/drawing/2014/main" id="{FD55A2E3-6995-4735-9832-B992BA1D9A2A}"/>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75" name="Conector recto 231">
                      <a:extLst>
                        <a:ext uri="{FF2B5EF4-FFF2-40B4-BE49-F238E27FC236}">
                          <a16:creationId xmlns:a16="http://schemas.microsoft.com/office/drawing/2014/main" id="{EA622101-5057-4934-800F-72DB42923F71}"/>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59" name="Grupo 232">
                    <a:extLst>
                      <a:ext uri="{FF2B5EF4-FFF2-40B4-BE49-F238E27FC236}">
                        <a16:creationId xmlns:a16="http://schemas.microsoft.com/office/drawing/2014/main" id="{B185B3E7-83D2-4838-AFCF-A55698B6FCD3}"/>
                      </a:ext>
                    </a:extLst>
                  </p:cNvPr>
                  <p:cNvGrpSpPr/>
                  <p:nvPr/>
                </p:nvGrpSpPr>
                <p:grpSpPr>
                  <a:xfrm rot="900000">
                    <a:off x="7249980" y="2745488"/>
                    <a:ext cx="193304" cy="193304"/>
                    <a:chOff x="3370818" y="4739217"/>
                    <a:chExt cx="1845780" cy="1845780"/>
                  </a:xfrm>
                  <a:solidFill>
                    <a:srgbClr val="00005A"/>
                  </a:solidFill>
                </p:grpSpPr>
                <p:cxnSp>
                  <p:nvCxnSpPr>
                    <p:cNvPr id="672" name="Conector recto 233">
                      <a:extLst>
                        <a:ext uri="{FF2B5EF4-FFF2-40B4-BE49-F238E27FC236}">
                          <a16:creationId xmlns:a16="http://schemas.microsoft.com/office/drawing/2014/main" id="{6A649872-D6D4-4568-A375-6D0B083A17C2}"/>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73" name="Conector recto 234">
                      <a:extLst>
                        <a:ext uri="{FF2B5EF4-FFF2-40B4-BE49-F238E27FC236}">
                          <a16:creationId xmlns:a16="http://schemas.microsoft.com/office/drawing/2014/main" id="{BC832C31-4F3E-4F54-B631-42DD3553A9B9}"/>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60" name="Grupo 235">
                    <a:extLst>
                      <a:ext uri="{FF2B5EF4-FFF2-40B4-BE49-F238E27FC236}">
                        <a16:creationId xmlns:a16="http://schemas.microsoft.com/office/drawing/2014/main" id="{AE555926-836B-4E43-BDD6-C4CFF0D2796A}"/>
                      </a:ext>
                    </a:extLst>
                  </p:cNvPr>
                  <p:cNvGrpSpPr/>
                  <p:nvPr/>
                </p:nvGrpSpPr>
                <p:grpSpPr>
                  <a:xfrm rot="1800000">
                    <a:off x="7221250" y="2716758"/>
                    <a:ext cx="250764" cy="250764"/>
                    <a:chOff x="3370818" y="4739217"/>
                    <a:chExt cx="1845780" cy="1845780"/>
                  </a:xfrm>
                  <a:solidFill>
                    <a:srgbClr val="00005A"/>
                  </a:solidFill>
                </p:grpSpPr>
                <p:cxnSp>
                  <p:nvCxnSpPr>
                    <p:cNvPr id="670" name="Conector recto 236">
                      <a:extLst>
                        <a:ext uri="{FF2B5EF4-FFF2-40B4-BE49-F238E27FC236}">
                          <a16:creationId xmlns:a16="http://schemas.microsoft.com/office/drawing/2014/main" id="{8D3BCF1E-277F-4BF9-A674-7DB2632F92B3}"/>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71" name="Conector recto 237">
                      <a:extLst>
                        <a:ext uri="{FF2B5EF4-FFF2-40B4-BE49-F238E27FC236}">
                          <a16:creationId xmlns:a16="http://schemas.microsoft.com/office/drawing/2014/main" id="{9CB6A302-955D-4B08-BC19-CABD736D8D41}"/>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61" name="Grupo 238">
                    <a:extLst>
                      <a:ext uri="{FF2B5EF4-FFF2-40B4-BE49-F238E27FC236}">
                        <a16:creationId xmlns:a16="http://schemas.microsoft.com/office/drawing/2014/main" id="{D1786A81-E22D-4B0B-814B-17926AFD5F90}"/>
                      </a:ext>
                    </a:extLst>
                  </p:cNvPr>
                  <p:cNvGrpSpPr/>
                  <p:nvPr/>
                </p:nvGrpSpPr>
                <p:grpSpPr>
                  <a:xfrm rot="3600000">
                    <a:off x="7221250" y="2716758"/>
                    <a:ext cx="250764" cy="250764"/>
                    <a:chOff x="3370818" y="4739217"/>
                    <a:chExt cx="1845780" cy="1845780"/>
                  </a:xfrm>
                  <a:solidFill>
                    <a:srgbClr val="00005A"/>
                  </a:solidFill>
                </p:grpSpPr>
                <p:cxnSp>
                  <p:nvCxnSpPr>
                    <p:cNvPr id="668" name="Conector recto 239">
                      <a:extLst>
                        <a:ext uri="{FF2B5EF4-FFF2-40B4-BE49-F238E27FC236}">
                          <a16:creationId xmlns:a16="http://schemas.microsoft.com/office/drawing/2014/main" id="{9D15A793-2CE7-475E-BC7C-9EAD1A2A9975}"/>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69" name="Conector recto 240">
                      <a:extLst>
                        <a:ext uri="{FF2B5EF4-FFF2-40B4-BE49-F238E27FC236}">
                          <a16:creationId xmlns:a16="http://schemas.microsoft.com/office/drawing/2014/main" id="{C49A9A28-5722-485D-8A29-35578AD5A0A2}"/>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62" name="Grupo 241">
                    <a:extLst>
                      <a:ext uri="{FF2B5EF4-FFF2-40B4-BE49-F238E27FC236}">
                        <a16:creationId xmlns:a16="http://schemas.microsoft.com/office/drawing/2014/main" id="{764A8262-0E81-4330-9E13-F82B1F47D3B9}"/>
                      </a:ext>
                    </a:extLst>
                  </p:cNvPr>
                  <p:cNvGrpSpPr/>
                  <p:nvPr/>
                </p:nvGrpSpPr>
                <p:grpSpPr>
                  <a:xfrm rot="2700000">
                    <a:off x="7249980" y="2745488"/>
                    <a:ext cx="193304" cy="193304"/>
                    <a:chOff x="3370818" y="4739217"/>
                    <a:chExt cx="1845780" cy="1845780"/>
                  </a:xfrm>
                  <a:solidFill>
                    <a:srgbClr val="00005A"/>
                  </a:solidFill>
                </p:grpSpPr>
                <p:cxnSp>
                  <p:nvCxnSpPr>
                    <p:cNvPr id="666" name="Conector recto 242">
                      <a:extLst>
                        <a:ext uri="{FF2B5EF4-FFF2-40B4-BE49-F238E27FC236}">
                          <a16:creationId xmlns:a16="http://schemas.microsoft.com/office/drawing/2014/main" id="{31E3D687-4D66-4AB0-B0BB-1AA940E42EA9}"/>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67" name="Conector recto 243">
                      <a:extLst>
                        <a:ext uri="{FF2B5EF4-FFF2-40B4-BE49-F238E27FC236}">
                          <a16:creationId xmlns:a16="http://schemas.microsoft.com/office/drawing/2014/main" id="{86F066D3-5577-46CB-A51F-C275BF4FAD7B}"/>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63" name="Grupo 244">
                    <a:extLst>
                      <a:ext uri="{FF2B5EF4-FFF2-40B4-BE49-F238E27FC236}">
                        <a16:creationId xmlns:a16="http://schemas.microsoft.com/office/drawing/2014/main" id="{95FD1577-D518-4956-8D7A-28B5434F4241}"/>
                      </a:ext>
                    </a:extLst>
                  </p:cNvPr>
                  <p:cNvGrpSpPr/>
                  <p:nvPr/>
                </p:nvGrpSpPr>
                <p:grpSpPr>
                  <a:xfrm rot="20700000" flipH="1">
                    <a:off x="7249980" y="2745488"/>
                    <a:ext cx="193304" cy="193304"/>
                    <a:chOff x="3370818" y="4739217"/>
                    <a:chExt cx="1845780" cy="1845780"/>
                  </a:xfrm>
                  <a:solidFill>
                    <a:srgbClr val="00005A"/>
                  </a:solidFill>
                </p:grpSpPr>
                <p:cxnSp>
                  <p:nvCxnSpPr>
                    <p:cNvPr id="664" name="Conector recto 245">
                      <a:extLst>
                        <a:ext uri="{FF2B5EF4-FFF2-40B4-BE49-F238E27FC236}">
                          <a16:creationId xmlns:a16="http://schemas.microsoft.com/office/drawing/2014/main" id="{076EC178-F1F1-4B15-8512-031D846F5665}"/>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65" name="Conector recto 246">
                      <a:extLst>
                        <a:ext uri="{FF2B5EF4-FFF2-40B4-BE49-F238E27FC236}">
                          <a16:creationId xmlns:a16="http://schemas.microsoft.com/office/drawing/2014/main" id="{19420946-F26F-4099-B37C-0DF049427144}"/>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grpSp>
              <p:nvGrpSpPr>
                <p:cNvPr id="639" name="Grupo 13">
                  <a:extLst>
                    <a:ext uri="{FF2B5EF4-FFF2-40B4-BE49-F238E27FC236}">
                      <a16:creationId xmlns:a16="http://schemas.microsoft.com/office/drawing/2014/main" id="{A3B9C3E3-1AFA-4D29-914A-600CC04CA8D5}"/>
                    </a:ext>
                  </a:extLst>
                </p:cNvPr>
                <p:cNvGrpSpPr/>
                <p:nvPr/>
              </p:nvGrpSpPr>
              <p:grpSpPr>
                <a:xfrm>
                  <a:off x="3171663" y="1237184"/>
                  <a:ext cx="474962" cy="474962"/>
                  <a:chOff x="7221250" y="2716758"/>
                  <a:chExt cx="250764" cy="250764"/>
                </a:xfrm>
              </p:grpSpPr>
              <p:grpSp>
                <p:nvGrpSpPr>
                  <p:cNvPr id="640" name="Grupo 229">
                    <a:extLst>
                      <a:ext uri="{FF2B5EF4-FFF2-40B4-BE49-F238E27FC236}">
                        <a16:creationId xmlns:a16="http://schemas.microsoft.com/office/drawing/2014/main" id="{2E6808E2-7F2D-4E3E-AE49-0BC44B4DC715}"/>
                      </a:ext>
                    </a:extLst>
                  </p:cNvPr>
                  <p:cNvGrpSpPr/>
                  <p:nvPr/>
                </p:nvGrpSpPr>
                <p:grpSpPr>
                  <a:xfrm>
                    <a:off x="7221250" y="2716758"/>
                    <a:ext cx="250764" cy="250764"/>
                    <a:chOff x="3370818" y="4739217"/>
                    <a:chExt cx="1845780" cy="1845780"/>
                  </a:xfrm>
                  <a:solidFill>
                    <a:srgbClr val="00005A"/>
                  </a:solidFill>
                </p:grpSpPr>
                <p:cxnSp>
                  <p:nvCxnSpPr>
                    <p:cNvPr id="656" name="Conector recto 230">
                      <a:extLst>
                        <a:ext uri="{FF2B5EF4-FFF2-40B4-BE49-F238E27FC236}">
                          <a16:creationId xmlns:a16="http://schemas.microsoft.com/office/drawing/2014/main" id="{4318B1E0-16BA-48F8-9B53-145765047F87}"/>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57" name="Conector recto 231">
                      <a:extLst>
                        <a:ext uri="{FF2B5EF4-FFF2-40B4-BE49-F238E27FC236}">
                          <a16:creationId xmlns:a16="http://schemas.microsoft.com/office/drawing/2014/main" id="{9A8FF2F5-5E85-4345-83FF-743ED317D7E0}"/>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641" name="Grupo 232">
                    <a:extLst>
                      <a:ext uri="{FF2B5EF4-FFF2-40B4-BE49-F238E27FC236}">
                        <a16:creationId xmlns:a16="http://schemas.microsoft.com/office/drawing/2014/main" id="{ABC03BF1-6ED0-4070-98FB-DE88B6F7D5E4}"/>
                      </a:ext>
                    </a:extLst>
                  </p:cNvPr>
                  <p:cNvGrpSpPr/>
                  <p:nvPr/>
                </p:nvGrpSpPr>
                <p:grpSpPr>
                  <a:xfrm rot="900000">
                    <a:off x="7249980" y="2745488"/>
                    <a:ext cx="193304" cy="193304"/>
                    <a:chOff x="3370818" y="4739217"/>
                    <a:chExt cx="1845780" cy="1845780"/>
                  </a:xfrm>
                  <a:solidFill>
                    <a:srgbClr val="00005A"/>
                  </a:solidFill>
                </p:grpSpPr>
                <p:cxnSp>
                  <p:nvCxnSpPr>
                    <p:cNvPr id="654" name="Conector recto 233">
                      <a:extLst>
                        <a:ext uri="{FF2B5EF4-FFF2-40B4-BE49-F238E27FC236}">
                          <a16:creationId xmlns:a16="http://schemas.microsoft.com/office/drawing/2014/main" id="{4097758A-1F77-443C-81AD-72C21DEDC72B}"/>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55" name="Conector recto 234">
                      <a:extLst>
                        <a:ext uri="{FF2B5EF4-FFF2-40B4-BE49-F238E27FC236}">
                          <a16:creationId xmlns:a16="http://schemas.microsoft.com/office/drawing/2014/main" id="{9D37977A-E65F-43FE-A8F1-B360C1A345FD}"/>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642" name="Grupo 235">
                    <a:extLst>
                      <a:ext uri="{FF2B5EF4-FFF2-40B4-BE49-F238E27FC236}">
                        <a16:creationId xmlns:a16="http://schemas.microsoft.com/office/drawing/2014/main" id="{C5C91833-7E6A-4474-99A7-5C619DB6396B}"/>
                      </a:ext>
                    </a:extLst>
                  </p:cNvPr>
                  <p:cNvGrpSpPr/>
                  <p:nvPr/>
                </p:nvGrpSpPr>
                <p:grpSpPr>
                  <a:xfrm rot="1800000">
                    <a:off x="7221250" y="2716758"/>
                    <a:ext cx="250764" cy="250764"/>
                    <a:chOff x="3370818" y="4739217"/>
                    <a:chExt cx="1845780" cy="1845780"/>
                  </a:xfrm>
                  <a:solidFill>
                    <a:srgbClr val="00005A"/>
                  </a:solidFill>
                </p:grpSpPr>
                <p:cxnSp>
                  <p:nvCxnSpPr>
                    <p:cNvPr id="652" name="Conector recto 236">
                      <a:extLst>
                        <a:ext uri="{FF2B5EF4-FFF2-40B4-BE49-F238E27FC236}">
                          <a16:creationId xmlns:a16="http://schemas.microsoft.com/office/drawing/2014/main" id="{E2612C17-261F-436D-9C63-B210C89B3754}"/>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53" name="Conector recto 237">
                      <a:extLst>
                        <a:ext uri="{FF2B5EF4-FFF2-40B4-BE49-F238E27FC236}">
                          <a16:creationId xmlns:a16="http://schemas.microsoft.com/office/drawing/2014/main" id="{BDFFE600-E03D-4BCE-B0A6-13CFBBB0E880}"/>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643" name="Grupo 238">
                    <a:extLst>
                      <a:ext uri="{FF2B5EF4-FFF2-40B4-BE49-F238E27FC236}">
                        <a16:creationId xmlns:a16="http://schemas.microsoft.com/office/drawing/2014/main" id="{CBD6D4E6-3672-4ECE-B511-BF277FD33A8C}"/>
                      </a:ext>
                    </a:extLst>
                  </p:cNvPr>
                  <p:cNvGrpSpPr/>
                  <p:nvPr/>
                </p:nvGrpSpPr>
                <p:grpSpPr>
                  <a:xfrm rot="3600000">
                    <a:off x="7221250" y="2716758"/>
                    <a:ext cx="250764" cy="250764"/>
                    <a:chOff x="3370818" y="4739217"/>
                    <a:chExt cx="1845780" cy="1845780"/>
                  </a:xfrm>
                  <a:solidFill>
                    <a:srgbClr val="00005A"/>
                  </a:solidFill>
                </p:grpSpPr>
                <p:cxnSp>
                  <p:nvCxnSpPr>
                    <p:cNvPr id="650" name="Conector recto 239">
                      <a:extLst>
                        <a:ext uri="{FF2B5EF4-FFF2-40B4-BE49-F238E27FC236}">
                          <a16:creationId xmlns:a16="http://schemas.microsoft.com/office/drawing/2014/main" id="{1675355A-3C06-47FF-9C77-F32311D9D188}"/>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51" name="Conector recto 240">
                      <a:extLst>
                        <a:ext uri="{FF2B5EF4-FFF2-40B4-BE49-F238E27FC236}">
                          <a16:creationId xmlns:a16="http://schemas.microsoft.com/office/drawing/2014/main" id="{5903A5AF-C7FD-43FE-B6C7-B8E03E3647C0}"/>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644" name="Grupo 241">
                    <a:extLst>
                      <a:ext uri="{FF2B5EF4-FFF2-40B4-BE49-F238E27FC236}">
                        <a16:creationId xmlns:a16="http://schemas.microsoft.com/office/drawing/2014/main" id="{6A6906BB-6936-4D2B-AEE1-5DC99C1A3FE6}"/>
                      </a:ext>
                    </a:extLst>
                  </p:cNvPr>
                  <p:cNvGrpSpPr/>
                  <p:nvPr/>
                </p:nvGrpSpPr>
                <p:grpSpPr>
                  <a:xfrm rot="2700000">
                    <a:off x="7249980" y="2745488"/>
                    <a:ext cx="193304" cy="193304"/>
                    <a:chOff x="3370818" y="4739217"/>
                    <a:chExt cx="1845780" cy="1845780"/>
                  </a:xfrm>
                  <a:solidFill>
                    <a:srgbClr val="00005A"/>
                  </a:solidFill>
                </p:grpSpPr>
                <p:cxnSp>
                  <p:nvCxnSpPr>
                    <p:cNvPr id="648" name="Conector recto 242">
                      <a:extLst>
                        <a:ext uri="{FF2B5EF4-FFF2-40B4-BE49-F238E27FC236}">
                          <a16:creationId xmlns:a16="http://schemas.microsoft.com/office/drawing/2014/main" id="{B8A444F8-61EB-436B-B20B-3B0641C617F4}"/>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49" name="Conector recto 243">
                      <a:extLst>
                        <a:ext uri="{FF2B5EF4-FFF2-40B4-BE49-F238E27FC236}">
                          <a16:creationId xmlns:a16="http://schemas.microsoft.com/office/drawing/2014/main" id="{1B94E42A-989F-4FE9-BE3C-6D6BC44A0E39}"/>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645" name="Grupo 244">
                    <a:extLst>
                      <a:ext uri="{FF2B5EF4-FFF2-40B4-BE49-F238E27FC236}">
                        <a16:creationId xmlns:a16="http://schemas.microsoft.com/office/drawing/2014/main" id="{D7CF4E8F-ECE4-4BEE-8338-C8FBC0CB5539}"/>
                      </a:ext>
                    </a:extLst>
                  </p:cNvPr>
                  <p:cNvGrpSpPr/>
                  <p:nvPr/>
                </p:nvGrpSpPr>
                <p:grpSpPr>
                  <a:xfrm rot="20700000" flipH="1">
                    <a:off x="7249980" y="2745488"/>
                    <a:ext cx="193304" cy="193304"/>
                    <a:chOff x="3370818" y="4739217"/>
                    <a:chExt cx="1845780" cy="1845780"/>
                  </a:xfrm>
                  <a:solidFill>
                    <a:srgbClr val="00005A"/>
                  </a:solidFill>
                </p:grpSpPr>
                <p:cxnSp>
                  <p:nvCxnSpPr>
                    <p:cNvPr id="646" name="Conector recto 245">
                      <a:extLst>
                        <a:ext uri="{FF2B5EF4-FFF2-40B4-BE49-F238E27FC236}">
                          <a16:creationId xmlns:a16="http://schemas.microsoft.com/office/drawing/2014/main" id="{10CABB3A-8F74-4CC4-9A41-DE84C8DDDEE1}"/>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47" name="Conector recto 246">
                      <a:extLst>
                        <a:ext uri="{FF2B5EF4-FFF2-40B4-BE49-F238E27FC236}">
                          <a16:creationId xmlns:a16="http://schemas.microsoft.com/office/drawing/2014/main" id="{893D341D-C6ED-4EE4-BD3D-DE1A05138D4D}"/>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grpSp>
        </p:grpSp>
        <p:cxnSp>
          <p:nvCxnSpPr>
            <p:cNvPr id="528" name="Straight Connector 530">
              <a:extLst>
                <a:ext uri="{FF2B5EF4-FFF2-40B4-BE49-F238E27FC236}">
                  <a16:creationId xmlns:a16="http://schemas.microsoft.com/office/drawing/2014/main" id="{F886A4A0-7067-45E0-AFAF-31B76E97E0C4}"/>
                </a:ext>
              </a:extLst>
            </p:cNvPr>
            <p:cNvCxnSpPr>
              <a:stCxn id="636" idx="2"/>
              <a:endCxn id="738" idx="0"/>
            </p:cNvCxnSpPr>
            <p:nvPr/>
          </p:nvCxnSpPr>
          <p:spPr>
            <a:xfrm flipH="1">
              <a:off x="4568640" y="5725357"/>
              <a:ext cx="479232" cy="107783"/>
            </a:xfrm>
            <a:prstGeom prst="line">
              <a:avLst/>
            </a:prstGeom>
            <a:solidFill>
              <a:srgbClr val="A6E2A6"/>
            </a:solidFill>
            <a:ln w="19050" cap="flat" cmpd="sng" algn="ctr">
              <a:solidFill>
                <a:srgbClr val="69CD69"/>
              </a:solidFill>
              <a:prstDash val="solid"/>
              <a:round/>
              <a:headEnd type="none" w="med" len="med"/>
              <a:tailEnd type="none" w="med" len="med"/>
            </a:ln>
            <a:effectLst/>
          </p:spPr>
        </p:cxnSp>
        <p:cxnSp>
          <p:nvCxnSpPr>
            <p:cNvPr id="529" name="Straight Connector 531">
              <a:extLst>
                <a:ext uri="{FF2B5EF4-FFF2-40B4-BE49-F238E27FC236}">
                  <a16:creationId xmlns:a16="http://schemas.microsoft.com/office/drawing/2014/main" id="{0E464B11-10C2-412C-9347-DAA33DC2A693}"/>
                </a:ext>
              </a:extLst>
            </p:cNvPr>
            <p:cNvCxnSpPr>
              <a:stCxn id="678" idx="2"/>
              <a:endCxn id="636" idx="0"/>
            </p:cNvCxnSpPr>
            <p:nvPr/>
          </p:nvCxnSpPr>
          <p:spPr>
            <a:xfrm>
              <a:off x="4568640" y="4913383"/>
              <a:ext cx="479232" cy="141174"/>
            </a:xfrm>
            <a:prstGeom prst="line">
              <a:avLst/>
            </a:prstGeom>
            <a:solidFill>
              <a:srgbClr val="006699"/>
            </a:solidFill>
            <a:ln w="19050" cap="flat" cmpd="sng" algn="ctr">
              <a:solidFill>
                <a:srgbClr val="003048"/>
              </a:solidFill>
              <a:prstDash val="solid"/>
              <a:round/>
              <a:headEnd type="none" w="med" len="med"/>
              <a:tailEnd type="none" w="med" len="med"/>
            </a:ln>
            <a:effectLst/>
          </p:spPr>
        </p:cxnSp>
        <p:grpSp>
          <p:nvGrpSpPr>
            <p:cNvPr id="530" name="Group 532">
              <a:extLst>
                <a:ext uri="{FF2B5EF4-FFF2-40B4-BE49-F238E27FC236}">
                  <a16:creationId xmlns:a16="http://schemas.microsoft.com/office/drawing/2014/main" id="{8421765E-56E7-46C4-920B-6692CA321239}"/>
                </a:ext>
              </a:extLst>
            </p:cNvPr>
            <p:cNvGrpSpPr/>
            <p:nvPr/>
          </p:nvGrpSpPr>
          <p:grpSpPr>
            <a:xfrm>
              <a:off x="6856908" y="5833140"/>
              <a:ext cx="837402" cy="670804"/>
              <a:chOff x="1976357" y="4425494"/>
              <a:chExt cx="639123" cy="561107"/>
            </a:xfrm>
          </p:grpSpPr>
          <p:sp>
            <p:nvSpPr>
              <p:cNvPr id="632" name="Rectangle: Rounded Corners 139">
                <a:extLst>
                  <a:ext uri="{FF2B5EF4-FFF2-40B4-BE49-F238E27FC236}">
                    <a16:creationId xmlns:a16="http://schemas.microsoft.com/office/drawing/2014/main" id="{C8CC02A0-2BAF-4510-8B89-32BA48C50247}"/>
                  </a:ext>
                </a:extLst>
              </p:cNvPr>
              <p:cNvSpPr/>
              <p:nvPr/>
            </p:nvSpPr>
            <p:spPr bwMode="auto">
              <a:xfrm>
                <a:off x="1976357" y="4425494"/>
                <a:ext cx="639123" cy="561107"/>
              </a:xfrm>
              <a:prstGeom prst="roundRect">
                <a:avLst>
                  <a:gd name="adj" fmla="val 7493"/>
                </a:avLst>
              </a:prstGeom>
              <a:solidFill>
                <a:srgbClr val="A6E2A6"/>
              </a:solidFill>
              <a:ln w="19050" cap="flat" cmpd="sng" algn="ctr">
                <a:solidFill>
                  <a:srgbClr val="69CD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633" name="Group 534">
                <a:extLst>
                  <a:ext uri="{FF2B5EF4-FFF2-40B4-BE49-F238E27FC236}">
                    <a16:creationId xmlns:a16="http://schemas.microsoft.com/office/drawing/2014/main" id="{064645E7-E9EE-4757-BC46-D69C384BF969}"/>
                  </a:ext>
                </a:extLst>
              </p:cNvPr>
              <p:cNvGrpSpPr/>
              <p:nvPr/>
            </p:nvGrpSpPr>
            <p:grpSpPr>
              <a:xfrm>
                <a:off x="2067423" y="4543870"/>
                <a:ext cx="453145" cy="324353"/>
                <a:chOff x="3509192" y="1162603"/>
                <a:chExt cx="901110" cy="644998"/>
              </a:xfrm>
            </p:grpSpPr>
            <p:sp>
              <p:nvSpPr>
                <p:cNvPr id="634" name="Freeform 865">
                  <a:extLst>
                    <a:ext uri="{FF2B5EF4-FFF2-40B4-BE49-F238E27FC236}">
                      <a16:creationId xmlns:a16="http://schemas.microsoft.com/office/drawing/2014/main" id="{F810E962-A966-463C-BA1C-959CEEE4F7A7}"/>
                    </a:ext>
                  </a:extLst>
                </p:cNvPr>
                <p:cNvSpPr>
                  <a:spLocks/>
                </p:cNvSpPr>
                <p:nvPr/>
              </p:nvSpPr>
              <p:spPr bwMode="auto">
                <a:xfrm>
                  <a:off x="3517289" y="1162603"/>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339933"/>
                </a:solidFill>
                <a:ln>
                  <a:noFill/>
                </a:ln>
              </p:spPr>
              <p:txBody>
                <a:bodyPr/>
                <a:lstStyle/>
                <a:p>
                  <a:pPr>
                    <a:defRPr/>
                  </a:pPr>
                  <a:endParaRPr lang="en-US" sz="100" kern="0">
                    <a:solidFill>
                      <a:sysClr val="windowText" lastClr="000000"/>
                    </a:solidFill>
                    <a:latin typeface="Arial" panose="020B0604020202020204" pitchFamily="34" charset="0"/>
                  </a:endParaRPr>
                </a:p>
              </p:txBody>
            </p:sp>
            <p:sp>
              <p:nvSpPr>
                <p:cNvPr id="635" name="Freeform 865">
                  <a:extLst>
                    <a:ext uri="{FF2B5EF4-FFF2-40B4-BE49-F238E27FC236}">
                      <a16:creationId xmlns:a16="http://schemas.microsoft.com/office/drawing/2014/main" id="{C2D082B5-FC54-4C5C-9A53-CC96178DBA40}"/>
                    </a:ext>
                  </a:extLst>
                </p:cNvPr>
                <p:cNvSpPr>
                  <a:spLocks/>
                </p:cNvSpPr>
                <p:nvPr/>
              </p:nvSpPr>
              <p:spPr bwMode="auto">
                <a:xfrm>
                  <a:off x="3509192" y="1178320"/>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FFFFFF"/>
                </a:solidFill>
                <a:ln>
                  <a:noFill/>
                </a:ln>
              </p:spPr>
              <p:txBody>
                <a:bodyPr/>
                <a:lstStyle/>
                <a:p>
                  <a:pPr>
                    <a:defRPr/>
                  </a:pPr>
                  <a:endParaRPr lang="en-US" sz="100" kern="0">
                    <a:solidFill>
                      <a:sysClr val="windowText" lastClr="000000"/>
                    </a:solidFill>
                    <a:latin typeface="Arial" panose="020B0604020202020204" pitchFamily="34" charset="0"/>
                  </a:endParaRPr>
                </a:p>
              </p:txBody>
            </p:sp>
          </p:grpSp>
        </p:grpSp>
        <p:grpSp>
          <p:nvGrpSpPr>
            <p:cNvPr id="531" name="Group 537">
              <a:extLst>
                <a:ext uri="{FF2B5EF4-FFF2-40B4-BE49-F238E27FC236}">
                  <a16:creationId xmlns:a16="http://schemas.microsoft.com/office/drawing/2014/main" id="{4023D0C1-52EA-4599-A6F7-2385C6C981B5}"/>
                </a:ext>
              </a:extLst>
            </p:cNvPr>
            <p:cNvGrpSpPr/>
            <p:nvPr/>
          </p:nvGrpSpPr>
          <p:grpSpPr>
            <a:xfrm>
              <a:off x="6856910" y="5054555"/>
              <a:ext cx="837396" cy="670804"/>
              <a:chOff x="1260148" y="5182011"/>
              <a:chExt cx="639119" cy="561107"/>
            </a:xfrm>
          </p:grpSpPr>
          <p:sp>
            <p:nvSpPr>
              <p:cNvPr id="592" name="Rectangle: Rounded Corners 143">
                <a:extLst>
                  <a:ext uri="{FF2B5EF4-FFF2-40B4-BE49-F238E27FC236}">
                    <a16:creationId xmlns:a16="http://schemas.microsoft.com/office/drawing/2014/main" id="{1464B418-4C1E-4E7E-AFED-EA0801183657}"/>
                  </a:ext>
                </a:extLst>
              </p:cNvPr>
              <p:cNvSpPr/>
              <p:nvPr/>
            </p:nvSpPr>
            <p:spPr bwMode="auto">
              <a:xfrm>
                <a:off x="1260148" y="5182011"/>
                <a:ext cx="639119" cy="561107"/>
              </a:xfrm>
              <a:prstGeom prst="roundRect">
                <a:avLst>
                  <a:gd name="adj" fmla="val 7493"/>
                </a:avLst>
              </a:prstGeom>
              <a:solidFill>
                <a:srgbClr val="A6E2A6"/>
              </a:solidFill>
              <a:ln w="19050" cap="flat" cmpd="sng" algn="ctr">
                <a:solidFill>
                  <a:srgbClr val="69CD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593" name="Group 539">
                <a:extLst>
                  <a:ext uri="{FF2B5EF4-FFF2-40B4-BE49-F238E27FC236}">
                    <a16:creationId xmlns:a16="http://schemas.microsoft.com/office/drawing/2014/main" id="{4AF0527F-D6F5-4BE2-A877-3ECDEA2A15E6}"/>
                  </a:ext>
                </a:extLst>
              </p:cNvPr>
              <p:cNvGrpSpPr/>
              <p:nvPr/>
            </p:nvGrpSpPr>
            <p:grpSpPr>
              <a:xfrm rot="5400000">
                <a:off x="1457456" y="5324062"/>
                <a:ext cx="240662" cy="254298"/>
                <a:chOff x="3171663" y="1206457"/>
                <a:chExt cx="478574" cy="505689"/>
              </a:xfrm>
            </p:grpSpPr>
            <p:grpSp>
              <p:nvGrpSpPr>
                <p:cNvPr id="594" name="Grupo 13">
                  <a:extLst>
                    <a:ext uri="{FF2B5EF4-FFF2-40B4-BE49-F238E27FC236}">
                      <a16:creationId xmlns:a16="http://schemas.microsoft.com/office/drawing/2014/main" id="{6EC617A0-AF63-404F-B94D-3937980BA1CC}"/>
                    </a:ext>
                  </a:extLst>
                </p:cNvPr>
                <p:cNvGrpSpPr/>
                <p:nvPr/>
              </p:nvGrpSpPr>
              <p:grpSpPr>
                <a:xfrm>
                  <a:off x="3175275" y="1206457"/>
                  <a:ext cx="474962" cy="474962"/>
                  <a:chOff x="7221250" y="2716758"/>
                  <a:chExt cx="250764" cy="250764"/>
                </a:xfrm>
              </p:grpSpPr>
              <p:grpSp>
                <p:nvGrpSpPr>
                  <p:cNvPr id="614" name="Grupo 229">
                    <a:extLst>
                      <a:ext uri="{FF2B5EF4-FFF2-40B4-BE49-F238E27FC236}">
                        <a16:creationId xmlns:a16="http://schemas.microsoft.com/office/drawing/2014/main" id="{E6DAD3B2-06D3-4B11-9AEA-7820994B87DC}"/>
                      </a:ext>
                    </a:extLst>
                  </p:cNvPr>
                  <p:cNvGrpSpPr/>
                  <p:nvPr/>
                </p:nvGrpSpPr>
                <p:grpSpPr>
                  <a:xfrm>
                    <a:off x="7221250" y="2716758"/>
                    <a:ext cx="250764" cy="250764"/>
                    <a:chOff x="3370818" y="4739217"/>
                    <a:chExt cx="1845780" cy="1845780"/>
                  </a:xfrm>
                  <a:solidFill>
                    <a:srgbClr val="00005A"/>
                  </a:solidFill>
                </p:grpSpPr>
                <p:cxnSp>
                  <p:nvCxnSpPr>
                    <p:cNvPr id="630" name="Conector recto 230">
                      <a:extLst>
                        <a:ext uri="{FF2B5EF4-FFF2-40B4-BE49-F238E27FC236}">
                          <a16:creationId xmlns:a16="http://schemas.microsoft.com/office/drawing/2014/main" id="{DA00621E-76CC-4CCE-B847-057E2FD525F1}"/>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31" name="Conector recto 231">
                      <a:extLst>
                        <a:ext uri="{FF2B5EF4-FFF2-40B4-BE49-F238E27FC236}">
                          <a16:creationId xmlns:a16="http://schemas.microsoft.com/office/drawing/2014/main" id="{82B26212-783B-4866-87FE-4F0825233B61}"/>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15" name="Grupo 232">
                    <a:extLst>
                      <a:ext uri="{FF2B5EF4-FFF2-40B4-BE49-F238E27FC236}">
                        <a16:creationId xmlns:a16="http://schemas.microsoft.com/office/drawing/2014/main" id="{ED6A12D3-8BBE-4909-A939-1D6D263264FF}"/>
                      </a:ext>
                    </a:extLst>
                  </p:cNvPr>
                  <p:cNvGrpSpPr/>
                  <p:nvPr/>
                </p:nvGrpSpPr>
                <p:grpSpPr>
                  <a:xfrm rot="900000">
                    <a:off x="7249980" y="2745488"/>
                    <a:ext cx="193304" cy="193304"/>
                    <a:chOff x="3370818" y="4739217"/>
                    <a:chExt cx="1845780" cy="1845780"/>
                  </a:xfrm>
                  <a:solidFill>
                    <a:srgbClr val="00005A"/>
                  </a:solidFill>
                </p:grpSpPr>
                <p:cxnSp>
                  <p:nvCxnSpPr>
                    <p:cNvPr id="628" name="Conector recto 233">
                      <a:extLst>
                        <a:ext uri="{FF2B5EF4-FFF2-40B4-BE49-F238E27FC236}">
                          <a16:creationId xmlns:a16="http://schemas.microsoft.com/office/drawing/2014/main" id="{2AB10806-FAD3-465F-90DA-E5A2E8571BB7}"/>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29" name="Conector recto 234">
                      <a:extLst>
                        <a:ext uri="{FF2B5EF4-FFF2-40B4-BE49-F238E27FC236}">
                          <a16:creationId xmlns:a16="http://schemas.microsoft.com/office/drawing/2014/main" id="{BEA91535-49D0-4FCA-9C3F-465D4E154DD7}"/>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16" name="Grupo 235">
                    <a:extLst>
                      <a:ext uri="{FF2B5EF4-FFF2-40B4-BE49-F238E27FC236}">
                        <a16:creationId xmlns:a16="http://schemas.microsoft.com/office/drawing/2014/main" id="{9F2A8F65-90C5-46C0-9627-444027F3190E}"/>
                      </a:ext>
                    </a:extLst>
                  </p:cNvPr>
                  <p:cNvGrpSpPr/>
                  <p:nvPr/>
                </p:nvGrpSpPr>
                <p:grpSpPr>
                  <a:xfrm rot="1800000">
                    <a:off x="7221250" y="2716758"/>
                    <a:ext cx="250764" cy="250764"/>
                    <a:chOff x="3370818" y="4739217"/>
                    <a:chExt cx="1845780" cy="1845780"/>
                  </a:xfrm>
                  <a:solidFill>
                    <a:srgbClr val="00005A"/>
                  </a:solidFill>
                </p:grpSpPr>
                <p:cxnSp>
                  <p:nvCxnSpPr>
                    <p:cNvPr id="626" name="Conector recto 236">
                      <a:extLst>
                        <a:ext uri="{FF2B5EF4-FFF2-40B4-BE49-F238E27FC236}">
                          <a16:creationId xmlns:a16="http://schemas.microsoft.com/office/drawing/2014/main" id="{067E9916-BAC5-4F2D-965F-EA12DA51CEB9}"/>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27" name="Conector recto 237">
                      <a:extLst>
                        <a:ext uri="{FF2B5EF4-FFF2-40B4-BE49-F238E27FC236}">
                          <a16:creationId xmlns:a16="http://schemas.microsoft.com/office/drawing/2014/main" id="{856800E7-5E83-41A2-923F-6DF894D55051}"/>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17" name="Grupo 238">
                    <a:extLst>
                      <a:ext uri="{FF2B5EF4-FFF2-40B4-BE49-F238E27FC236}">
                        <a16:creationId xmlns:a16="http://schemas.microsoft.com/office/drawing/2014/main" id="{B5258C66-3B27-45D0-8BB0-7487E461DD18}"/>
                      </a:ext>
                    </a:extLst>
                  </p:cNvPr>
                  <p:cNvGrpSpPr/>
                  <p:nvPr/>
                </p:nvGrpSpPr>
                <p:grpSpPr>
                  <a:xfrm rot="3600000">
                    <a:off x="7221250" y="2716758"/>
                    <a:ext cx="250764" cy="250764"/>
                    <a:chOff x="3370818" y="4739217"/>
                    <a:chExt cx="1845780" cy="1845780"/>
                  </a:xfrm>
                  <a:solidFill>
                    <a:srgbClr val="00005A"/>
                  </a:solidFill>
                </p:grpSpPr>
                <p:cxnSp>
                  <p:nvCxnSpPr>
                    <p:cNvPr id="624" name="Conector recto 239">
                      <a:extLst>
                        <a:ext uri="{FF2B5EF4-FFF2-40B4-BE49-F238E27FC236}">
                          <a16:creationId xmlns:a16="http://schemas.microsoft.com/office/drawing/2014/main" id="{0AE93506-D8B2-4951-8479-5BDD70AF709E}"/>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25" name="Conector recto 240">
                      <a:extLst>
                        <a:ext uri="{FF2B5EF4-FFF2-40B4-BE49-F238E27FC236}">
                          <a16:creationId xmlns:a16="http://schemas.microsoft.com/office/drawing/2014/main" id="{61CEC078-F9D9-47FA-AC31-873EE8B40259}"/>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18" name="Grupo 241">
                    <a:extLst>
                      <a:ext uri="{FF2B5EF4-FFF2-40B4-BE49-F238E27FC236}">
                        <a16:creationId xmlns:a16="http://schemas.microsoft.com/office/drawing/2014/main" id="{AA45A3E1-3530-433D-8211-7269D305597A}"/>
                      </a:ext>
                    </a:extLst>
                  </p:cNvPr>
                  <p:cNvGrpSpPr/>
                  <p:nvPr/>
                </p:nvGrpSpPr>
                <p:grpSpPr>
                  <a:xfrm rot="2700000">
                    <a:off x="7249980" y="2745488"/>
                    <a:ext cx="193304" cy="193304"/>
                    <a:chOff x="3370818" y="4739217"/>
                    <a:chExt cx="1845780" cy="1845780"/>
                  </a:xfrm>
                  <a:solidFill>
                    <a:srgbClr val="00005A"/>
                  </a:solidFill>
                </p:grpSpPr>
                <p:cxnSp>
                  <p:nvCxnSpPr>
                    <p:cNvPr id="622" name="Conector recto 242">
                      <a:extLst>
                        <a:ext uri="{FF2B5EF4-FFF2-40B4-BE49-F238E27FC236}">
                          <a16:creationId xmlns:a16="http://schemas.microsoft.com/office/drawing/2014/main" id="{217BDF4E-CAC2-4ACC-A984-9ED8ED5DB902}"/>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23" name="Conector recto 243">
                      <a:extLst>
                        <a:ext uri="{FF2B5EF4-FFF2-40B4-BE49-F238E27FC236}">
                          <a16:creationId xmlns:a16="http://schemas.microsoft.com/office/drawing/2014/main" id="{07EC3C03-B554-48BE-BB24-E44B4CC05D3B}"/>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nvGrpSpPr>
                  <p:cNvPr id="619" name="Grupo 244">
                    <a:extLst>
                      <a:ext uri="{FF2B5EF4-FFF2-40B4-BE49-F238E27FC236}">
                        <a16:creationId xmlns:a16="http://schemas.microsoft.com/office/drawing/2014/main" id="{5ED47594-1229-4524-B666-D2492B0DC3EC}"/>
                      </a:ext>
                    </a:extLst>
                  </p:cNvPr>
                  <p:cNvGrpSpPr/>
                  <p:nvPr/>
                </p:nvGrpSpPr>
                <p:grpSpPr>
                  <a:xfrm rot="20700000" flipH="1">
                    <a:off x="7249980" y="2745488"/>
                    <a:ext cx="193304" cy="193304"/>
                    <a:chOff x="3370818" y="4739217"/>
                    <a:chExt cx="1845780" cy="1845780"/>
                  </a:xfrm>
                  <a:solidFill>
                    <a:srgbClr val="00005A"/>
                  </a:solidFill>
                </p:grpSpPr>
                <p:cxnSp>
                  <p:nvCxnSpPr>
                    <p:cNvPr id="620" name="Conector recto 245">
                      <a:extLst>
                        <a:ext uri="{FF2B5EF4-FFF2-40B4-BE49-F238E27FC236}">
                          <a16:creationId xmlns:a16="http://schemas.microsoft.com/office/drawing/2014/main" id="{C79A36DE-C07B-4CB4-B0D2-215A5EF0E4A5}"/>
                        </a:ext>
                      </a:extLst>
                    </p:cNvPr>
                    <p:cNvCxnSpPr>
                      <a:cxnSpLocks/>
                    </p:cNvCxnSpPr>
                    <p:nvPr/>
                  </p:nvCxnSpPr>
                  <p:spPr>
                    <a:xfrm flipV="1">
                      <a:off x="4293708" y="4739217"/>
                      <a:ext cx="0" cy="1845780"/>
                    </a:xfrm>
                    <a:prstGeom prst="line">
                      <a:avLst/>
                    </a:prstGeom>
                    <a:grpFill/>
                    <a:ln w="12700" cap="flat" cmpd="sng" algn="ctr">
                      <a:solidFill>
                        <a:srgbClr val="339933"/>
                      </a:solidFill>
                      <a:prstDash val="solid"/>
                    </a:ln>
                    <a:effectLst/>
                  </p:spPr>
                </p:cxnSp>
                <p:cxnSp>
                  <p:nvCxnSpPr>
                    <p:cNvPr id="621" name="Conector recto 246">
                      <a:extLst>
                        <a:ext uri="{FF2B5EF4-FFF2-40B4-BE49-F238E27FC236}">
                          <a16:creationId xmlns:a16="http://schemas.microsoft.com/office/drawing/2014/main" id="{D34850E7-008A-48E2-A18A-551B45AA5289}"/>
                        </a:ext>
                      </a:extLst>
                    </p:cNvPr>
                    <p:cNvCxnSpPr>
                      <a:cxnSpLocks/>
                    </p:cNvCxnSpPr>
                    <p:nvPr/>
                  </p:nvCxnSpPr>
                  <p:spPr>
                    <a:xfrm rot="16200000" flipV="1">
                      <a:off x="4293708" y="4730750"/>
                      <a:ext cx="0" cy="1845780"/>
                    </a:xfrm>
                    <a:prstGeom prst="line">
                      <a:avLst/>
                    </a:prstGeom>
                    <a:grpFill/>
                    <a:ln w="12700" cap="flat" cmpd="sng" algn="ctr">
                      <a:solidFill>
                        <a:srgbClr val="339933"/>
                      </a:solidFill>
                      <a:prstDash val="solid"/>
                    </a:ln>
                    <a:effectLst/>
                  </p:spPr>
                </p:cxnSp>
              </p:grpSp>
            </p:grpSp>
            <p:grpSp>
              <p:nvGrpSpPr>
                <p:cNvPr id="595" name="Grupo 13">
                  <a:extLst>
                    <a:ext uri="{FF2B5EF4-FFF2-40B4-BE49-F238E27FC236}">
                      <a16:creationId xmlns:a16="http://schemas.microsoft.com/office/drawing/2014/main" id="{C6961118-4494-4C54-B62D-95945ED5F7CB}"/>
                    </a:ext>
                  </a:extLst>
                </p:cNvPr>
                <p:cNvGrpSpPr/>
                <p:nvPr/>
              </p:nvGrpSpPr>
              <p:grpSpPr>
                <a:xfrm>
                  <a:off x="3171663" y="1237184"/>
                  <a:ext cx="474962" cy="474962"/>
                  <a:chOff x="7221250" y="2716758"/>
                  <a:chExt cx="250764" cy="250764"/>
                </a:xfrm>
              </p:grpSpPr>
              <p:grpSp>
                <p:nvGrpSpPr>
                  <p:cNvPr id="596" name="Grupo 229">
                    <a:extLst>
                      <a:ext uri="{FF2B5EF4-FFF2-40B4-BE49-F238E27FC236}">
                        <a16:creationId xmlns:a16="http://schemas.microsoft.com/office/drawing/2014/main" id="{C9CF0712-CB4D-49C8-8987-A9D7500238A9}"/>
                      </a:ext>
                    </a:extLst>
                  </p:cNvPr>
                  <p:cNvGrpSpPr/>
                  <p:nvPr/>
                </p:nvGrpSpPr>
                <p:grpSpPr>
                  <a:xfrm>
                    <a:off x="7221250" y="2716758"/>
                    <a:ext cx="250764" cy="250764"/>
                    <a:chOff x="3370818" y="4739217"/>
                    <a:chExt cx="1845780" cy="1845780"/>
                  </a:xfrm>
                  <a:solidFill>
                    <a:srgbClr val="00005A"/>
                  </a:solidFill>
                </p:grpSpPr>
                <p:cxnSp>
                  <p:nvCxnSpPr>
                    <p:cNvPr id="612" name="Conector recto 230">
                      <a:extLst>
                        <a:ext uri="{FF2B5EF4-FFF2-40B4-BE49-F238E27FC236}">
                          <a16:creationId xmlns:a16="http://schemas.microsoft.com/office/drawing/2014/main" id="{C6FC436B-AAD9-4D2C-9708-CD0C29242925}"/>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13" name="Conector recto 231">
                      <a:extLst>
                        <a:ext uri="{FF2B5EF4-FFF2-40B4-BE49-F238E27FC236}">
                          <a16:creationId xmlns:a16="http://schemas.microsoft.com/office/drawing/2014/main" id="{52B00101-9E55-49CE-B890-3D07EC04A58D}"/>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597" name="Grupo 232">
                    <a:extLst>
                      <a:ext uri="{FF2B5EF4-FFF2-40B4-BE49-F238E27FC236}">
                        <a16:creationId xmlns:a16="http://schemas.microsoft.com/office/drawing/2014/main" id="{EE479D1E-EAF1-4BEA-9E19-D2E00550CE37}"/>
                      </a:ext>
                    </a:extLst>
                  </p:cNvPr>
                  <p:cNvGrpSpPr/>
                  <p:nvPr/>
                </p:nvGrpSpPr>
                <p:grpSpPr>
                  <a:xfrm rot="900000">
                    <a:off x="7249980" y="2745488"/>
                    <a:ext cx="193304" cy="193304"/>
                    <a:chOff x="3370818" y="4739217"/>
                    <a:chExt cx="1845780" cy="1845780"/>
                  </a:xfrm>
                  <a:solidFill>
                    <a:srgbClr val="00005A"/>
                  </a:solidFill>
                </p:grpSpPr>
                <p:cxnSp>
                  <p:nvCxnSpPr>
                    <p:cNvPr id="610" name="Conector recto 233">
                      <a:extLst>
                        <a:ext uri="{FF2B5EF4-FFF2-40B4-BE49-F238E27FC236}">
                          <a16:creationId xmlns:a16="http://schemas.microsoft.com/office/drawing/2014/main" id="{849AC1BF-549C-4839-B394-757CB1F5DE60}"/>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11" name="Conector recto 234">
                      <a:extLst>
                        <a:ext uri="{FF2B5EF4-FFF2-40B4-BE49-F238E27FC236}">
                          <a16:creationId xmlns:a16="http://schemas.microsoft.com/office/drawing/2014/main" id="{2B42EA98-5F68-4B65-99A0-8FB5C2F2936A}"/>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598" name="Grupo 235">
                    <a:extLst>
                      <a:ext uri="{FF2B5EF4-FFF2-40B4-BE49-F238E27FC236}">
                        <a16:creationId xmlns:a16="http://schemas.microsoft.com/office/drawing/2014/main" id="{B8BC8FF7-E541-4C66-BE49-C420019E4CD2}"/>
                      </a:ext>
                    </a:extLst>
                  </p:cNvPr>
                  <p:cNvGrpSpPr/>
                  <p:nvPr/>
                </p:nvGrpSpPr>
                <p:grpSpPr>
                  <a:xfrm rot="1800000">
                    <a:off x="7221250" y="2716758"/>
                    <a:ext cx="250764" cy="250764"/>
                    <a:chOff x="3370818" y="4739217"/>
                    <a:chExt cx="1845780" cy="1845780"/>
                  </a:xfrm>
                  <a:solidFill>
                    <a:srgbClr val="00005A"/>
                  </a:solidFill>
                </p:grpSpPr>
                <p:cxnSp>
                  <p:nvCxnSpPr>
                    <p:cNvPr id="608" name="Conector recto 236">
                      <a:extLst>
                        <a:ext uri="{FF2B5EF4-FFF2-40B4-BE49-F238E27FC236}">
                          <a16:creationId xmlns:a16="http://schemas.microsoft.com/office/drawing/2014/main" id="{88FDB4DE-7A63-4A45-9CF3-149657AC9E6E}"/>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09" name="Conector recto 237">
                      <a:extLst>
                        <a:ext uri="{FF2B5EF4-FFF2-40B4-BE49-F238E27FC236}">
                          <a16:creationId xmlns:a16="http://schemas.microsoft.com/office/drawing/2014/main" id="{F99ED907-F4A4-4B36-B0B1-628ED47670CD}"/>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599" name="Grupo 238">
                    <a:extLst>
                      <a:ext uri="{FF2B5EF4-FFF2-40B4-BE49-F238E27FC236}">
                        <a16:creationId xmlns:a16="http://schemas.microsoft.com/office/drawing/2014/main" id="{1C23DDD8-D2A5-44EA-9166-3CC699642604}"/>
                      </a:ext>
                    </a:extLst>
                  </p:cNvPr>
                  <p:cNvGrpSpPr/>
                  <p:nvPr/>
                </p:nvGrpSpPr>
                <p:grpSpPr>
                  <a:xfrm rot="3600000">
                    <a:off x="7221250" y="2716758"/>
                    <a:ext cx="250764" cy="250764"/>
                    <a:chOff x="3370818" y="4739217"/>
                    <a:chExt cx="1845780" cy="1845780"/>
                  </a:xfrm>
                  <a:solidFill>
                    <a:srgbClr val="00005A"/>
                  </a:solidFill>
                </p:grpSpPr>
                <p:cxnSp>
                  <p:nvCxnSpPr>
                    <p:cNvPr id="606" name="Conector recto 239">
                      <a:extLst>
                        <a:ext uri="{FF2B5EF4-FFF2-40B4-BE49-F238E27FC236}">
                          <a16:creationId xmlns:a16="http://schemas.microsoft.com/office/drawing/2014/main" id="{F658D4E2-BFB5-49E3-8D91-45AF34B4F57C}"/>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07" name="Conector recto 240">
                      <a:extLst>
                        <a:ext uri="{FF2B5EF4-FFF2-40B4-BE49-F238E27FC236}">
                          <a16:creationId xmlns:a16="http://schemas.microsoft.com/office/drawing/2014/main" id="{09F3AB95-378B-420B-BB36-6D3C0C485B0A}"/>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600" name="Grupo 241">
                    <a:extLst>
                      <a:ext uri="{FF2B5EF4-FFF2-40B4-BE49-F238E27FC236}">
                        <a16:creationId xmlns:a16="http://schemas.microsoft.com/office/drawing/2014/main" id="{E89E95C5-2D93-4C18-93F1-EB2CFB394D7F}"/>
                      </a:ext>
                    </a:extLst>
                  </p:cNvPr>
                  <p:cNvGrpSpPr/>
                  <p:nvPr/>
                </p:nvGrpSpPr>
                <p:grpSpPr>
                  <a:xfrm rot="2700000">
                    <a:off x="7249980" y="2745488"/>
                    <a:ext cx="193304" cy="193304"/>
                    <a:chOff x="3370818" y="4739217"/>
                    <a:chExt cx="1845780" cy="1845780"/>
                  </a:xfrm>
                  <a:solidFill>
                    <a:srgbClr val="00005A"/>
                  </a:solidFill>
                </p:grpSpPr>
                <p:cxnSp>
                  <p:nvCxnSpPr>
                    <p:cNvPr id="604" name="Conector recto 242">
                      <a:extLst>
                        <a:ext uri="{FF2B5EF4-FFF2-40B4-BE49-F238E27FC236}">
                          <a16:creationId xmlns:a16="http://schemas.microsoft.com/office/drawing/2014/main" id="{6B53159F-4494-4F45-BCFD-DF852762F192}"/>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05" name="Conector recto 243">
                      <a:extLst>
                        <a:ext uri="{FF2B5EF4-FFF2-40B4-BE49-F238E27FC236}">
                          <a16:creationId xmlns:a16="http://schemas.microsoft.com/office/drawing/2014/main" id="{3F77F27A-D8A7-442B-A76F-AADE310361B4}"/>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nvGrpSpPr>
                  <p:cNvPr id="601" name="Grupo 244">
                    <a:extLst>
                      <a:ext uri="{FF2B5EF4-FFF2-40B4-BE49-F238E27FC236}">
                        <a16:creationId xmlns:a16="http://schemas.microsoft.com/office/drawing/2014/main" id="{6A95F6F5-0984-47D2-98F1-A7BC742C206D}"/>
                      </a:ext>
                    </a:extLst>
                  </p:cNvPr>
                  <p:cNvGrpSpPr/>
                  <p:nvPr/>
                </p:nvGrpSpPr>
                <p:grpSpPr>
                  <a:xfrm rot="20700000" flipH="1">
                    <a:off x="7249980" y="2745488"/>
                    <a:ext cx="193304" cy="193304"/>
                    <a:chOff x="3370818" y="4739217"/>
                    <a:chExt cx="1845780" cy="1845780"/>
                  </a:xfrm>
                  <a:solidFill>
                    <a:srgbClr val="00005A"/>
                  </a:solidFill>
                </p:grpSpPr>
                <p:cxnSp>
                  <p:nvCxnSpPr>
                    <p:cNvPr id="602" name="Conector recto 245">
                      <a:extLst>
                        <a:ext uri="{FF2B5EF4-FFF2-40B4-BE49-F238E27FC236}">
                          <a16:creationId xmlns:a16="http://schemas.microsoft.com/office/drawing/2014/main" id="{DF43AE78-965A-4E96-A9DE-7F134D31FE5B}"/>
                        </a:ext>
                      </a:extLst>
                    </p:cNvPr>
                    <p:cNvCxnSpPr>
                      <a:cxnSpLocks/>
                    </p:cNvCxnSpPr>
                    <p:nvPr/>
                  </p:nvCxnSpPr>
                  <p:spPr>
                    <a:xfrm flipV="1">
                      <a:off x="4293708" y="4739217"/>
                      <a:ext cx="0" cy="1845780"/>
                    </a:xfrm>
                    <a:prstGeom prst="line">
                      <a:avLst/>
                    </a:prstGeom>
                    <a:grpFill/>
                    <a:ln w="12700" cap="flat" cmpd="sng" algn="ctr">
                      <a:solidFill>
                        <a:srgbClr val="FFFFFF"/>
                      </a:solidFill>
                      <a:prstDash val="solid"/>
                    </a:ln>
                    <a:effectLst/>
                  </p:spPr>
                </p:cxnSp>
                <p:cxnSp>
                  <p:nvCxnSpPr>
                    <p:cNvPr id="603" name="Conector recto 246">
                      <a:extLst>
                        <a:ext uri="{FF2B5EF4-FFF2-40B4-BE49-F238E27FC236}">
                          <a16:creationId xmlns:a16="http://schemas.microsoft.com/office/drawing/2014/main" id="{EBB22436-5A71-4B82-9309-39582BCDBBF6}"/>
                        </a:ext>
                      </a:extLst>
                    </p:cNvPr>
                    <p:cNvCxnSpPr>
                      <a:cxnSpLocks/>
                    </p:cNvCxnSpPr>
                    <p:nvPr/>
                  </p:nvCxnSpPr>
                  <p:spPr>
                    <a:xfrm rot="16200000" flipV="1">
                      <a:off x="4293708" y="4730750"/>
                      <a:ext cx="0" cy="1845780"/>
                    </a:xfrm>
                    <a:prstGeom prst="line">
                      <a:avLst/>
                    </a:prstGeom>
                    <a:grpFill/>
                    <a:ln w="12700" cap="flat" cmpd="sng" algn="ctr">
                      <a:solidFill>
                        <a:srgbClr val="FFFFFF"/>
                      </a:solidFill>
                      <a:prstDash val="solid"/>
                    </a:ln>
                    <a:effectLst/>
                  </p:spPr>
                </p:cxnSp>
              </p:grpSp>
            </p:grpSp>
          </p:grpSp>
        </p:grpSp>
        <p:grpSp>
          <p:nvGrpSpPr>
            <p:cNvPr id="532" name="Group 578">
              <a:extLst>
                <a:ext uri="{FF2B5EF4-FFF2-40B4-BE49-F238E27FC236}">
                  <a16:creationId xmlns:a16="http://schemas.microsoft.com/office/drawing/2014/main" id="{EA154716-ACE7-477A-BEDE-0B0826DC0CBC}"/>
                </a:ext>
              </a:extLst>
            </p:cNvPr>
            <p:cNvGrpSpPr/>
            <p:nvPr/>
          </p:nvGrpSpPr>
          <p:grpSpPr>
            <a:xfrm>
              <a:off x="6848929" y="4249426"/>
              <a:ext cx="853361" cy="670804"/>
              <a:chOff x="1257810" y="4417299"/>
              <a:chExt cx="651303" cy="561106"/>
            </a:xfrm>
          </p:grpSpPr>
          <p:sp>
            <p:nvSpPr>
              <p:cNvPr id="572" name="Rectangle: Rounded Corners 199">
                <a:extLst>
                  <a:ext uri="{FF2B5EF4-FFF2-40B4-BE49-F238E27FC236}">
                    <a16:creationId xmlns:a16="http://schemas.microsoft.com/office/drawing/2014/main" id="{3A60F502-EAAE-4F69-BF47-C1781701EB1C}"/>
                  </a:ext>
                </a:extLst>
              </p:cNvPr>
              <p:cNvSpPr/>
              <p:nvPr/>
            </p:nvSpPr>
            <p:spPr bwMode="auto">
              <a:xfrm>
                <a:off x="1257810" y="4417299"/>
                <a:ext cx="651303" cy="561106"/>
              </a:xfrm>
              <a:prstGeom prst="roundRect">
                <a:avLst>
                  <a:gd name="adj" fmla="val 4522"/>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573" name="Group 580">
                <a:extLst>
                  <a:ext uri="{FF2B5EF4-FFF2-40B4-BE49-F238E27FC236}">
                    <a16:creationId xmlns:a16="http://schemas.microsoft.com/office/drawing/2014/main" id="{94CAB7E6-4969-43AC-A484-5662C879CBF6}"/>
                  </a:ext>
                </a:extLst>
              </p:cNvPr>
              <p:cNvGrpSpPr/>
              <p:nvPr/>
            </p:nvGrpSpPr>
            <p:grpSpPr>
              <a:xfrm>
                <a:off x="1341512" y="4614082"/>
                <a:ext cx="482140" cy="122981"/>
                <a:chOff x="575421" y="3547674"/>
                <a:chExt cx="1131098" cy="288513"/>
              </a:xfrm>
            </p:grpSpPr>
            <p:grpSp>
              <p:nvGrpSpPr>
                <p:cNvPr id="574" name="Group 581">
                  <a:extLst>
                    <a:ext uri="{FF2B5EF4-FFF2-40B4-BE49-F238E27FC236}">
                      <a16:creationId xmlns:a16="http://schemas.microsoft.com/office/drawing/2014/main" id="{F6C59F5B-3660-475F-8516-DFEB7B83D075}"/>
                    </a:ext>
                  </a:extLst>
                </p:cNvPr>
                <p:cNvGrpSpPr>
                  <a:grpSpLocks/>
                </p:cNvGrpSpPr>
                <p:nvPr/>
              </p:nvGrpSpPr>
              <p:grpSpPr bwMode="auto">
                <a:xfrm>
                  <a:off x="575421" y="3547674"/>
                  <a:ext cx="1131098" cy="271100"/>
                  <a:chOff x="387" y="2317"/>
                  <a:chExt cx="220" cy="81"/>
                </a:xfrm>
                <a:solidFill>
                  <a:srgbClr val="005C8A">
                    <a:lumMod val="75000"/>
                  </a:srgbClr>
                </a:solidFill>
              </p:grpSpPr>
              <p:sp>
                <p:nvSpPr>
                  <p:cNvPr id="584" name="Freeform 110">
                    <a:extLst>
                      <a:ext uri="{FF2B5EF4-FFF2-40B4-BE49-F238E27FC236}">
                        <a16:creationId xmlns:a16="http://schemas.microsoft.com/office/drawing/2014/main" id="{C553469A-B975-4FAA-BEE9-DA28716FD118}"/>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5" name="Freeform 111">
                    <a:extLst>
                      <a:ext uri="{FF2B5EF4-FFF2-40B4-BE49-F238E27FC236}">
                        <a16:creationId xmlns:a16="http://schemas.microsoft.com/office/drawing/2014/main" id="{7F27F5A8-1531-4195-BDF3-5DC22C6A9C2E}"/>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6" name="Freeform 112">
                    <a:extLst>
                      <a:ext uri="{FF2B5EF4-FFF2-40B4-BE49-F238E27FC236}">
                        <a16:creationId xmlns:a16="http://schemas.microsoft.com/office/drawing/2014/main" id="{DD6AEB35-7393-407A-87A9-3D768EE978D1}"/>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7" name="Freeform 113">
                    <a:extLst>
                      <a:ext uri="{FF2B5EF4-FFF2-40B4-BE49-F238E27FC236}">
                        <a16:creationId xmlns:a16="http://schemas.microsoft.com/office/drawing/2014/main" id="{75E63664-8168-4AA2-BC7D-675DED74F6D2}"/>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8" name="Freeform 114">
                    <a:extLst>
                      <a:ext uri="{FF2B5EF4-FFF2-40B4-BE49-F238E27FC236}">
                        <a16:creationId xmlns:a16="http://schemas.microsoft.com/office/drawing/2014/main" id="{4FAFDE18-90F7-41C8-B087-5CC1B0A1C83C}"/>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9" name="Freeform 115">
                    <a:extLst>
                      <a:ext uri="{FF2B5EF4-FFF2-40B4-BE49-F238E27FC236}">
                        <a16:creationId xmlns:a16="http://schemas.microsoft.com/office/drawing/2014/main" id="{DE871BEC-87C0-4010-88E9-584B3B945CBF}"/>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90" name="Freeform 116">
                    <a:extLst>
                      <a:ext uri="{FF2B5EF4-FFF2-40B4-BE49-F238E27FC236}">
                        <a16:creationId xmlns:a16="http://schemas.microsoft.com/office/drawing/2014/main" id="{9CBC13D2-E3AD-483E-BD8C-7A7DE4A9C009}"/>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91" name="Freeform 117">
                    <a:extLst>
                      <a:ext uri="{FF2B5EF4-FFF2-40B4-BE49-F238E27FC236}">
                        <a16:creationId xmlns:a16="http://schemas.microsoft.com/office/drawing/2014/main" id="{3DE19B0E-086A-41B8-A974-FFC8EE827C27}"/>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nvGrpSpPr>
                <p:cNvPr id="575" name="Group 582">
                  <a:extLst>
                    <a:ext uri="{FF2B5EF4-FFF2-40B4-BE49-F238E27FC236}">
                      <a16:creationId xmlns:a16="http://schemas.microsoft.com/office/drawing/2014/main" id="{EFD9CE15-1EAF-49A4-BA09-8E5D3A03092F}"/>
                    </a:ext>
                  </a:extLst>
                </p:cNvPr>
                <p:cNvGrpSpPr>
                  <a:grpSpLocks/>
                </p:cNvGrpSpPr>
                <p:nvPr/>
              </p:nvGrpSpPr>
              <p:grpSpPr bwMode="auto">
                <a:xfrm>
                  <a:off x="578558" y="3558393"/>
                  <a:ext cx="1120815" cy="277794"/>
                  <a:chOff x="389" y="2317"/>
                  <a:chExt cx="218" cy="83"/>
                </a:xfrm>
                <a:solidFill>
                  <a:srgbClr val="FFFFFF"/>
                </a:solidFill>
              </p:grpSpPr>
              <p:sp>
                <p:nvSpPr>
                  <p:cNvPr id="576" name="Freeform 415">
                    <a:extLst>
                      <a:ext uri="{FF2B5EF4-FFF2-40B4-BE49-F238E27FC236}">
                        <a16:creationId xmlns:a16="http://schemas.microsoft.com/office/drawing/2014/main" id="{90871D67-26C0-4092-B0A4-7F48C754D27F}"/>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77" name="Freeform 416">
                    <a:extLst>
                      <a:ext uri="{FF2B5EF4-FFF2-40B4-BE49-F238E27FC236}">
                        <a16:creationId xmlns:a16="http://schemas.microsoft.com/office/drawing/2014/main" id="{F3C61B69-0DE6-4BDD-BAF4-523310D33B1D}"/>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78" name="Freeform 417">
                    <a:extLst>
                      <a:ext uri="{FF2B5EF4-FFF2-40B4-BE49-F238E27FC236}">
                        <a16:creationId xmlns:a16="http://schemas.microsoft.com/office/drawing/2014/main" id="{C2464B49-4261-4D81-9CA9-D121C52E9BFF}"/>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79" name="Freeform 418">
                    <a:extLst>
                      <a:ext uri="{FF2B5EF4-FFF2-40B4-BE49-F238E27FC236}">
                        <a16:creationId xmlns:a16="http://schemas.microsoft.com/office/drawing/2014/main" id="{7C3A5C4D-231E-47E2-AF8D-3000E95A12E9}"/>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0" name="Freeform 419">
                    <a:extLst>
                      <a:ext uri="{FF2B5EF4-FFF2-40B4-BE49-F238E27FC236}">
                        <a16:creationId xmlns:a16="http://schemas.microsoft.com/office/drawing/2014/main" id="{E0498135-0D78-42AA-B1D2-26D1A1DA5441}"/>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1" name="Freeform 420">
                    <a:extLst>
                      <a:ext uri="{FF2B5EF4-FFF2-40B4-BE49-F238E27FC236}">
                        <a16:creationId xmlns:a16="http://schemas.microsoft.com/office/drawing/2014/main" id="{F89DCECA-5DAE-4038-80A5-14C5098FB97A}"/>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2" name="Freeform 421">
                    <a:extLst>
                      <a:ext uri="{FF2B5EF4-FFF2-40B4-BE49-F238E27FC236}">
                        <a16:creationId xmlns:a16="http://schemas.microsoft.com/office/drawing/2014/main" id="{8D6BC4E5-4E4F-4DF2-B176-B067885333DE}"/>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583" name="Freeform 422">
                    <a:extLst>
                      <a:ext uri="{FF2B5EF4-FFF2-40B4-BE49-F238E27FC236}">
                        <a16:creationId xmlns:a16="http://schemas.microsoft.com/office/drawing/2014/main" id="{BC8BE3D0-AC24-496D-B0B4-972476626E1F}"/>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grpSp>
        <p:cxnSp>
          <p:nvCxnSpPr>
            <p:cNvPr id="533" name="Straight Connector 599">
              <a:extLst>
                <a:ext uri="{FF2B5EF4-FFF2-40B4-BE49-F238E27FC236}">
                  <a16:creationId xmlns:a16="http://schemas.microsoft.com/office/drawing/2014/main" id="{F0362019-D279-4B4B-82C6-A81919156D93}"/>
                </a:ext>
              </a:extLst>
            </p:cNvPr>
            <p:cNvCxnSpPr>
              <a:stCxn id="592" idx="2"/>
              <a:endCxn id="632" idx="0"/>
            </p:cNvCxnSpPr>
            <p:nvPr/>
          </p:nvCxnSpPr>
          <p:spPr>
            <a:xfrm>
              <a:off x="7275610" y="5725357"/>
              <a:ext cx="0" cy="107783"/>
            </a:xfrm>
            <a:prstGeom prst="line">
              <a:avLst/>
            </a:prstGeom>
            <a:solidFill>
              <a:srgbClr val="A6E2A6"/>
            </a:solidFill>
            <a:ln w="19050" cap="flat" cmpd="sng" algn="ctr">
              <a:solidFill>
                <a:srgbClr val="69CD69"/>
              </a:solidFill>
              <a:prstDash val="solid"/>
              <a:round/>
              <a:headEnd type="none" w="med" len="med"/>
              <a:tailEnd type="none" w="med" len="med"/>
            </a:ln>
            <a:effectLst/>
          </p:spPr>
        </p:cxnSp>
        <p:cxnSp>
          <p:nvCxnSpPr>
            <p:cNvPr id="534" name="Straight Connector 600">
              <a:extLst>
                <a:ext uri="{FF2B5EF4-FFF2-40B4-BE49-F238E27FC236}">
                  <a16:creationId xmlns:a16="http://schemas.microsoft.com/office/drawing/2014/main" id="{F62460CE-118C-47DB-9B56-2BC52C65FF20}"/>
                </a:ext>
              </a:extLst>
            </p:cNvPr>
            <p:cNvCxnSpPr>
              <a:stCxn id="572" idx="2"/>
              <a:endCxn id="592" idx="0"/>
            </p:cNvCxnSpPr>
            <p:nvPr/>
          </p:nvCxnSpPr>
          <p:spPr>
            <a:xfrm flipH="1">
              <a:off x="7275608" y="4920230"/>
              <a:ext cx="2" cy="134325"/>
            </a:xfrm>
            <a:prstGeom prst="line">
              <a:avLst/>
            </a:prstGeom>
            <a:solidFill>
              <a:srgbClr val="006699"/>
            </a:solidFill>
            <a:ln w="19050" cap="flat" cmpd="sng" algn="ctr">
              <a:solidFill>
                <a:srgbClr val="003048"/>
              </a:solidFill>
              <a:prstDash val="solid"/>
              <a:round/>
              <a:headEnd type="none" w="med" len="med"/>
              <a:tailEnd type="none" w="med" len="med"/>
            </a:ln>
            <a:effectLst/>
          </p:spPr>
        </p:cxnSp>
        <p:sp>
          <p:nvSpPr>
            <p:cNvPr id="535" name="TextBox 603">
              <a:extLst>
                <a:ext uri="{FF2B5EF4-FFF2-40B4-BE49-F238E27FC236}">
                  <a16:creationId xmlns:a16="http://schemas.microsoft.com/office/drawing/2014/main" id="{066ED8F8-263D-4D4B-B936-6D7959DC9409}"/>
                </a:ext>
              </a:extLst>
            </p:cNvPr>
            <p:cNvSpPr txBox="1"/>
            <p:nvPr/>
          </p:nvSpPr>
          <p:spPr>
            <a:xfrm>
              <a:off x="2439440" y="4662348"/>
              <a:ext cx="1112609" cy="408873"/>
            </a:xfrm>
            <a:prstGeom prst="rect">
              <a:avLst/>
            </a:prstGeom>
            <a:noFill/>
          </p:spPr>
          <p:txBody>
            <a:bodyPr wrap="square" rtlCol="0">
              <a:spAutoFit/>
            </a:bodyPr>
            <a:lstStyle/>
            <a:p>
              <a:r>
                <a:rPr lang="en-US" sz="500" dirty="0"/>
                <a:t>100 Gb/s</a:t>
              </a:r>
            </a:p>
          </p:txBody>
        </p:sp>
        <p:sp>
          <p:nvSpPr>
            <p:cNvPr id="536" name="TextBox 605">
              <a:extLst>
                <a:ext uri="{FF2B5EF4-FFF2-40B4-BE49-F238E27FC236}">
                  <a16:creationId xmlns:a16="http://schemas.microsoft.com/office/drawing/2014/main" id="{9C0C70DB-A535-4395-B344-B25C900030BB}"/>
                </a:ext>
              </a:extLst>
            </p:cNvPr>
            <p:cNvSpPr txBox="1"/>
            <p:nvPr/>
          </p:nvSpPr>
          <p:spPr>
            <a:xfrm>
              <a:off x="7588250" y="2841158"/>
              <a:ext cx="1440781" cy="594724"/>
            </a:xfrm>
            <a:prstGeom prst="rect">
              <a:avLst/>
            </a:prstGeom>
            <a:noFill/>
          </p:spPr>
          <p:txBody>
            <a:bodyPr wrap="square" rtlCol="0">
              <a:spAutoFit/>
            </a:bodyPr>
            <a:lstStyle/>
            <a:p>
              <a:pPr algn="ctr"/>
              <a:r>
                <a:rPr lang="en-US" sz="500" b="1" dirty="0"/>
                <a:t>100 Gb/s</a:t>
              </a:r>
            </a:p>
            <a:p>
              <a:pPr algn="ctr"/>
              <a:r>
                <a:rPr lang="en-US" sz="500" b="1" dirty="0"/>
                <a:t>Active Probe</a:t>
              </a:r>
            </a:p>
          </p:txBody>
        </p:sp>
        <p:sp>
          <p:nvSpPr>
            <p:cNvPr id="537" name="Rectangle 32">
              <a:extLst>
                <a:ext uri="{FF2B5EF4-FFF2-40B4-BE49-F238E27FC236}">
                  <a16:creationId xmlns:a16="http://schemas.microsoft.com/office/drawing/2014/main" id="{1D936A5D-9339-43F8-964A-0672B7408F97}"/>
                </a:ext>
              </a:extLst>
            </p:cNvPr>
            <p:cNvSpPr>
              <a:spLocks noChangeArrowheads="1"/>
            </p:cNvSpPr>
            <p:nvPr/>
          </p:nvSpPr>
          <p:spPr bwMode="auto">
            <a:xfrm>
              <a:off x="3684020" y="1391833"/>
              <a:ext cx="2973943" cy="462524"/>
            </a:xfrm>
            <a:prstGeom prst="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a:defRPr sz="1200" b="1">
                  <a:solidFill>
                    <a:srgbClr val="010000"/>
                  </a:solidFill>
                  <a:latin typeface="Arial" panose="020B0604020202020204" pitchFamily="34" charset="0"/>
                </a:defRPr>
              </a:lvl1pPr>
              <a:lvl2pPr marL="742950" indent="-285750">
                <a:defRPr sz="1200" b="1">
                  <a:solidFill>
                    <a:srgbClr val="010000"/>
                  </a:solidFill>
                  <a:latin typeface="Arial" panose="020B0604020202020204" pitchFamily="34" charset="0"/>
                </a:defRPr>
              </a:lvl2pPr>
              <a:lvl3pPr marL="1143000" indent="-228600">
                <a:defRPr sz="1200" b="1">
                  <a:solidFill>
                    <a:srgbClr val="010000"/>
                  </a:solidFill>
                  <a:latin typeface="Arial" panose="020B0604020202020204" pitchFamily="34" charset="0"/>
                </a:defRPr>
              </a:lvl3pPr>
              <a:lvl4pPr marL="1600200" indent="-228600">
                <a:defRPr sz="1200" b="1">
                  <a:solidFill>
                    <a:srgbClr val="010000"/>
                  </a:solidFill>
                  <a:latin typeface="Arial" panose="020B0604020202020204" pitchFamily="34" charset="0"/>
                </a:defRPr>
              </a:lvl4pPr>
              <a:lvl5pPr marL="2057400" indent="-228600">
                <a:defRPr sz="1200" b="1">
                  <a:solidFill>
                    <a:srgbClr val="010000"/>
                  </a:solidFill>
                  <a:latin typeface="Arial" panose="020B0604020202020204" pitchFamily="34" charset="0"/>
                </a:defRPr>
              </a:lvl5pPr>
              <a:lvl6pPr marL="2514600" indent="-228600" eaLnBrk="0" fontAlgn="base" hangingPunct="0">
                <a:spcBef>
                  <a:spcPct val="0"/>
                </a:spcBef>
                <a:spcAft>
                  <a:spcPct val="0"/>
                </a:spcAft>
                <a:defRPr sz="1200" b="1">
                  <a:solidFill>
                    <a:srgbClr val="010000"/>
                  </a:solidFill>
                  <a:latin typeface="Arial" panose="020B0604020202020204" pitchFamily="34" charset="0"/>
                </a:defRPr>
              </a:lvl6pPr>
              <a:lvl7pPr marL="2971800" indent="-228600" eaLnBrk="0" fontAlgn="base" hangingPunct="0">
                <a:spcBef>
                  <a:spcPct val="0"/>
                </a:spcBef>
                <a:spcAft>
                  <a:spcPct val="0"/>
                </a:spcAft>
                <a:defRPr sz="1200" b="1">
                  <a:solidFill>
                    <a:srgbClr val="010000"/>
                  </a:solidFill>
                  <a:latin typeface="Arial" panose="020B0604020202020204" pitchFamily="34" charset="0"/>
                </a:defRPr>
              </a:lvl7pPr>
              <a:lvl8pPr marL="3429000" indent="-228600" eaLnBrk="0" fontAlgn="base" hangingPunct="0">
                <a:spcBef>
                  <a:spcPct val="0"/>
                </a:spcBef>
                <a:spcAft>
                  <a:spcPct val="0"/>
                </a:spcAft>
                <a:defRPr sz="1200" b="1">
                  <a:solidFill>
                    <a:srgbClr val="010000"/>
                  </a:solidFill>
                  <a:latin typeface="Arial" panose="020B0604020202020204" pitchFamily="34" charset="0"/>
                </a:defRPr>
              </a:lvl8pPr>
              <a:lvl9pPr marL="3886200" indent="-228600" eaLnBrk="0" fontAlgn="base" hangingPunct="0">
                <a:spcBef>
                  <a:spcPct val="0"/>
                </a:spcBef>
                <a:spcAft>
                  <a:spcPct val="0"/>
                </a:spcAft>
                <a:defRPr sz="1200" b="1">
                  <a:solidFill>
                    <a:srgbClr val="010000"/>
                  </a:solidFill>
                  <a:latin typeface="Arial" panose="020B0604020202020204" pitchFamily="34" charset="0"/>
                </a:defRPr>
              </a:lvl9pPr>
            </a:lstStyle>
            <a:p>
              <a:pPr algn="ctr" defTabSz="914377">
                <a:defRPr/>
              </a:pPr>
              <a:r>
                <a:rPr lang="en-US" altLang="en-US" sz="400" kern="0" dirty="0">
                  <a:latin typeface="Calibri"/>
                  <a:cs typeface="Arial" panose="020B0604020202020204" pitchFamily="34" charset="0"/>
                </a:rPr>
                <a:t>Parent Controller</a:t>
              </a:r>
            </a:p>
          </p:txBody>
        </p:sp>
        <p:sp>
          <p:nvSpPr>
            <p:cNvPr id="538" name="Rectangle 32">
              <a:extLst>
                <a:ext uri="{FF2B5EF4-FFF2-40B4-BE49-F238E27FC236}">
                  <a16:creationId xmlns:a16="http://schemas.microsoft.com/office/drawing/2014/main" id="{EFAEA2FB-E147-4C4F-843B-67ED85E39EDA}"/>
                </a:ext>
              </a:extLst>
            </p:cNvPr>
            <p:cNvSpPr>
              <a:spLocks noChangeArrowheads="1"/>
            </p:cNvSpPr>
            <p:nvPr/>
          </p:nvSpPr>
          <p:spPr bwMode="auto">
            <a:xfrm>
              <a:off x="3618175" y="364929"/>
              <a:ext cx="3085540" cy="537480"/>
            </a:xfrm>
            <a:prstGeom prst="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lvl1pPr>
                <a:defRPr sz="1200" b="1">
                  <a:solidFill>
                    <a:srgbClr val="010000"/>
                  </a:solidFill>
                  <a:latin typeface="Arial" panose="020B0604020202020204" pitchFamily="34" charset="0"/>
                </a:defRPr>
              </a:lvl1pPr>
              <a:lvl2pPr marL="742950" indent="-285750">
                <a:defRPr sz="1200" b="1">
                  <a:solidFill>
                    <a:srgbClr val="010000"/>
                  </a:solidFill>
                  <a:latin typeface="Arial" panose="020B0604020202020204" pitchFamily="34" charset="0"/>
                </a:defRPr>
              </a:lvl2pPr>
              <a:lvl3pPr marL="1143000" indent="-228600">
                <a:defRPr sz="1200" b="1">
                  <a:solidFill>
                    <a:srgbClr val="010000"/>
                  </a:solidFill>
                  <a:latin typeface="Arial" panose="020B0604020202020204" pitchFamily="34" charset="0"/>
                </a:defRPr>
              </a:lvl3pPr>
              <a:lvl4pPr marL="1600200" indent="-228600">
                <a:defRPr sz="1200" b="1">
                  <a:solidFill>
                    <a:srgbClr val="010000"/>
                  </a:solidFill>
                  <a:latin typeface="Arial" panose="020B0604020202020204" pitchFamily="34" charset="0"/>
                </a:defRPr>
              </a:lvl4pPr>
              <a:lvl5pPr marL="2057400" indent="-228600">
                <a:defRPr sz="1200" b="1">
                  <a:solidFill>
                    <a:srgbClr val="010000"/>
                  </a:solidFill>
                  <a:latin typeface="Arial" panose="020B0604020202020204" pitchFamily="34" charset="0"/>
                </a:defRPr>
              </a:lvl5pPr>
              <a:lvl6pPr marL="2514600" indent="-228600" eaLnBrk="0" fontAlgn="base" hangingPunct="0">
                <a:spcBef>
                  <a:spcPct val="0"/>
                </a:spcBef>
                <a:spcAft>
                  <a:spcPct val="0"/>
                </a:spcAft>
                <a:defRPr sz="1200" b="1">
                  <a:solidFill>
                    <a:srgbClr val="010000"/>
                  </a:solidFill>
                  <a:latin typeface="Arial" panose="020B0604020202020204" pitchFamily="34" charset="0"/>
                </a:defRPr>
              </a:lvl6pPr>
              <a:lvl7pPr marL="2971800" indent="-228600" eaLnBrk="0" fontAlgn="base" hangingPunct="0">
                <a:spcBef>
                  <a:spcPct val="0"/>
                </a:spcBef>
                <a:spcAft>
                  <a:spcPct val="0"/>
                </a:spcAft>
                <a:defRPr sz="1200" b="1">
                  <a:solidFill>
                    <a:srgbClr val="010000"/>
                  </a:solidFill>
                  <a:latin typeface="Arial" panose="020B0604020202020204" pitchFamily="34" charset="0"/>
                </a:defRPr>
              </a:lvl7pPr>
              <a:lvl8pPr marL="3429000" indent="-228600" eaLnBrk="0" fontAlgn="base" hangingPunct="0">
                <a:spcBef>
                  <a:spcPct val="0"/>
                </a:spcBef>
                <a:spcAft>
                  <a:spcPct val="0"/>
                </a:spcAft>
                <a:defRPr sz="1200" b="1">
                  <a:solidFill>
                    <a:srgbClr val="010000"/>
                  </a:solidFill>
                  <a:latin typeface="Arial" panose="020B0604020202020204" pitchFamily="34" charset="0"/>
                </a:defRPr>
              </a:lvl8pPr>
              <a:lvl9pPr marL="3886200" indent="-228600" eaLnBrk="0" fontAlgn="base" hangingPunct="0">
                <a:spcBef>
                  <a:spcPct val="0"/>
                </a:spcBef>
                <a:spcAft>
                  <a:spcPct val="0"/>
                </a:spcAft>
                <a:defRPr sz="1200" b="1">
                  <a:solidFill>
                    <a:srgbClr val="010000"/>
                  </a:solidFill>
                  <a:latin typeface="Arial" panose="020B0604020202020204" pitchFamily="34" charset="0"/>
                </a:defRPr>
              </a:lvl9pPr>
            </a:lstStyle>
            <a:p>
              <a:pPr algn="ctr" defTabSz="914377">
                <a:defRPr/>
              </a:pPr>
              <a:r>
                <a:rPr lang="en-US" altLang="en-US" sz="400" kern="0" dirty="0">
                  <a:latin typeface="Calibri"/>
                  <a:cs typeface="Arial" panose="020B0604020202020204" pitchFamily="34" charset="0"/>
                </a:rPr>
                <a:t>NFV Orchestrator (</a:t>
              </a:r>
              <a:r>
                <a:rPr lang="en-US" altLang="en-US" sz="400" kern="0" dirty="0" err="1">
                  <a:latin typeface="Calibri"/>
                  <a:cs typeface="Arial" panose="020B0604020202020204" pitchFamily="34" charset="0"/>
                </a:rPr>
                <a:t>NFVO</a:t>
              </a:r>
              <a:r>
                <a:rPr lang="en-US" altLang="en-US" sz="400" kern="0" dirty="0">
                  <a:latin typeface="Calibri"/>
                  <a:cs typeface="Arial" panose="020B0604020202020204" pitchFamily="34" charset="0"/>
                </a:rPr>
                <a:t>)</a:t>
              </a:r>
            </a:p>
          </p:txBody>
        </p:sp>
        <p:sp>
          <p:nvSpPr>
            <p:cNvPr id="539" name="Right Arrow 197">
              <a:extLst>
                <a:ext uri="{FF2B5EF4-FFF2-40B4-BE49-F238E27FC236}">
                  <a16:creationId xmlns:a16="http://schemas.microsoft.com/office/drawing/2014/main" id="{4BE8DA7E-A145-4D2A-A82C-BD8E7D7F1709}"/>
                </a:ext>
              </a:extLst>
            </p:cNvPr>
            <p:cNvSpPr/>
            <p:nvPr/>
          </p:nvSpPr>
          <p:spPr>
            <a:xfrm>
              <a:off x="2959718" y="511663"/>
              <a:ext cx="609024" cy="455485"/>
            </a:xfrm>
            <a:prstGeom prst="right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40" name="Right Arrow 682">
              <a:extLst>
                <a:ext uri="{FF2B5EF4-FFF2-40B4-BE49-F238E27FC236}">
                  <a16:creationId xmlns:a16="http://schemas.microsoft.com/office/drawing/2014/main" id="{3FD5C1B6-D5F3-403E-AD64-708ABE83C21F}"/>
                </a:ext>
              </a:extLst>
            </p:cNvPr>
            <p:cNvSpPr/>
            <p:nvPr/>
          </p:nvSpPr>
          <p:spPr>
            <a:xfrm rot="5400000">
              <a:off x="2397327" y="744878"/>
              <a:ext cx="555692" cy="499199"/>
            </a:xfrm>
            <a:prstGeom prst="right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41" name="Freeform 680">
              <a:extLst>
                <a:ext uri="{FF2B5EF4-FFF2-40B4-BE49-F238E27FC236}">
                  <a16:creationId xmlns:a16="http://schemas.microsoft.com/office/drawing/2014/main" id="{80CC5F59-7004-47DA-9285-3DC43C210E18}"/>
                </a:ext>
              </a:extLst>
            </p:cNvPr>
            <p:cNvSpPr/>
            <p:nvPr/>
          </p:nvSpPr>
          <p:spPr>
            <a:xfrm>
              <a:off x="2300774" y="194556"/>
              <a:ext cx="776755" cy="699717"/>
            </a:xfrm>
            <a:custGeom>
              <a:avLst/>
              <a:gdLst>
                <a:gd name="connsiteX0" fmla="*/ 1772764 w 3545840"/>
                <a:gd name="connsiteY0" fmla="*/ 0 h 3579964"/>
                <a:gd name="connsiteX1" fmla="*/ 2798998 w 3545840"/>
                <a:gd name="connsiteY1" fmla="*/ 1006498 h 3579964"/>
                <a:gd name="connsiteX2" fmla="*/ 2261928 w 3545840"/>
                <a:gd name="connsiteY2" fmla="*/ 1891517 h 3579964"/>
                <a:gd name="connsiteX3" fmla="*/ 2242718 w 3545840"/>
                <a:gd name="connsiteY3" fmla="*/ 1900593 h 3579964"/>
                <a:gd name="connsiteX4" fmla="*/ 2303245 w 3545840"/>
                <a:gd name="connsiteY4" fmla="*/ 1914711 h 3579964"/>
                <a:gd name="connsiteX5" fmla="*/ 3532603 w 3545840"/>
                <a:gd name="connsiteY5" fmla="*/ 3193749 h 3579964"/>
                <a:gd name="connsiteX6" fmla="*/ 3541010 w 3545840"/>
                <a:gd name="connsiteY6" fmla="*/ 3255352 h 3579964"/>
                <a:gd name="connsiteX7" fmla="*/ 3540463 w 3545840"/>
                <a:gd name="connsiteY7" fmla="*/ 3255352 h 3579964"/>
                <a:gd name="connsiteX8" fmla="*/ 3545840 w 3545840"/>
                <a:gd name="connsiteY8" fmla="*/ 3308692 h 3579964"/>
                <a:gd name="connsiteX9" fmla="*/ 3274568 w 3545840"/>
                <a:gd name="connsiteY9" fmla="*/ 3579964 h 3579964"/>
                <a:gd name="connsiteX10" fmla="*/ 271272 w 3545840"/>
                <a:gd name="connsiteY10" fmla="*/ 3579964 h 3579964"/>
                <a:gd name="connsiteX11" fmla="*/ 0 w 3545840"/>
                <a:gd name="connsiteY11" fmla="*/ 3308692 h 3579964"/>
                <a:gd name="connsiteX12" fmla="*/ 5377 w 3545840"/>
                <a:gd name="connsiteY12" fmla="*/ 3255352 h 3579964"/>
                <a:gd name="connsiteX13" fmla="*/ 4519 w 3545840"/>
                <a:gd name="connsiteY13" fmla="*/ 3255352 h 3579964"/>
                <a:gd name="connsiteX14" fmla="*/ 12925 w 3545840"/>
                <a:gd name="connsiteY14" fmla="*/ 3193749 h 3579964"/>
                <a:gd name="connsiteX15" fmla="*/ 1242283 w 3545840"/>
                <a:gd name="connsiteY15" fmla="*/ 1914711 h 3579964"/>
                <a:gd name="connsiteX16" fmla="*/ 1302810 w 3545840"/>
                <a:gd name="connsiteY16" fmla="*/ 1900593 h 3579964"/>
                <a:gd name="connsiteX17" fmla="*/ 1283600 w 3545840"/>
                <a:gd name="connsiteY17" fmla="*/ 1891517 h 3579964"/>
                <a:gd name="connsiteX18" fmla="*/ 746530 w 3545840"/>
                <a:gd name="connsiteY18" fmla="*/ 1006498 h 3579964"/>
                <a:gd name="connsiteX19" fmla="*/ 1772764 w 3545840"/>
                <a:gd name="connsiteY19" fmla="*/ 0 h 357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5840" h="3579964">
                  <a:moveTo>
                    <a:pt x="1772764" y="0"/>
                  </a:moveTo>
                  <a:cubicBezTo>
                    <a:pt x="2339537" y="0"/>
                    <a:pt x="2798998" y="450625"/>
                    <a:pt x="2798998" y="1006498"/>
                  </a:cubicBezTo>
                  <a:cubicBezTo>
                    <a:pt x="2798998" y="1388661"/>
                    <a:pt x="2581831" y="1721077"/>
                    <a:pt x="2261928" y="1891517"/>
                  </a:cubicBezTo>
                  <a:lnTo>
                    <a:pt x="2242718" y="1900593"/>
                  </a:lnTo>
                  <a:lnTo>
                    <a:pt x="2303245" y="1914711"/>
                  </a:lnTo>
                  <a:cubicBezTo>
                    <a:pt x="2938648" y="2093994"/>
                    <a:pt x="3421755" y="2586854"/>
                    <a:pt x="3532603" y="3193749"/>
                  </a:cubicBezTo>
                  <a:lnTo>
                    <a:pt x="3541010" y="3255352"/>
                  </a:lnTo>
                  <a:lnTo>
                    <a:pt x="3540463" y="3255352"/>
                  </a:lnTo>
                  <a:lnTo>
                    <a:pt x="3545840" y="3308692"/>
                  </a:lnTo>
                  <a:cubicBezTo>
                    <a:pt x="3545840" y="3458511"/>
                    <a:pt x="3424387" y="3579964"/>
                    <a:pt x="3274568" y="3579964"/>
                  </a:cubicBezTo>
                  <a:lnTo>
                    <a:pt x="271272" y="3579964"/>
                  </a:lnTo>
                  <a:cubicBezTo>
                    <a:pt x="121453" y="3579964"/>
                    <a:pt x="0" y="3458511"/>
                    <a:pt x="0" y="3308692"/>
                  </a:cubicBezTo>
                  <a:lnTo>
                    <a:pt x="5377" y="3255352"/>
                  </a:lnTo>
                  <a:lnTo>
                    <a:pt x="4519" y="3255352"/>
                  </a:lnTo>
                  <a:lnTo>
                    <a:pt x="12925" y="3193749"/>
                  </a:lnTo>
                  <a:cubicBezTo>
                    <a:pt x="123774" y="2586854"/>
                    <a:pt x="606880" y="2093994"/>
                    <a:pt x="1242283" y="1914711"/>
                  </a:cubicBezTo>
                  <a:lnTo>
                    <a:pt x="1302810" y="1900593"/>
                  </a:lnTo>
                  <a:lnTo>
                    <a:pt x="1283600" y="1891517"/>
                  </a:lnTo>
                  <a:cubicBezTo>
                    <a:pt x="963697" y="1721077"/>
                    <a:pt x="746530" y="1388661"/>
                    <a:pt x="746530" y="1006498"/>
                  </a:cubicBezTo>
                  <a:cubicBezTo>
                    <a:pt x="746530" y="450625"/>
                    <a:pt x="1205991" y="0"/>
                    <a:pt x="1772764" y="0"/>
                  </a:cubicBezTo>
                  <a:close/>
                </a:path>
              </a:pathLst>
            </a:cu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42" name="Left-Right Arrow 685">
              <a:extLst>
                <a:ext uri="{FF2B5EF4-FFF2-40B4-BE49-F238E27FC236}">
                  <a16:creationId xmlns:a16="http://schemas.microsoft.com/office/drawing/2014/main" id="{12E5E527-E158-400A-B46E-89678323E44B}"/>
                </a:ext>
              </a:extLst>
            </p:cNvPr>
            <p:cNvSpPr/>
            <p:nvPr/>
          </p:nvSpPr>
          <p:spPr>
            <a:xfrm>
              <a:off x="3299172" y="1477294"/>
              <a:ext cx="565760" cy="267218"/>
            </a:xfrm>
            <a:prstGeom prst="leftRight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43" name="Left-Right Arrow 686">
              <a:extLst>
                <a:ext uri="{FF2B5EF4-FFF2-40B4-BE49-F238E27FC236}">
                  <a16:creationId xmlns:a16="http://schemas.microsoft.com/office/drawing/2014/main" id="{D7C46F9E-DE2C-4B2B-AF7F-C6CE1731C8EF}"/>
                </a:ext>
              </a:extLst>
            </p:cNvPr>
            <p:cNvSpPr/>
            <p:nvPr/>
          </p:nvSpPr>
          <p:spPr>
            <a:xfrm rot="5400000">
              <a:off x="4976650" y="996080"/>
              <a:ext cx="614907" cy="292864"/>
            </a:xfrm>
            <a:prstGeom prst="leftRight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544" name="Straight Arrow Connector 613">
              <a:extLst>
                <a:ext uri="{FF2B5EF4-FFF2-40B4-BE49-F238E27FC236}">
                  <a16:creationId xmlns:a16="http://schemas.microsoft.com/office/drawing/2014/main" id="{64EFAE69-BEDA-40BF-A326-B730679959D1}"/>
                </a:ext>
              </a:extLst>
            </p:cNvPr>
            <p:cNvCxnSpPr>
              <a:cxnSpLocks/>
              <a:stCxn id="507" idx="2"/>
              <a:endCxn id="676" idx="0"/>
            </p:cNvCxnSpPr>
            <p:nvPr/>
          </p:nvCxnSpPr>
          <p:spPr>
            <a:xfrm flipH="1">
              <a:off x="775209" y="2691511"/>
              <a:ext cx="1995983" cy="765402"/>
            </a:xfrm>
            <a:prstGeom prst="straightConnector1">
              <a:avLst/>
            </a:prstGeom>
            <a:noFill/>
            <a:ln w="9525" cap="flat" cmpd="sng" algn="ctr">
              <a:solidFill>
                <a:srgbClr val="000000"/>
              </a:solidFill>
              <a:prstDash val="solid"/>
              <a:headEnd type="triangle" w="med" len="med"/>
              <a:tailEnd type="triangle" w="med" len="med"/>
            </a:ln>
            <a:effectLst/>
          </p:spPr>
        </p:cxnSp>
        <p:sp>
          <p:nvSpPr>
            <p:cNvPr id="545" name="TextBox 25">
              <a:extLst>
                <a:ext uri="{FF2B5EF4-FFF2-40B4-BE49-F238E27FC236}">
                  <a16:creationId xmlns:a16="http://schemas.microsoft.com/office/drawing/2014/main" id="{0C45D7D5-547B-486D-A860-6BF867EAE99B}"/>
                </a:ext>
              </a:extLst>
            </p:cNvPr>
            <p:cNvSpPr txBox="1">
              <a:spLocks noChangeArrowheads="1"/>
            </p:cNvSpPr>
            <p:nvPr/>
          </p:nvSpPr>
          <p:spPr bwMode="auto">
            <a:xfrm>
              <a:off x="3567788" y="1073269"/>
              <a:ext cx="1723038" cy="1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200" b="1">
                  <a:solidFill>
                    <a:srgbClr val="010000"/>
                  </a:solidFill>
                  <a:latin typeface="Arial" panose="020B0604020202020204" pitchFamily="34" charset="0"/>
                </a:defRPr>
              </a:lvl1pPr>
              <a:lvl2pPr marL="742950" indent="-285750">
                <a:defRPr sz="1200" b="1">
                  <a:solidFill>
                    <a:srgbClr val="010000"/>
                  </a:solidFill>
                  <a:latin typeface="Arial" panose="020B0604020202020204" pitchFamily="34" charset="0"/>
                </a:defRPr>
              </a:lvl2pPr>
              <a:lvl3pPr marL="1143000" indent="-228600">
                <a:defRPr sz="1200" b="1">
                  <a:solidFill>
                    <a:srgbClr val="010000"/>
                  </a:solidFill>
                  <a:latin typeface="Arial" panose="020B0604020202020204" pitchFamily="34" charset="0"/>
                </a:defRPr>
              </a:lvl3pPr>
              <a:lvl4pPr marL="1600200" indent="-228600">
                <a:defRPr sz="1200" b="1">
                  <a:solidFill>
                    <a:srgbClr val="010000"/>
                  </a:solidFill>
                  <a:latin typeface="Arial" panose="020B0604020202020204" pitchFamily="34" charset="0"/>
                </a:defRPr>
              </a:lvl4pPr>
              <a:lvl5pPr marL="2057400" indent="-228600">
                <a:defRPr sz="1200" b="1">
                  <a:solidFill>
                    <a:srgbClr val="010000"/>
                  </a:solidFill>
                  <a:latin typeface="Arial" panose="020B0604020202020204" pitchFamily="34" charset="0"/>
                </a:defRPr>
              </a:lvl5pPr>
              <a:lvl6pPr marL="2514600" indent="-228600" eaLnBrk="0" fontAlgn="base" hangingPunct="0">
                <a:spcBef>
                  <a:spcPct val="0"/>
                </a:spcBef>
                <a:spcAft>
                  <a:spcPct val="0"/>
                </a:spcAft>
                <a:defRPr sz="1200" b="1">
                  <a:solidFill>
                    <a:srgbClr val="010000"/>
                  </a:solidFill>
                  <a:latin typeface="Arial" panose="020B0604020202020204" pitchFamily="34" charset="0"/>
                </a:defRPr>
              </a:lvl6pPr>
              <a:lvl7pPr marL="2971800" indent="-228600" eaLnBrk="0" fontAlgn="base" hangingPunct="0">
                <a:spcBef>
                  <a:spcPct val="0"/>
                </a:spcBef>
                <a:spcAft>
                  <a:spcPct val="0"/>
                </a:spcAft>
                <a:defRPr sz="1200" b="1">
                  <a:solidFill>
                    <a:srgbClr val="010000"/>
                  </a:solidFill>
                  <a:latin typeface="Arial" panose="020B0604020202020204" pitchFamily="34" charset="0"/>
                </a:defRPr>
              </a:lvl7pPr>
              <a:lvl8pPr marL="3429000" indent="-228600" eaLnBrk="0" fontAlgn="base" hangingPunct="0">
                <a:spcBef>
                  <a:spcPct val="0"/>
                </a:spcBef>
                <a:spcAft>
                  <a:spcPct val="0"/>
                </a:spcAft>
                <a:defRPr sz="1200" b="1">
                  <a:solidFill>
                    <a:srgbClr val="010000"/>
                  </a:solidFill>
                  <a:latin typeface="Arial" panose="020B0604020202020204" pitchFamily="34" charset="0"/>
                </a:defRPr>
              </a:lvl8pPr>
              <a:lvl9pPr marL="3886200" indent="-228600" eaLnBrk="0" fontAlgn="base" hangingPunct="0">
                <a:spcBef>
                  <a:spcPct val="0"/>
                </a:spcBef>
                <a:spcAft>
                  <a:spcPct val="0"/>
                </a:spcAft>
                <a:defRPr sz="1200" b="1">
                  <a:solidFill>
                    <a:srgbClr val="010000"/>
                  </a:solidFill>
                  <a:latin typeface="Arial" panose="020B0604020202020204" pitchFamily="34" charset="0"/>
                </a:defRPr>
              </a:lvl9pPr>
            </a:lstStyle>
            <a:p>
              <a:pPr algn="ctr">
                <a:defRPr/>
              </a:pPr>
              <a:r>
                <a:rPr lang="en-US" altLang="en-US" sz="400" dirty="0">
                  <a:latin typeface="Calibri"/>
                  <a:cs typeface="Arial" panose="020B0604020202020204" pitchFamily="34" charset="0"/>
                </a:rPr>
                <a:t>WAN Infrastructure</a:t>
              </a:r>
            </a:p>
          </p:txBody>
        </p:sp>
        <p:sp>
          <p:nvSpPr>
            <p:cNvPr id="546" name="TextBox 615">
              <a:extLst>
                <a:ext uri="{FF2B5EF4-FFF2-40B4-BE49-F238E27FC236}">
                  <a16:creationId xmlns:a16="http://schemas.microsoft.com/office/drawing/2014/main" id="{7528B7AD-F006-4C72-860C-EB560440661F}"/>
                </a:ext>
              </a:extLst>
            </p:cNvPr>
            <p:cNvSpPr txBox="1"/>
            <p:nvPr/>
          </p:nvSpPr>
          <p:spPr>
            <a:xfrm>
              <a:off x="508119" y="2649158"/>
              <a:ext cx="1500094" cy="594724"/>
            </a:xfrm>
            <a:prstGeom prst="rect">
              <a:avLst/>
            </a:prstGeom>
            <a:noFill/>
          </p:spPr>
          <p:txBody>
            <a:bodyPr wrap="square" rtlCol="0">
              <a:spAutoFit/>
            </a:bodyPr>
            <a:lstStyle/>
            <a:p>
              <a:pPr algn="ctr"/>
              <a:r>
                <a:rPr lang="en-US" sz="500" dirty="0"/>
                <a:t>Configuration</a:t>
              </a:r>
            </a:p>
            <a:p>
              <a:pPr algn="ctr"/>
              <a:r>
                <a:rPr lang="en-US" sz="500" dirty="0"/>
                <a:t>(RESTAPI)</a:t>
              </a:r>
            </a:p>
          </p:txBody>
        </p:sp>
        <p:grpSp>
          <p:nvGrpSpPr>
            <p:cNvPr id="547" name="Group 616">
              <a:extLst>
                <a:ext uri="{FF2B5EF4-FFF2-40B4-BE49-F238E27FC236}">
                  <a16:creationId xmlns:a16="http://schemas.microsoft.com/office/drawing/2014/main" id="{8175F443-C51C-421F-AB3E-C4365295838C}"/>
                </a:ext>
              </a:extLst>
            </p:cNvPr>
            <p:cNvGrpSpPr/>
            <p:nvPr/>
          </p:nvGrpSpPr>
          <p:grpSpPr>
            <a:xfrm>
              <a:off x="7844947" y="3456913"/>
              <a:ext cx="853361" cy="670804"/>
              <a:chOff x="500890" y="4502819"/>
              <a:chExt cx="651303" cy="561106"/>
            </a:xfrm>
          </p:grpSpPr>
          <p:sp>
            <p:nvSpPr>
              <p:cNvPr id="570" name="Rectangle: Rounded Corners 199">
                <a:extLst>
                  <a:ext uri="{FF2B5EF4-FFF2-40B4-BE49-F238E27FC236}">
                    <a16:creationId xmlns:a16="http://schemas.microsoft.com/office/drawing/2014/main" id="{17E6791A-BC52-4B61-8565-7D9522D8BAD4}"/>
                  </a:ext>
                </a:extLst>
              </p:cNvPr>
              <p:cNvSpPr/>
              <p:nvPr/>
            </p:nvSpPr>
            <p:spPr bwMode="auto">
              <a:xfrm>
                <a:off x="500890" y="4502819"/>
                <a:ext cx="651303" cy="561106"/>
              </a:xfrm>
              <a:prstGeom prst="roundRect">
                <a:avLst>
                  <a:gd name="adj" fmla="val 4522"/>
                </a:avLst>
              </a:prstGeom>
              <a:solidFill>
                <a:srgbClr val="9AEAC8"/>
              </a:solidFill>
              <a:ln w="19050" cap="flat" cmpd="sng" algn="ctr">
                <a:solidFill>
                  <a:srgbClr val="219F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pic>
            <p:nvPicPr>
              <p:cNvPr id="571" name="Picture 618">
                <a:extLst>
                  <a:ext uri="{FF2B5EF4-FFF2-40B4-BE49-F238E27FC236}">
                    <a16:creationId xmlns:a16="http://schemas.microsoft.com/office/drawing/2014/main" id="{BD1E57D1-EF38-4A20-B9C2-DD18EDF14A90}"/>
                  </a:ext>
                </a:extLst>
              </p:cNvPr>
              <p:cNvPicPr>
                <a:picLocks noChangeAspect="1"/>
              </p:cNvPicPr>
              <p:nvPr/>
            </p:nvPicPr>
            <p:blipFill>
              <a:blip r:embed="rId2"/>
              <a:stretch>
                <a:fillRect/>
              </a:stretch>
            </p:blipFill>
            <p:spPr>
              <a:xfrm>
                <a:off x="528955" y="4652735"/>
                <a:ext cx="588645" cy="258036"/>
              </a:xfrm>
              <a:prstGeom prst="rect">
                <a:avLst/>
              </a:prstGeom>
            </p:spPr>
          </p:pic>
        </p:grpSp>
        <p:grpSp>
          <p:nvGrpSpPr>
            <p:cNvPr id="548" name="Group 344">
              <a:extLst>
                <a:ext uri="{FF2B5EF4-FFF2-40B4-BE49-F238E27FC236}">
                  <a16:creationId xmlns:a16="http://schemas.microsoft.com/office/drawing/2014/main" id="{44E2E288-5CA8-49CA-B620-27C8CA5A344B}"/>
                </a:ext>
              </a:extLst>
            </p:cNvPr>
            <p:cNvGrpSpPr/>
            <p:nvPr/>
          </p:nvGrpSpPr>
          <p:grpSpPr>
            <a:xfrm>
              <a:off x="348528" y="4247471"/>
              <a:ext cx="853361" cy="683588"/>
              <a:chOff x="1976357" y="4425494"/>
              <a:chExt cx="639123" cy="561107"/>
            </a:xfrm>
          </p:grpSpPr>
          <p:sp>
            <p:nvSpPr>
              <p:cNvPr id="566" name="Rectangle: Rounded Corners 345">
                <a:extLst>
                  <a:ext uri="{FF2B5EF4-FFF2-40B4-BE49-F238E27FC236}">
                    <a16:creationId xmlns:a16="http://schemas.microsoft.com/office/drawing/2014/main" id="{C427B9ED-21DD-4B9D-9BC8-F4B37C22DF89}"/>
                  </a:ext>
                </a:extLst>
              </p:cNvPr>
              <p:cNvSpPr/>
              <p:nvPr/>
            </p:nvSpPr>
            <p:spPr bwMode="auto">
              <a:xfrm>
                <a:off x="1976357" y="4425494"/>
                <a:ext cx="639123" cy="561107"/>
              </a:xfrm>
              <a:prstGeom prst="roundRect">
                <a:avLst>
                  <a:gd name="adj" fmla="val 7493"/>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567" name="Group 346">
                <a:extLst>
                  <a:ext uri="{FF2B5EF4-FFF2-40B4-BE49-F238E27FC236}">
                    <a16:creationId xmlns:a16="http://schemas.microsoft.com/office/drawing/2014/main" id="{EF00331A-28B1-495B-83B8-CD19B8A7B304}"/>
                  </a:ext>
                </a:extLst>
              </p:cNvPr>
              <p:cNvGrpSpPr/>
              <p:nvPr/>
            </p:nvGrpSpPr>
            <p:grpSpPr>
              <a:xfrm>
                <a:off x="2067423" y="4543870"/>
                <a:ext cx="453145" cy="324353"/>
                <a:chOff x="3509192" y="1162603"/>
                <a:chExt cx="901110" cy="644998"/>
              </a:xfrm>
            </p:grpSpPr>
            <p:sp>
              <p:nvSpPr>
                <p:cNvPr id="568" name="Freeform 865">
                  <a:extLst>
                    <a:ext uri="{FF2B5EF4-FFF2-40B4-BE49-F238E27FC236}">
                      <a16:creationId xmlns:a16="http://schemas.microsoft.com/office/drawing/2014/main" id="{C2A6EDF8-02DA-4259-A540-A0390A0CE8C5}"/>
                    </a:ext>
                  </a:extLst>
                </p:cNvPr>
                <p:cNvSpPr>
                  <a:spLocks/>
                </p:cNvSpPr>
                <p:nvPr/>
              </p:nvSpPr>
              <p:spPr bwMode="auto">
                <a:xfrm>
                  <a:off x="3517289" y="1162603"/>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339933"/>
                </a:solidFill>
                <a:ln>
                  <a:noFill/>
                </a:ln>
              </p:spPr>
              <p:txBody>
                <a:bodyPr/>
                <a:lstStyle/>
                <a:p>
                  <a:pPr>
                    <a:defRPr/>
                  </a:pPr>
                  <a:endParaRPr lang="en-US" sz="100" kern="0">
                    <a:solidFill>
                      <a:sysClr val="windowText" lastClr="000000"/>
                    </a:solidFill>
                    <a:latin typeface="Arial" panose="020B0604020202020204" pitchFamily="34" charset="0"/>
                  </a:endParaRPr>
                </a:p>
              </p:txBody>
            </p:sp>
            <p:sp>
              <p:nvSpPr>
                <p:cNvPr id="569" name="Freeform 865">
                  <a:extLst>
                    <a:ext uri="{FF2B5EF4-FFF2-40B4-BE49-F238E27FC236}">
                      <a16:creationId xmlns:a16="http://schemas.microsoft.com/office/drawing/2014/main" id="{846C34E6-4F30-4430-99E7-9AB448DF7DD1}"/>
                    </a:ext>
                  </a:extLst>
                </p:cNvPr>
                <p:cNvSpPr>
                  <a:spLocks/>
                </p:cNvSpPr>
                <p:nvPr/>
              </p:nvSpPr>
              <p:spPr bwMode="auto">
                <a:xfrm>
                  <a:off x="3509192" y="1178320"/>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FFFFFF"/>
                </a:solidFill>
                <a:ln>
                  <a:noFill/>
                </a:ln>
              </p:spPr>
              <p:txBody>
                <a:bodyPr/>
                <a:lstStyle/>
                <a:p>
                  <a:pPr>
                    <a:defRPr/>
                  </a:pPr>
                  <a:endParaRPr lang="en-US" sz="100" kern="0">
                    <a:solidFill>
                      <a:sysClr val="windowText" lastClr="000000"/>
                    </a:solidFill>
                    <a:latin typeface="Arial" panose="020B0604020202020204" pitchFamily="34" charset="0"/>
                  </a:endParaRPr>
                </a:p>
              </p:txBody>
            </p:sp>
          </p:grpSp>
        </p:grpSp>
        <p:sp>
          <p:nvSpPr>
            <p:cNvPr id="549" name="Cloud 4">
              <a:extLst>
                <a:ext uri="{FF2B5EF4-FFF2-40B4-BE49-F238E27FC236}">
                  <a16:creationId xmlns:a16="http://schemas.microsoft.com/office/drawing/2014/main" id="{229E18E8-EDB1-4F51-93D8-86F70461F1E1}"/>
                </a:ext>
              </a:extLst>
            </p:cNvPr>
            <p:cNvSpPr/>
            <p:nvPr/>
          </p:nvSpPr>
          <p:spPr>
            <a:xfrm>
              <a:off x="1370147" y="3456913"/>
              <a:ext cx="853361" cy="6708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cxnSp>
          <p:nvCxnSpPr>
            <p:cNvPr id="550" name="Straight Connector 484">
              <a:extLst>
                <a:ext uri="{FF2B5EF4-FFF2-40B4-BE49-F238E27FC236}">
                  <a16:creationId xmlns:a16="http://schemas.microsoft.com/office/drawing/2014/main" id="{8E6C29C4-D224-4177-A806-A5C249B9A39F}"/>
                </a:ext>
              </a:extLst>
            </p:cNvPr>
            <p:cNvCxnSpPr>
              <a:stCxn id="566" idx="3"/>
              <a:endCxn id="742" idx="1"/>
            </p:cNvCxnSpPr>
            <p:nvPr/>
          </p:nvCxnSpPr>
          <p:spPr>
            <a:xfrm>
              <a:off x="1201889" y="4589265"/>
              <a:ext cx="137708" cy="0"/>
            </a:xfrm>
            <a:prstGeom prst="line">
              <a:avLst/>
            </a:prstGeom>
            <a:solidFill>
              <a:srgbClr val="006699"/>
            </a:solidFill>
            <a:ln w="19050" cap="flat" cmpd="sng" algn="ctr">
              <a:solidFill>
                <a:srgbClr val="003048"/>
              </a:solidFill>
              <a:prstDash val="solid"/>
              <a:round/>
              <a:headEnd type="none" w="med" len="med"/>
              <a:tailEnd type="none" w="med" len="med"/>
            </a:ln>
            <a:effectLst/>
          </p:spPr>
        </p:cxnSp>
        <p:cxnSp>
          <p:nvCxnSpPr>
            <p:cNvPr id="551" name="Straight Connector 484">
              <a:extLst>
                <a:ext uri="{FF2B5EF4-FFF2-40B4-BE49-F238E27FC236}">
                  <a16:creationId xmlns:a16="http://schemas.microsoft.com/office/drawing/2014/main" id="{36A16ECE-DB96-4519-A127-226F84F6F435}"/>
                </a:ext>
              </a:extLst>
            </p:cNvPr>
            <p:cNvCxnSpPr>
              <a:stCxn id="676" idx="2"/>
              <a:endCxn id="566" idx="0"/>
            </p:cNvCxnSpPr>
            <p:nvPr/>
          </p:nvCxnSpPr>
          <p:spPr>
            <a:xfrm>
              <a:off x="775209" y="4127717"/>
              <a:ext cx="0" cy="119754"/>
            </a:xfrm>
            <a:prstGeom prst="line">
              <a:avLst/>
            </a:prstGeom>
            <a:solidFill>
              <a:srgbClr val="006699"/>
            </a:solidFill>
            <a:ln w="19050" cap="flat" cmpd="sng" algn="ctr">
              <a:solidFill>
                <a:srgbClr val="003048"/>
              </a:solidFill>
              <a:prstDash val="solid"/>
              <a:round/>
              <a:headEnd type="none" w="med" len="med"/>
              <a:tailEnd type="none" w="med" len="med"/>
            </a:ln>
            <a:effectLst/>
          </p:spPr>
        </p:cxnSp>
        <p:cxnSp>
          <p:nvCxnSpPr>
            <p:cNvPr id="552" name="Straight Connector 484">
              <a:extLst>
                <a:ext uri="{FF2B5EF4-FFF2-40B4-BE49-F238E27FC236}">
                  <a16:creationId xmlns:a16="http://schemas.microsoft.com/office/drawing/2014/main" id="{F5FDD07C-A196-4B9C-AF5E-5192194939D5}"/>
                </a:ext>
              </a:extLst>
            </p:cNvPr>
            <p:cNvCxnSpPr/>
            <p:nvPr/>
          </p:nvCxnSpPr>
          <p:spPr>
            <a:xfrm flipH="1">
              <a:off x="1078705" y="4009563"/>
              <a:ext cx="393524" cy="237908"/>
            </a:xfrm>
            <a:prstGeom prst="line">
              <a:avLst/>
            </a:prstGeom>
            <a:solidFill>
              <a:srgbClr val="006699"/>
            </a:solidFill>
            <a:ln w="19050" cap="flat" cmpd="sng" algn="ctr">
              <a:solidFill>
                <a:srgbClr val="003048"/>
              </a:solidFill>
              <a:prstDash val="solid"/>
              <a:round/>
              <a:headEnd type="none" w="med" len="med"/>
              <a:tailEnd type="none" w="med" len="med"/>
            </a:ln>
            <a:effectLst/>
          </p:spPr>
        </p:cxnSp>
        <p:sp>
          <p:nvSpPr>
            <p:cNvPr id="553" name="Freeform 105">
              <a:extLst>
                <a:ext uri="{FF2B5EF4-FFF2-40B4-BE49-F238E27FC236}">
                  <a16:creationId xmlns:a16="http://schemas.microsoft.com/office/drawing/2014/main" id="{3648A52A-5FC8-4D68-8F6B-465D134CBF86}"/>
                </a:ext>
              </a:extLst>
            </p:cNvPr>
            <p:cNvSpPr/>
            <p:nvPr/>
          </p:nvSpPr>
          <p:spPr>
            <a:xfrm>
              <a:off x="815422" y="4044268"/>
              <a:ext cx="136063" cy="538003"/>
            </a:xfrm>
            <a:custGeom>
              <a:avLst/>
              <a:gdLst>
                <a:gd name="connsiteX0" fmla="*/ 0 w 621030"/>
                <a:gd name="connsiteY0" fmla="*/ 0 h 129540"/>
                <a:gd name="connsiteX1" fmla="*/ 266700 w 621030"/>
                <a:gd name="connsiteY1" fmla="*/ 38100 h 129540"/>
                <a:gd name="connsiteX2" fmla="*/ 621030 w 621030"/>
                <a:gd name="connsiteY2" fmla="*/ 129540 h 129540"/>
                <a:gd name="connsiteX0" fmla="*/ 0 w 320464"/>
                <a:gd name="connsiteY0" fmla="*/ 0 h 557107"/>
                <a:gd name="connsiteX1" fmla="*/ 266700 w 320464"/>
                <a:gd name="connsiteY1" fmla="*/ 38100 h 557107"/>
                <a:gd name="connsiteX2" fmla="*/ 320464 w 320464"/>
                <a:gd name="connsiteY2" fmla="*/ 557107 h 557107"/>
                <a:gd name="connsiteX0" fmla="*/ 0 w 320464"/>
                <a:gd name="connsiteY0" fmla="*/ 0 h 557107"/>
                <a:gd name="connsiteX1" fmla="*/ 122767 w 320464"/>
                <a:gd name="connsiteY1" fmla="*/ 300566 h 557107"/>
                <a:gd name="connsiteX2" fmla="*/ 320464 w 320464"/>
                <a:gd name="connsiteY2" fmla="*/ 557107 h 557107"/>
                <a:gd name="connsiteX0" fmla="*/ 0 w 320464"/>
                <a:gd name="connsiteY0" fmla="*/ 0 h 557107"/>
                <a:gd name="connsiteX1" fmla="*/ 122767 w 320464"/>
                <a:gd name="connsiteY1" fmla="*/ 300566 h 557107"/>
                <a:gd name="connsiteX2" fmla="*/ 320464 w 320464"/>
                <a:gd name="connsiteY2" fmla="*/ 557107 h 557107"/>
                <a:gd name="connsiteX0" fmla="*/ 0 w 320464"/>
                <a:gd name="connsiteY0" fmla="*/ 0 h 520594"/>
                <a:gd name="connsiteX1" fmla="*/ 122767 w 320464"/>
                <a:gd name="connsiteY1" fmla="*/ 300566 h 520594"/>
                <a:gd name="connsiteX2" fmla="*/ 320464 w 320464"/>
                <a:gd name="connsiteY2" fmla="*/ 520594 h 520594"/>
                <a:gd name="connsiteX0" fmla="*/ 0 w 317289"/>
                <a:gd name="connsiteY0" fmla="*/ 0 h 503131"/>
                <a:gd name="connsiteX1" fmla="*/ 122767 w 317289"/>
                <a:gd name="connsiteY1" fmla="*/ 300566 h 503131"/>
                <a:gd name="connsiteX2" fmla="*/ 317289 w 317289"/>
                <a:gd name="connsiteY2" fmla="*/ 503131 h 503131"/>
                <a:gd name="connsiteX0" fmla="*/ 0 w 317289"/>
                <a:gd name="connsiteY0" fmla="*/ 0 h 503131"/>
                <a:gd name="connsiteX1" fmla="*/ 122767 w 317289"/>
                <a:gd name="connsiteY1" fmla="*/ 300566 h 503131"/>
                <a:gd name="connsiteX2" fmla="*/ 317289 w 317289"/>
                <a:gd name="connsiteY2" fmla="*/ 503131 h 503131"/>
                <a:gd name="connsiteX0" fmla="*/ 0 w 317289"/>
                <a:gd name="connsiteY0" fmla="*/ 0 h 503131"/>
                <a:gd name="connsiteX1" fmla="*/ 122767 w 317289"/>
                <a:gd name="connsiteY1" fmla="*/ 300566 h 503131"/>
                <a:gd name="connsiteX2" fmla="*/ 317289 w 317289"/>
                <a:gd name="connsiteY2" fmla="*/ 503131 h 503131"/>
                <a:gd name="connsiteX0" fmla="*/ 0 w 317289"/>
                <a:gd name="connsiteY0" fmla="*/ 0 h 503131"/>
                <a:gd name="connsiteX1" fmla="*/ 122767 w 317289"/>
                <a:gd name="connsiteY1" fmla="*/ 300566 h 503131"/>
                <a:gd name="connsiteX2" fmla="*/ 317289 w 317289"/>
                <a:gd name="connsiteY2" fmla="*/ 503131 h 503131"/>
                <a:gd name="connsiteX0" fmla="*/ 0 w 317289"/>
                <a:gd name="connsiteY0" fmla="*/ 0 h 503131"/>
                <a:gd name="connsiteX1" fmla="*/ 98955 w 317289"/>
                <a:gd name="connsiteY1" fmla="*/ 306916 h 503131"/>
                <a:gd name="connsiteX2" fmla="*/ 317289 w 317289"/>
                <a:gd name="connsiteY2" fmla="*/ 503131 h 503131"/>
                <a:gd name="connsiteX0" fmla="*/ 0 w 317289"/>
                <a:gd name="connsiteY0" fmla="*/ 0 h 503131"/>
                <a:gd name="connsiteX1" fmla="*/ 98955 w 317289"/>
                <a:gd name="connsiteY1" fmla="*/ 306916 h 503131"/>
                <a:gd name="connsiteX2" fmla="*/ 317289 w 317289"/>
                <a:gd name="connsiteY2" fmla="*/ 503131 h 503131"/>
                <a:gd name="connsiteX0" fmla="*/ 0 w 317289"/>
                <a:gd name="connsiteY0" fmla="*/ 0 h 503131"/>
                <a:gd name="connsiteX1" fmla="*/ 98955 w 317289"/>
                <a:gd name="connsiteY1" fmla="*/ 306916 h 503131"/>
                <a:gd name="connsiteX2" fmla="*/ 317289 w 317289"/>
                <a:gd name="connsiteY2" fmla="*/ 503131 h 503131"/>
                <a:gd name="connsiteX0" fmla="*/ 0 w 317289"/>
                <a:gd name="connsiteY0" fmla="*/ 0 h 503131"/>
                <a:gd name="connsiteX1" fmla="*/ 98955 w 317289"/>
                <a:gd name="connsiteY1" fmla="*/ 306916 h 503131"/>
                <a:gd name="connsiteX2" fmla="*/ 317289 w 317289"/>
                <a:gd name="connsiteY2" fmla="*/ 503131 h 503131"/>
                <a:gd name="connsiteX0" fmla="*/ 0 w 317289"/>
                <a:gd name="connsiteY0" fmla="*/ 0 h 503131"/>
                <a:gd name="connsiteX1" fmla="*/ 191639 w 317289"/>
                <a:gd name="connsiteY1" fmla="*/ 230716 h 503131"/>
                <a:gd name="connsiteX2" fmla="*/ 317289 w 317289"/>
                <a:gd name="connsiteY2" fmla="*/ 503131 h 503131"/>
                <a:gd name="connsiteX0" fmla="*/ 0 w 317289"/>
                <a:gd name="connsiteY0" fmla="*/ 0 h 503131"/>
                <a:gd name="connsiteX1" fmla="*/ 158927 w 317289"/>
                <a:gd name="connsiteY1" fmla="*/ 268816 h 503131"/>
                <a:gd name="connsiteX2" fmla="*/ 317289 w 317289"/>
                <a:gd name="connsiteY2" fmla="*/ 503131 h 503131"/>
                <a:gd name="connsiteX0" fmla="*/ 0 w 317289"/>
                <a:gd name="connsiteY0" fmla="*/ 0 h 503131"/>
                <a:gd name="connsiteX1" fmla="*/ 90046 w 317289"/>
                <a:gd name="connsiteY1" fmla="*/ 179577 h 503131"/>
                <a:gd name="connsiteX2" fmla="*/ 158927 w 317289"/>
                <a:gd name="connsiteY2" fmla="*/ 268816 h 503131"/>
                <a:gd name="connsiteX3" fmla="*/ 317289 w 317289"/>
                <a:gd name="connsiteY3" fmla="*/ 503131 h 503131"/>
                <a:gd name="connsiteX0" fmla="*/ 0 w 317289"/>
                <a:gd name="connsiteY0" fmla="*/ 0 h 503131"/>
                <a:gd name="connsiteX1" fmla="*/ 90046 w 317289"/>
                <a:gd name="connsiteY1" fmla="*/ 179577 h 503131"/>
                <a:gd name="connsiteX2" fmla="*/ 183461 w 317289"/>
                <a:gd name="connsiteY2" fmla="*/ 337396 h 503131"/>
                <a:gd name="connsiteX3" fmla="*/ 317289 w 317289"/>
                <a:gd name="connsiteY3" fmla="*/ 503131 h 503131"/>
                <a:gd name="connsiteX0" fmla="*/ 0 w 317289"/>
                <a:gd name="connsiteY0" fmla="*/ 0 h 503131"/>
                <a:gd name="connsiteX1" fmla="*/ 120032 w 317289"/>
                <a:gd name="connsiteY1" fmla="*/ 149097 h 503131"/>
                <a:gd name="connsiteX2" fmla="*/ 183461 w 317289"/>
                <a:gd name="connsiteY2" fmla="*/ 337396 h 503131"/>
                <a:gd name="connsiteX3" fmla="*/ 317289 w 317289"/>
                <a:gd name="connsiteY3" fmla="*/ 503131 h 503131"/>
                <a:gd name="connsiteX0" fmla="*/ 0 w 317289"/>
                <a:gd name="connsiteY0" fmla="*/ 0 h 503131"/>
                <a:gd name="connsiteX1" fmla="*/ 120032 w 317289"/>
                <a:gd name="connsiteY1" fmla="*/ 149097 h 503131"/>
                <a:gd name="connsiteX2" fmla="*/ 183461 w 317289"/>
                <a:gd name="connsiteY2" fmla="*/ 337396 h 503131"/>
                <a:gd name="connsiteX3" fmla="*/ 317289 w 317289"/>
                <a:gd name="connsiteY3" fmla="*/ 503131 h 503131"/>
                <a:gd name="connsiteX0" fmla="*/ 0 w 317289"/>
                <a:gd name="connsiteY0" fmla="*/ 0 h 503131"/>
                <a:gd name="connsiteX1" fmla="*/ 120032 w 317289"/>
                <a:gd name="connsiteY1" fmla="*/ 149097 h 503131"/>
                <a:gd name="connsiteX2" fmla="*/ 183461 w 317289"/>
                <a:gd name="connsiteY2" fmla="*/ 337396 h 503131"/>
                <a:gd name="connsiteX3" fmla="*/ 317289 w 317289"/>
                <a:gd name="connsiteY3" fmla="*/ 503131 h 503131"/>
                <a:gd name="connsiteX0" fmla="*/ 0 w 317289"/>
                <a:gd name="connsiteY0" fmla="*/ 0 h 503131"/>
                <a:gd name="connsiteX1" fmla="*/ 120032 w 317289"/>
                <a:gd name="connsiteY1" fmla="*/ 149097 h 503131"/>
                <a:gd name="connsiteX2" fmla="*/ 183461 w 317289"/>
                <a:gd name="connsiteY2" fmla="*/ 337396 h 503131"/>
                <a:gd name="connsiteX3" fmla="*/ 317289 w 317289"/>
                <a:gd name="connsiteY3" fmla="*/ 503131 h 503131"/>
                <a:gd name="connsiteX0" fmla="*/ 0 w 317289"/>
                <a:gd name="connsiteY0" fmla="*/ 0 h 503131"/>
                <a:gd name="connsiteX1" fmla="*/ 120032 w 317289"/>
                <a:gd name="connsiteY1" fmla="*/ 149097 h 503131"/>
                <a:gd name="connsiteX2" fmla="*/ 183461 w 317289"/>
                <a:gd name="connsiteY2" fmla="*/ 337396 h 503131"/>
                <a:gd name="connsiteX3" fmla="*/ 317289 w 317289"/>
                <a:gd name="connsiteY3" fmla="*/ 503131 h 503131"/>
                <a:gd name="connsiteX0" fmla="*/ 0 w 317289"/>
                <a:gd name="connsiteY0" fmla="*/ 0 h 503131"/>
                <a:gd name="connsiteX1" fmla="*/ 120032 w 317289"/>
                <a:gd name="connsiteY1" fmla="*/ 1490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17289"/>
                <a:gd name="connsiteY0" fmla="*/ 0 h 503131"/>
                <a:gd name="connsiteX1" fmla="*/ 109128 w 317289"/>
                <a:gd name="connsiteY1" fmla="*/ 110997 h 503131"/>
                <a:gd name="connsiteX2" fmla="*/ 183461 w 317289"/>
                <a:gd name="connsiteY2" fmla="*/ 337396 h 503131"/>
                <a:gd name="connsiteX3" fmla="*/ 317289 w 317289"/>
                <a:gd name="connsiteY3" fmla="*/ 503131 h 503131"/>
                <a:gd name="connsiteX0" fmla="*/ 0 w 357166"/>
                <a:gd name="connsiteY0" fmla="*/ 0 h 476573"/>
                <a:gd name="connsiteX1" fmla="*/ 149005 w 357166"/>
                <a:gd name="connsiteY1" fmla="*/ 84439 h 476573"/>
                <a:gd name="connsiteX2" fmla="*/ 223338 w 357166"/>
                <a:gd name="connsiteY2" fmla="*/ 310838 h 476573"/>
                <a:gd name="connsiteX3" fmla="*/ 357166 w 357166"/>
                <a:gd name="connsiteY3" fmla="*/ 476573 h 476573"/>
                <a:gd name="connsiteX0" fmla="*/ 0 w 357166"/>
                <a:gd name="connsiteY0" fmla="*/ 0 h 476573"/>
                <a:gd name="connsiteX1" fmla="*/ 149005 w 357166"/>
                <a:gd name="connsiteY1" fmla="*/ 84439 h 476573"/>
                <a:gd name="connsiteX2" fmla="*/ 357166 w 357166"/>
                <a:gd name="connsiteY2" fmla="*/ 476573 h 476573"/>
                <a:gd name="connsiteX0" fmla="*/ 20780 w 377946"/>
                <a:gd name="connsiteY0" fmla="*/ 0 h 476573"/>
                <a:gd name="connsiteX1" fmla="*/ 24147 w 377946"/>
                <a:gd name="connsiteY1" fmla="*/ 238475 h 476573"/>
                <a:gd name="connsiteX2" fmla="*/ 377946 w 377946"/>
                <a:gd name="connsiteY2" fmla="*/ 476573 h 476573"/>
                <a:gd name="connsiteX0" fmla="*/ 29723 w 386889"/>
                <a:gd name="connsiteY0" fmla="*/ 0 h 476573"/>
                <a:gd name="connsiteX1" fmla="*/ 33090 w 386889"/>
                <a:gd name="connsiteY1" fmla="*/ 238475 h 476573"/>
                <a:gd name="connsiteX2" fmla="*/ 386889 w 386889"/>
                <a:gd name="connsiteY2" fmla="*/ 476573 h 476573"/>
                <a:gd name="connsiteX0" fmla="*/ 0 w 357166"/>
                <a:gd name="connsiteY0" fmla="*/ 0 h 476573"/>
                <a:gd name="connsiteX1" fmla="*/ 357166 w 357166"/>
                <a:gd name="connsiteY1" fmla="*/ 476573 h 476573"/>
                <a:gd name="connsiteX0" fmla="*/ 0 w 6941"/>
                <a:gd name="connsiteY0" fmla="*/ 0 h 487196"/>
                <a:gd name="connsiteX1" fmla="*/ 6941 w 6941"/>
                <a:gd name="connsiteY1" fmla="*/ 487196 h 487196"/>
                <a:gd name="connsiteX0" fmla="*/ 34502 w 44502"/>
                <a:gd name="connsiteY0" fmla="*/ 0 h 10000"/>
                <a:gd name="connsiteX1" fmla="*/ 44502 w 44502"/>
                <a:gd name="connsiteY1" fmla="*/ 10000 h 10000"/>
                <a:gd name="connsiteX0" fmla="*/ 32727 w 45225"/>
                <a:gd name="connsiteY0" fmla="*/ 0 h 9237"/>
                <a:gd name="connsiteX1" fmla="*/ 45225 w 45225"/>
                <a:gd name="connsiteY1" fmla="*/ 9237 h 9237"/>
                <a:gd name="connsiteX0" fmla="*/ 9071 w 11835"/>
                <a:gd name="connsiteY0" fmla="*/ 0 h 10000"/>
                <a:gd name="connsiteX1" fmla="*/ 11835 w 11835"/>
                <a:gd name="connsiteY1" fmla="*/ 10000 h 10000"/>
              </a:gdLst>
              <a:ahLst/>
              <a:cxnLst>
                <a:cxn ang="0">
                  <a:pos x="connsiteX0" y="connsiteY0"/>
                </a:cxn>
                <a:cxn ang="0">
                  <a:pos x="connsiteX1" y="connsiteY1"/>
                </a:cxn>
              </a:cxnLst>
              <a:rect l="l" t="t" r="r" b="b"/>
              <a:pathLst>
                <a:path w="11835" h="10000">
                  <a:moveTo>
                    <a:pt x="9071" y="0"/>
                  </a:moveTo>
                  <a:cubicBezTo>
                    <a:pt x="3180" y="3136"/>
                    <a:pt x="-9338" y="8989"/>
                    <a:pt x="11835" y="10000"/>
                  </a:cubicBezTo>
                </a:path>
              </a:pathLst>
            </a:custGeom>
            <a:noFill/>
            <a:ln w="28575">
              <a:solidFill>
                <a:srgbClr val="FFC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grpSp>
          <p:nvGrpSpPr>
            <p:cNvPr id="554" name="Group 344">
              <a:extLst>
                <a:ext uri="{FF2B5EF4-FFF2-40B4-BE49-F238E27FC236}">
                  <a16:creationId xmlns:a16="http://schemas.microsoft.com/office/drawing/2014/main" id="{81F2FD21-7FE3-4875-824F-D2312B05D05A}"/>
                </a:ext>
              </a:extLst>
            </p:cNvPr>
            <p:cNvGrpSpPr/>
            <p:nvPr/>
          </p:nvGrpSpPr>
          <p:grpSpPr>
            <a:xfrm>
              <a:off x="7844947" y="4243034"/>
              <a:ext cx="853361" cy="683588"/>
              <a:chOff x="1976357" y="4425494"/>
              <a:chExt cx="639123" cy="561107"/>
            </a:xfrm>
          </p:grpSpPr>
          <p:sp>
            <p:nvSpPr>
              <p:cNvPr id="562" name="Rectangle: Rounded Corners 345">
                <a:extLst>
                  <a:ext uri="{FF2B5EF4-FFF2-40B4-BE49-F238E27FC236}">
                    <a16:creationId xmlns:a16="http://schemas.microsoft.com/office/drawing/2014/main" id="{7C268B94-D834-409C-800C-E23279B082EB}"/>
                  </a:ext>
                </a:extLst>
              </p:cNvPr>
              <p:cNvSpPr/>
              <p:nvPr/>
            </p:nvSpPr>
            <p:spPr bwMode="auto">
              <a:xfrm>
                <a:off x="1976357" y="4425494"/>
                <a:ext cx="639123" cy="561107"/>
              </a:xfrm>
              <a:prstGeom prst="roundRect">
                <a:avLst>
                  <a:gd name="adj" fmla="val 7493"/>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100" kern="0">
                  <a:solidFill>
                    <a:sysClr val="windowText" lastClr="000000"/>
                  </a:solidFill>
                  <a:latin typeface="Arial" panose="020B0604020202020204" pitchFamily="34" charset="0"/>
                </a:endParaRPr>
              </a:p>
            </p:txBody>
          </p:sp>
          <p:grpSp>
            <p:nvGrpSpPr>
              <p:cNvPr id="563" name="Group 346">
                <a:extLst>
                  <a:ext uri="{FF2B5EF4-FFF2-40B4-BE49-F238E27FC236}">
                    <a16:creationId xmlns:a16="http://schemas.microsoft.com/office/drawing/2014/main" id="{C999B2BD-578F-4F01-AD6A-C5E458BCA96D}"/>
                  </a:ext>
                </a:extLst>
              </p:cNvPr>
              <p:cNvGrpSpPr/>
              <p:nvPr/>
            </p:nvGrpSpPr>
            <p:grpSpPr>
              <a:xfrm>
                <a:off x="2067423" y="4543870"/>
                <a:ext cx="453145" cy="324353"/>
                <a:chOff x="3509192" y="1162603"/>
                <a:chExt cx="901110" cy="644998"/>
              </a:xfrm>
            </p:grpSpPr>
            <p:sp>
              <p:nvSpPr>
                <p:cNvPr id="564" name="Freeform 865">
                  <a:extLst>
                    <a:ext uri="{FF2B5EF4-FFF2-40B4-BE49-F238E27FC236}">
                      <a16:creationId xmlns:a16="http://schemas.microsoft.com/office/drawing/2014/main" id="{550672D9-218B-4D20-B577-2A7335CC919B}"/>
                    </a:ext>
                  </a:extLst>
                </p:cNvPr>
                <p:cNvSpPr>
                  <a:spLocks/>
                </p:cNvSpPr>
                <p:nvPr/>
              </p:nvSpPr>
              <p:spPr bwMode="auto">
                <a:xfrm>
                  <a:off x="3517289" y="1162603"/>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339933"/>
                </a:solidFill>
                <a:ln>
                  <a:noFill/>
                </a:ln>
              </p:spPr>
              <p:txBody>
                <a:bodyPr/>
                <a:lstStyle/>
                <a:p>
                  <a:pPr>
                    <a:defRPr/>
                  </a:pPr>
                  <a:endParaRPr lang="en-US" sz="100" kern="0">
                    <a:solidFill>
                      <a:sysClr val="windowText" lastClr="000000"/>
                    </a:solidFill>
                    <a:latin typeface="Arial" panose="020B0604020202020204" pitchFamily="34" charset="0"/>
                  </a:endParaRPr>
                </a:p>
              </p:txBody>
            </p:sp>
            <p:sp>
              <p:nvSpPr>
                <p:cNvPr id="565" name="Freeform 865">
                  <a:extLst>
                    <a:ext uri="{FF2B5EF4-FFF2-40B4-BE49-F238E27FC236}">
                      <a16:creationId xmlns:a16="http://schemas.microsoft.com/office/drawing/2014/main" id="{8A59DC00-2CB8-47BA-B811-F2AB38125B44}"/>
                    </a:ext>
                  </a:extLst>
                </p:cNvPr>
                <p:cNvSpPr>
                  <a:spLocks/>
                </p:cNvSpPr>
                <p:nvPr/>
              </p:nvSpPr>
              <p:spPr bwMode="auto">
                <a:xfrm>
                  <a:off x="3509192" y="1178320"/>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FFFFFF"/>
                </a:solidFill>
                <a:ln>
                  <a:noFill/>
                </a:ln>
              </p:spPr>
              <p:txBody>
                <a:bodyPr/>
                <a:lstStyle/>
                <a:p>
                  <a:pPr>
                    <a:defRPr/>
                  </a:pPr>
                  <a:endParaRPr lang="en-US" sz="100" kern="0">
                    <a:solidFill>
                      <a:sysClr val="windowText" lastClr="000000"/>
                    </a:solidFill>
                    <a:latin typeface="Arial" panose="020B0604020202020204" pitchFamily="34" charset="0"/>
                  </a:endParaRPr>
                </a:p>
              </p:txBody>
            </p:sp>
          </p:grpSp>
        </p:grpSp>
        <p:cxnSp>
          <p:nvCxnSpPr>
            <p:cNvPr id="555" name="Straight Connector 600">
              <a:extLst>
                <a:ext uri="{FF2B5EF4-FFF2-40B4-BE49-F238E27FC236}">
                  <a16:creationId xmlns:a16="http://schemas.microsoft.com/office/drawing/2014/main" id="{9B3DF5A8-8248-41F7-A660-4B22374E2AE7}"/>
                </a:ext>
              </a:extLst>
            </p:cNvPr>
            <p:cNvCxnSpPr>
              <a:stCxn id="572" idx="3"/>
              <a:endCxn id="562" idx="1"/>
            </p:cNvCxnSpPr>
            <p:nvPr/>
          </p:nvCxnSpPr>
          <p:spPr>
            <a:xfrm>
              <a:off x="7702290" y="4584828"/>
              <a:ext cx="142657" cy="0"/>
            </a:xfrm>
            <a:prstGeom prst="line">
              <a:avLst/>
            </a:prstGeom>
            <a:solidFill>
              <a:srgbClr val="006699"/>
            </a:solidFill>
            <a:ln w="19050" cap="flat" cmpd="sng" algn="ctr">
              <a:solidFill>
                <a:srgbClr val="003048"/>
              </a:solidFill>
              <a:prstDash val="solid"/>
              <a:round/>
              <a:headEnd type="none" w="med" len="med"/>
              <a:tailEnd type="none" w="med" len="med"/>
            </a:ln>
            <a:effectLst/>
          </p:spPr>
        </p:cxnSp>
        <p:cxnSp>
          <p:nvCxnSpPr>
            <p:cNvPr id="556" name="Straight Connector 600">
              <a:extLst>
                <a:ext uri="{FF2B5EF4-FFF2-40B4-BE49-F238E27FC236}">
                  <a16:creationId xmlns:a16="http://schemas.microsoft.com/office/drawing/2014/main" id="{5FA57CF1-AF9C-4A96-BC95-A12511BF96D6}"/>
                </a:ext>
              </a:extLst>
            </p:cNvPr>
            <p:cNvCxnSpPr>
              <a:stCxn id="570" idx="2"/>
              <a:endCxn id="562" idx="0"/>
            </p:cNvCxnSpPr>
            <p:nvPr/>
          </p:nvCxnSpPr>
          <p:spPr>
            <a:xfrm>
              <a:off x="8271628" y="4127717"/>
              <a:ext cx="0" cy="115317"/>
            </a:xfrm>
            <a:prstGeom prst="line">
              <a:avLst/>
            </a:prstGeom>
            <a:solidFill>
              <a:srgbClr val="006699"/>
            </a:solidFill>
            <a:ln w="19050" cap="flat" cmpd="sng" algn="ctr">
              <a:solidFill>
                <a:srgbClr val="003048"/>
              </a:solidFill>
              <a:prstDash val="solid"/>
              <a:round/>
              <a:headEnd type="none" w="med" len="med"/>
              <a:tailEnd type="none" w="med" len="med"/>
            </a:ln>
            <a:effectLst/>
          </p:spPr>
        </p:cxnSp>
        <p:sp>
          <p:nvSpPr>
            <p:cNvPr id="557" name="Cloud 591">
              <a:extLst>
                <a:ext uri="{FF2B5EF4-FFF2-40B4-BE49-F238E27FC236}">
                  <a16:creationId xmlns:a16="http://schemas.microsoft.com/office/drawing/2014/main" id="{6FA739DA-7A06-434D-BFDE-73532D23B23D}"/>
                </a:ext>
              </a:extLst>
            </p:cNvPr>
            <p:cNvSpPr/>
            <p:nvPr/>
          </p:nvSpPr>
          <p:spPr>
            <a:xfrm>
              <a:off x="6766146" y="3456913"/>
              <a:ext cx="853361" cy="6708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cxnSp>
          <p:nvCxnSpPr>
            <p:cNvPr id="558" name="Straight Connector 600">
              <a:extLst>
                <a:ext uri="{FF2B5EF4-FFF2-40B4-BE49-F238E27FC236}">
                  <a16:creationId xmlns:a16="http://schemas.microsoft.com/office/drawing/2014/main" id="{42ED3976-0191-4DFE-8BDB-5B075AA58D6D}"/>
                </a:ext>
              </a:extLst>
            </p:cNvPr>
            <p:cNvCxnSpPr/>
            <p:nvPr/>
          </p:nvCxnSpPr>
          <p:spPr>
            <a:xfrm>
              <a:off x="7505700" y="3965260"/>
              <a:ext cx="369669" cy="282211"/>
            </a:xfrm>
            <a:prstGeom prst="line">
              <a:avLst/>
            </a:prstGeom>
            <a:solidFill>
              <a:srgbClr val="006699"/>
            </a:solidFill>
            <a:ln w="19050" cap="flat" cmpd="sng" algn="ctr">
              <a:solidFill>
                <a:srgbClr val="003048"/>
              </a:solidFill>
              <a:prstDash val="solid"/>
              <a:round/>
              <a:headEnd type="none" w="med" len="med"/>
              <a:tailEnd type="none" w="med" len="med"/>
            </a:ln>
            <a:effectLst/>
          </p:spPr>
        </p:cxnSp>
        <p:sp>
          <p:nvSpPr>
            <p:cNvPr id="559" name="Freeform 103">
              <a:extLst>
                <a:ext uri="{FF2B5EF4-FFF2-40B4-BE49-F238E27FC236}">
                  <a16:creationId xmlns:a16="http://schemas.microsoft.com/office/drawing/2014/main" id="{3F50F9FF-E201-40D1-B67F-F66D5E5EFCB8}"/>
                </a:ext>
              </a:extLst>
            </p:cNvPr>
            <p:cNvSpPr/>
            <p:nvPr/>
          </p:nvSpPr>
          <p:spPr>
            <a:xfrm>
              <a:off x="957887" y="4027338"/>
              <a:ext cx="6990664" cy="693637"/>
            </a:xfrm>
            <a:custGeom>
              <a:avLst/>
              <a:gdLst>
                <a:gd name="connsiteX0" fmla="*/ 65492 w 4418921"/>
                <a:gd name="connsiteY0" fmla="*/ 39470 h 647823"/>
                <a:gd name="connsiteX1" fmla="*/ 78649 w 4418921"/>
                <a:gd name="connsiteY1" fmla="*/ 381548 h 647823"/>
                <a:gd name="connsiteX2" fmla="*/ 164168 w 4418921"/>
                <a:gd name="connsiteY2" fmla="*/ 592057 h 647823"/>
                <a:gd name="connsiteX3" fmla="*/ 2006125 w 4418921"/>
                <a:gd name="connsiteY3" fmla="*/ 618371 h 647823"/>
                <a:gd name="connsiteX4" fmla="*/ 4203316 w 4418921"/>
                <a:gd name="connsiteY4" fmla="*/ 631528 h 647823"/>
                <a:gd name="connsiteX5" fmla="*/ 4354620 w 4418921"/>
                <a:gd name="connsiteY5" fmla="*/ 374969 h 647823"/>
                <a:gd name="connsiteX6" fmla="*/ 4361198 w 4418921"/>
                <a:gd name="connsiteY6" fmla="*/ 0 h 647823"/>
                <a:gd name="connsiteX0" fmla="*/ 80567 w 4433996"/>
                <a:gd name="connsiteY0" fmla="*/ 39470 h 647823"/>
                <a:gd name="connsiteX1" fmla="*/ 59434 w 4433996"/>
                <a:gd name="connsiteY1" fmla="*/ 360593 h 647823"/>
                <a:gd name="connsiteX2" fmla="*/ 179243 w 4433996"/>
                <a:gd name="connsiteY2" fmla="*/ 592057 h 647823"/>
                <a:gd name="connsiteX3" fmla="*/ 2021200 w 4433996"/>
                <a:gd name="connsiteY3" fmla="*/ 618371 h 647823"/>
                <a:gd name="connsiteX4" fmla="*/ 4218391 w 4433996"/>
                <a:gd name="connsiteY4" fmla="*/ 631528 h 647823"/>
                <a:gd name="connsiteX5" fmla="*/ 4369695 w 4433996"/>
                <a:gd name="connsiteY5" fmla="*/ 374969 h 647823"/>
                <a:gd name="connsiteX6" fmla="*/ 4376273 w 4433996"/>
                <a:gd name="connsiteY6" fmla="*/ 0 h 647823"/>
                <a:gd name="connsiteX0" fmla="*/ 25432 w 4378861"/>
                <a:gd name="connsiteY0" fmla="*/ 39470 h 647823"/>
                <a:gd name="connsiteX1" fmla="*/ 4299 w 4378861"/>
                <a:gd name="connsiteY1" fmla="*/ 360593 h 647823"/>
                <a:gd name="connsiteX2" fmla="*/ 124108 w 4378861"/>
                <a:gd name="connsiteY2" fmla="*/ 592057 h 647823"/>
                <a:gd name="connsiteX3" fmla="*/ 1966065 w 4378861"/>
                <a:gd name="connsiteY3" fmla="*/ 618371 h 647823"/>
                <a:gd name="connsiteX4" fmla="*/ 4163256 w 4378861"/>
                <a:gd name="connsiteY4" fmla="*/ 631528 h 647823"/>
                <a:gd name="connsiteX5" fmla="*/ 4314560 w 4378861"/>
                <a:gd name="connsiteY5" fmla="*/ 374969 h 647823"/>
                <a:gd name="connsiteX6" fmla="*/ 4321138 w 4378861"/>
                <a:gd name="connsiteY6" fmla="*/ 0 h 647823"/>
                <a:gd name="connsiteX0" fmla="*/ 11952 w 4382526"/>
                <a:gd name="connsiteY0" fmla="*/ 41375 h 647823"/>
                <a:gd name="connsiteX1" fmla="*/ 7964 w 4382526"/>
                <a:gd name="connsiteY1" fmla="*/ 360593 h 647823"/>
                <a:gd name="connsiteX2" fmla="*/ 127773 w 4382526"/>
                <a:gd name="connsiteY2" fmla="*/ 592057 h 647823"/>
                <a:gd name="connsiteX3" fmla="*/ 1969730 w 4382526"/>
                <a:gd name="connsiteY3" fmla="*/ 618371 h 647823"/>
                <a:gd name="connsiteX4" fmla="*/ 4166921 w 4382526"/>
                <a:gd name="connsiteY4" fmla="*/ 631528 h 647823"/>
                <a:gd name="connsiteX5" fmla="*/ 4318225 w 4382526"/>
                <a:gd name="connsiteY5" fmla="*/ 374969 h 647823"/>
                <a:gd name="connsiteX6" fmla="*/ 4324803 w 4382526"/>
                <a:gd name="connsiteY6" fmla="*/ 0 h 647823"/>
                <a:gd name="connsiteX0" fmla="*/ 13186 w 4383760"/>
                <a:gd name="connsiteY0" fmla="*/ 41375 h 647823"/>
                <a:gd name="connsiteX1" fmla="*/ 9198 w 4383760"/>
                <a:gd name="connsiteY1" fmla="*/ 360593 h 647823"/>
                <a:gd name="connsiteX2" fmla="*/ 129007 w 4383760"/>
                <a:gd name="connsiteY2" fmla="*/ 592057 h 647823"/>
                <a:gd name="connsiteX3" fmla="*/ 1970964 w 4383760"/>
                <a:gd name="connsiteY3" fmla="*/ 618371 h 647823"/>
                <a:gd name="connsiteX4" fmla="*/ 4168155 w 4383760"/>
                <a:gd name="connsiteY4" fmla="*/ 631528 h 647823"/>
                <a:gd name="connsiteX5" fmla="*/ 4319459 w 4383760"/>
                <a:gd name="connsiteY5" fmla="*/ 374969 h 647823"/>
                <a:gd name="connsiteX6" fmla="*/ 4326037 w 4383760"/>
                <a:gd name="connsiteY6" fmla="*/ 0 h 647823"/>
                <a:gd name="connsiteX0" fmla="*/ 8128 w 4378702"/>
                <a:gd name="connsiteY0" fmla="*/ 41375 h 647823"/>
                <a:gd name="connsiteX1" fmla="*/ 4140 w 4378702"/>
                <a:gd name="connsiteY1" fmla="*/ 360593 h 647823"/>
                <a:gd name="connsiteX2" fmla="*/ 123949 w 4378702"/>
                <a:gd name="connsiteY2" fmla="*/ 592057 h 647823"/>
                <a:gd name="connsiteX3" fmla="*/ 1965906 w 4378702"/>
                <a:gd name="connsiteY3" fmla="*/ 618371 h 647823"/>
                <a:gd name="connsiteX4" fmla="*/ 4163097 w 4378702"/>
                <a:gd name="connsiteY4" fmla="*/ 631528 h 647823"/>
                <a:gd name="connsiteX5" fmla="*/ 4314401 w 4378702"/>
                <a:gd name="connsiteY5" fmla="*/ 374969 h 647823"/>
                <a:gd name="connsiteX6" fmla="*/ 4320979 w 4378702"/>
                <a:gd name="connsiteY6" fmla="*/ 0 h 647823"/>
                <a:gd name="connsiteX0" fmla="*/ 6460 w 4377034"/>
                <a:gd name="connsiteY0" fmla="*/ 41375 h 647823"/>
                <a:gd name="connsiteX1" fmla="*/ 2472 w 4377034"/>
                <a:gd name="connsiteY1" fmla="*/ 360593 h 647823"/>
                <a:gd name="connsiteX2" fmla="*/ 122281 w 4377034"/>
                <a:gd name="connsiteY2" fmla="*/ 592057 h 647823"/>
                <a:gd name="connsiteX3" fmla="*/ 1964238 w 4377034"/>
                <a:gd name="connsiteY3" fmla="*/ 618371 h 647823"/>
                <a:gd name="connsiteX4" fmla="*/ 4161429 w 4377034"/>
                <a:gd name="connsiteY4" fmla="*/ 631528 h 647823"/>
                <a:gd name="connsiteX5" fmla="*/ 4312733 w 4377034"/>
                <a:gd name="connsiteY5" fmla="*/ 374969 h 647823"/>
                <a:gd name="connsiteX6" fmla="*/ 4319311 w 4377034"/>
                <a:gd name="connsiteY6" fmla="*/ 0 h 647823"/>
                <a:gd name="connsiteX0" fmla="*/ 6460 w 4385734"/>
                <a:gd name="connsiteY0" fmla="*/ 41375 h 647823"/>
                <a:gd name="connsiteX1" fmla="*/ 2472 w 4385734"/>
                <a:gd name="connsiteY1" fmla="*/ 360593 h 647823"/>
                <a:gd name="connsiteX2" fmla="*/ 122281 w 4385734"/>
                <a:gd name="connsiteY2" fmla="*/ 592057 h 647823"/>
                <a:gd name="connsiteX3" fmla="*/ 1964238 w 4385734"/>
                <a:gd name="connsiteY3" fmla="*/ 618371 h 647823"/>
                <a:gd name="connsiteX4" fmla="*/ 4161429 w 4385734"/>
                <a:gd name="connsiteY4" fmla="*/ 631528 h 647823"/>
                <a:gd name="connsiteX5" fmla="*/ 4312733 w 4385734"/>
                <a:gd name="connsiteY5" fmla="*/ 374969 h 647823"/>
                <a:gd name="connsiteX6" fmla="*/ 4319311 w 4385734"/>
                <a:gd name="connsiteY6" fmla="*/ 0 h 647823"/>
                <a:gd name="connsiteX0" fmla="*/ 6460 w 4322420"/>
                <a:gd name="connsiteY0" fmla="*/ 41375 h 642813"/>
                <a:gd name="connsiteX1" fmla="*/ 2472 w 4322420"/>
                <a:gd name="connsiteY1" fmla="*/ 360593 h 642813"/>
                <a:gd name="connsiteX2" fmla="*/ 122281 w 4322420"/>
                <a:gd name="connsiteY2" fmla="*/ 592057 h 642813"/>
                <a:gd name="connsiteX3" fmla="*/ 1964238 w 4322420"/>
                <a:gd name="connsiteY3" fmla="*/ 618371 h 642813"/>
                <a:gd name="connsiteX4" fmla="*/ 4161429 w 4322420"/>
                <a:gd name="connsiteY4" fmla="*/ 631528 h 642813"/>
                <a:gd name="connsiteX5" fmla="*/ 4312733 w 4322420"/>
                <a:gd name="connsiteY5" fmla="*/ 374969 h 642813"/>
                <a:gd name="connsiteX6" fmla="*/ 4319311 w 4322420"/>
                <a:gd name="connsiteY6" fmla="*/ 0 h 642813"/>
                <a:gd name="connsiteX0" fmla="*/ 6460 w 4319665"/>
                <a:gd name="connsiteY0" fmla="*/ 41375 h 642813"/>
                <a:gd name="connsiteX1" fmla="*/ 2472 w 4319665"/>
                <a:gd name="connsiteY1" fmla="*/ 360593 h 642813"/>
                <a:gd name="connsiteX2" fmla="*/ 122281 w 4319665"/>
                <a:gd name="connsiteY2" fmla="*/ 592057 h 642813"/>
                <a:gd name="connsiteX3" fmla="*/ 1964238 w 4319665"/>
                <a:gd name="connsiteY3" fmla="*/ 618371 h 642813"/>
                <a:gd name="connsiteX4" fmla="*/ 4161429 w 4319665"/>
                <a:gd name="connsiteY4" fmla="*/ 631528 h 642813"/>
                <a:gd name="connsiteX5" fmla="*/ 4312733 w 4319665"/>
                <a:gd name="connsiteY5" fmla="*/ 374969 h 642813"/>
                <a:gd name="connsiteX6" fmla="*/ 4319311 w 4319665"/>
                <a:gd name="connsiteY6" fmla="*/ 0 h 642813"/>
                <a:gd name="connsiteX0" fmla="*/ 76 w 4965214"/>
                <a:gd name="connsiteY0" fmla="*/ 539596 h 642813"/>
                <a:gd name="connsiteX1" fmla="*/ 648021 w 4965214"/>
                <a:gd name="connsiteY1" fmla="*/ 360593 h 642813"/>
                <a:gd name="connsiteX2" fmla="*/ 767830 w 4965214"/>
                <a:gd name="connsiteY2" fmla="*/ 592057 h 642813"/>
                <a:gd name="connsiteX3" fmla="*/ 2609787 w 4965214"/>
                <a:gd name="connsiteY3" fmla="*/ 618371 h 642813"/>
                <a:gd name="connsiteX4" fmla="*/ 4806978 w 4965214"/>
                <a:gd name="connsiteY4" fmla="*/ 631528 h 642813"/>
                <a:gd name="connsiteX5" fmla="*/ 4958282 w 4965214"/>
                <a:gd name="connsiteY5" fmla="*/ 374969 h 642813"/>
                <a:gd name="connsiteX6" fmla="*/ 4964860 w 4965214"/>
                <a:gd name="connsiteY6" fmla="*/ 0 h 642813"/>
                <a:gd name="connsiteX0" fmla="*/ 0 w 4965138"/>
                <a:gd name="connsiteY0" fmla="*/ 539596 h 642813"/>
                <a:gd name="connsiteX1" fmla="*/ 767754 w 4965138"/>
                <a:gd name="connsiteY1" fmla="*/ 592057 h 642813"/>
                <a:gd name="connsiteX2" fmla="*/ 2609711 w 4965138"/>
                <a:gd name="connsiteY2" fmla="*/ 618371 h 642813"/>
                <a:gd name="connsiteX3" fmla="*/ 4806902 w 4965138"/>
                <a:gd name="connsiteY3" fmla="*/ 631528 h 642813"/>
                <a:gd name="connsiteX4" fmla="*/ 4958206 w 4965138"/>
                <a:gd name="connsiteY4" fmla="*/ 374969 h 642813"/>
                <a:gd name="connsiteX5" fmla="*/ 4964784 w 4965138"/>
                <a:gd name="connsiteY5" fmla="*/ 0 h 642813"/>
                <a:gd name="connsiteX0" fmla="*/ 0 w 4914338"/>
                <a:gd name="connsiteY0" fmla="*/ 588391 h 642813"/>
                <a:gd name="connsiteX1" fmla="*/ 716954 w 4914338"/>
                <a:gd name="connsiteY1" fmla="*/ 592057 h 642813"/>
                <a:gd name="connsiteX2" fmla="*/ 2558911 w 4914338"/>
                <a:gd name="connsiteY2" fmla="*/ 618371 h 642813"/>
                <a:gd name="connsiteX3" fmla="*/ 4756102 w 4914338"/>
                <a:gd name="connsiteY3" fmla="*/ 631528 h 642813"/>
                <a:gd name="connsiteX4" fmla="*/ 4907406 w 4914338"/>
                <a:gd name="connsiteY4" fmla="*/ 374969 h 642813"/>
                <a:gd name="connsiteX5" fmla="*/ 4913984 w 4914338"/>
                <a:gd name="connsiteY5" fmla="*/ 0 h 642813"/>
                <a:gd name="connsiteX0" fmla="*/ 0 w 4914338"/>
                <a:gd name="connsiteY0" fmla="*/ 588391 h 642813"/>
                <a:gd name="connsiteX1" fmla="*/ 716954 w 4914338"/>
                <a:gd name="connsiteY1" fmla="*/ 592057 h 642813"/>
                <a:gd name="connsiteX2" fmla="*/ 2558911 w 4914338"/>
                <a:gd name="connsiteY2" fmla="*/ 618371 h 642813"/>
                <a:gd name="connsiteX3" fmla="*/ 4756102 w 4914338"/>
                <a:gd name="connsiteY3" fmla="*/ 631528 h 642813"/>
                <a:gd name="connsiteX4" fmla="*/ 4907406 w 4914338"/>
                <a:gd name="connsiteY4" fmla="*/ 374969 h 642813"/>
                <a:gd name="connsiteX5" fmla="*/ 4913984 w 4914338"/>
                <a:gd name="connsiteY5" fmla="*/ 0 h 642813"/>
                <a:gd name="connsiteX0" fmla="*/ 0 w 5460090"/>
                <a:gd name="connsiteY0" fmla="*/ 230874 h 293060"/>
                <a:gd name="connsiteX1" fmla="*/ 716954 w 5460090"/>
                <a:gd name="connsiteY1" fmla="*/ 234540 h 293060"/>
                <a:gd name="connsiteX2" fmla="*/ 2558911 w 5460090"/>
                <a:gd name="connsiteY2" fmla="*/ 260854 h 293060"/>
                <a:gd name="connsiteX3" fmla="*/ 4756102 w 5460090"/>
                <a:gd name="connsiteY3" fmla="*/ 274011 h 293060"/>
                <a:gd name="connsiteX4" fmla="*/ 4907406 w 5460090"/>
                <a:gd name="connsiteY4" fmla="*/ 17452 h 293060"/>
                <a:gd name="connsiteX5" fmla="*/ 5460084 w 5460090"/>
                <a:gd name="connsiteY5" fmla="*/ 266544 h 293060"/>
                <a:gd name="connsiteX0" fmla="*/ 0 w 5460084"/>
                <a:gd name="connsiteY0" fmla="*/ 0 h 43137"/>
                <a:gd name="connsiteX1" fmla="*/ 716954 w 5460084"/>
                <a:gd name="connsiteY1" fmla="*/ 3666 h 43137"/>
                <a:gd name="connsiteX2" fmla="*/ 2558911 w 5460084"/>
                <a:gd name="connsiteY2" fmla="*/ 29980 h 43137"/>
                <a:gd name="connsiteX3" fmla="*/ 4756102 w 5460084"/>
                <a:gd name="connsiteY3" fmla="*/ 43137 h 43137"/>
                <a:gd name="connsiteX4" fmla="*/ 5460084 w 5460084"/>
                <a:gd name="connsiteY4" fmla="*/ 35670 h 43137"/>
                <a:gd name="connsiteX0" fmla="*/ 0 w 5038442"/>
                <a:gd name="connsiteY0" fmla="*/ 0 h 355699"/>
                <a:gd name="connsiteX1" fmla="*/ 295312 w 5038442"/>
                <a:gd name="connsiteY1" fmla="*/ 316228 h 355699"/>
                <a:gd name="connsiteX2" fmla="*/ 2137269 w 5038442"/>
                <a:gd name="connsiteY2" fmla="*/ 342542 h 355699"/>
                <a:gd name="connsiteX3" fmla="*/ 4334460 w 5038442"/>
                <a:gd name="connsiteY3" fmla="*/ 355699 h 355699"/>
                <a:gd name="connsiteX4" fmla="*/ 5038442 w 5038442"/>
                <a:gd name="connsiteY4" fmla="*/ 348232 h 355699"/>
                <a:gd name="connsiteX0" fmla="*/ 118585 w 5157027"/>
                <a:gd name="connsiteY0" fmla="*/ 0 h 355699"/>
                <a:gd name="connsiteX1" fmla="*/ 413897 w 5157027"/>
                <a:gd name="connsiteY1" fmla="*/ 316228 h 355699"/>
                <a:gd name="connsiteX2" fmla="*/ 2255854 w 5157027"/>
                <a:gd name="connsiteY2" fmla="*/ 342542 h 355699"/>
                <a:gd name="connsiteX3" fmla="*/ 4453045 w 5157027"/>
                <a:gd name="connsiteY3" fmla="*/ 355699 h 355699"/>
                <a:gd name="connsiteX4" fmla="*/ 5157027 w 5157027"/>
                <a:gd name="connsiteY4" fmla="*/ 348232 h 355699"/>
                <a:gd name="connsiteX0" fmla="*/ 227383 w 5265825"/>
                <a:gd name="connsiteY0" fmla="*/ 0 h 355699"/>
                <a:gd name="connsiteX1" fmla="*/ 522695 w 5265825"/>
                <a:gd name="connsiteY1" fmla="*/ 316228 h 355699"/>
                <a:gd name="connsiteX2" fmla="*/ 2364652 w 5265825"/>
                <a:gd name="connsiteY2" fmla="*/ 342542 h 355699"/>
                <a:gd name="connsiteX3" fmla="*/ 4561843 w 5265825"/>
                <a:gd name="connsiteY3" fmla="*/ 355699 h 355699"/>
                <a:gd name="connsiteX4" fmla="*/ 5265825 w 5265825"/>
                <a:gd name="connsiteY4" fmla="*/ 348232 h 355699"/>
                <a:gd name="connsiteX0" fmla="*/ 564361 w 5602803"/>
                <a:gd name="connsiteY0" fmla="*/ 0 h 355699"/>
                <a:gd name="connsiteX1" fmla="*/ 278099 w 5602803"/>
                <a:gd name="connsiteY1" fmla="*/ 300116 h 355699"/>
                <a:gd name="connsiteX2" fmla="*/ 2701630 w 5602803"/>
                <a:gd name="connsiteY2" fmla="*/ 342542 h 355699"/>
                <a:gd name="connsiteX3" fmla="*/ 4898821 w 5602803"/>
                <a:gd name="connsiteY3" fmla="*/ 355699 h 355699"/>
                <a:gd name="connsiteX4" fmla="*/ 5602803 w 5602803"/>
                <a:gd name="connsiteY4" fmla="*/ 348232 h 355699"/>
                <a:gd name="connsiteX0" fmla="*/ 525736 w 5564178"/>
                <a:gd name="connsiteY0" fmla="*/ 0 h 355699"/>
                <a:gd name="connsiteX1" fmla="*/ 239474 w 5564178"/>
                <a:gd name="connsiteY1" fmla="*/ 300116 h 355699"/>
                <a:gd name="connsiteX2" fmla="*/ 2663005 w 5564178"/>
                <a:gd name="connsiteY2" fmla="*/ 342542 h 355699"/>
                <a:gd name="connsiteX3" fmla="*/ 4860196 w 5564178"/>
                <a:gd name="connsiteY3" fmla="*/ 355699 h 355699"/>
                <a:gd name="connsiteX4" fmla="*/ 5564178 w 5564178"/>
                <a:gd name="connsiteY4" fmla="*/ 348232 h 355699"/>
                <a:gd name="connsiteX0" fmla="*/ 410506 w 5453794"/>
                <a:gd name="connsiteY0" fmla="*/ 0 h 339588"/>
                <a:gd name="connsiteX1" fmla="*/ 129090 w 5453794"/>
                <a:gd name="connsiteY1" fmla="*/ 284005 h 339588"/>
                <a:gd name="connsiteX2" fmla="*/ 2552621 w 5453794"/>
                <a:gd name="connsiteY2" fmla="*/ 326431 h 339588"/>
                <a:gd name="connsiteX3" fmla="*/ 4749812 w 5453794"/>
                <a:gd name="connsiteY3" fmla="*/ 339588 h 339588"/>
                <a:gd name="connsiteX4" fmla="*/ 5453794 w 5453794"/>
                <a:gd name="connsiteY4" fmla="*/ 332121 h 339588"/>
                <a:gd name="connsiteX0" fmla="*/ 410506 w 5007920"/>
                <a:gd name="connsiteY0" fmla="*/ 25552 h 365140"/>
                <a:gd name="connsiteX1" fmla="*/ 129090 w 5007920"/>
                <a:gd name="connsiteY1" fmla="*/ 309557 h 365140"/>
                <a:gd name="connsiteX2" fmla="*/ 2552621 w 5007920"/>
                <a:gd name="connsiteY2" fmla="*/ 351983 h 365140"/>
                <a:gd name="connsiteX3" fmla="*/ 4749812 w 5007920"/>
                <a:gd name="connsiteY3" fmla="*/ 365140 h 365140"/>
                <a:gd name="connsiteX4" fmla="*/ 5007920 w 5007920"/>
                <a:gd name="connsiteY4" fmla="*/ 0 h 365140"/>
                <a:gd name="connsiteX0" fmla="*/ 410506 w 5151996"/>
                <a:gd name="connsiteY0" fmla="*/ 25552 h 365140"/>
                <a:gd name="connsiteX1" fmla="*/ 129090 w 5151996"/>
                <a:gd name="connsiteY1" fmla="*/ 309557 h 365140"/>
                <a:gd name="connsiteX2" fmla="*/ 2552621 w 5151996"/>
                <a:gd name="connsiteY2" fmla="*/ 351983 h 365140"/>
                <a:gd name="connsiteX3" fmla="*/ 4749812 w 5151996"/>
                <a:gd name="connsiteY3" fmla="*/ 365140 h 365140"/>
                <a:gd name="connsiteX4" fmla="*/ 5007920 w 5151996"/>
                <a:gd name="connsiteY4" fmla="*/ 0 h 365140"/>
                <a:gd name="connsiteX0" fmla="*/ 410506 w 5309697"/>
                <a:gd name="connsiteY0" fmla="*/ 25552 h 365241"/>
                <a:gd name="connsiteX1" fmla="*/ 129090 w 5309697"/>
                <a:gd name="connsiteY1" fmla="*/ 309557 h 365241"/>
                <a:gd name="connsiteX2" fmla="*/ 2552621 w 5309697"/>
                <a:gd name="connsiteY2" fmla="*/ 351983 h 365241"/>
                <a:gd name="connsiteX3" fmla="*/ 4749812 w 5309697"/>
                <a:gd name="connsiteY3" fmla="*/ 365140 h 365241"/>
                <a:gd name="connsiteX4" fmla="*/ 5007920 w 5309697"/>
                <a:gd name="connsiteY4" fmla="*/ 0 h 365241"/>
                <a:gd name="connsiteX0" fmla="*/ 410506 w 5443247"/>
                <a:gd name="connsiteY0" fmla="*/ 25552 h 368461"/>
                <a:gd name="connsiteX1" fmla="*/ 129090 w 5443247"/>
                <a:gd name="connsiteY1" fmla="*/ 309557 h 368461"/>
                <a:gd name="connsiteX2" fmla="*/ 2552621 w 5443247"/>
                <a:gd name="connsiteY2" fmla="*/ 351983 h 368461"/>
                <a:gd name="connsiteX3" fmla="*/ 5006674 w 5443247"/>
                <a:gd name="connsiteY3" fmla="*/ 368362 h 368461"/>
                <a:gd name="connsiteX4" fmla="*/ 5007920 w 5443247"/>
                <a:gd name="connsiteY4" fmla="*/ 0 h 368461"/>
                <a:gd name="connsiteX0" fmla="*/ 410506 w 5443247"/>
                <a:gd name="connsiteY0" fmla="*/ 25552 h 351983"/>
                <a:gd name="connsiteX1" fmla="*/ 129090 w 5443247"/>
                <a:gd name="connsiteY1" fmla="*/ 309557 h 351983"/>
                <a:gd name="connsiteX2" fmla="*/ 2552621 w 5443247"/>
                <a:gd name="connsiteY2" fmla="*/ 351983 h 351983"/>
                <a:gd name="connsiteX3" fmla="*/ 5006674 w 5443247"/>
                <a:gd name="connsiteY3" fmla="*/ 323250 h 351983"/>
                <a:gd name="connsiteX4" fmla="*/ 5007920 w 5443247"/>
                <a:gd name="connsiteY4" fmla="*/ 0 h 351983"/>
                <a:gd name="connsiteX0" fmla="*/ 410506 w 5335425"/>
                <a:gd name="connsiteY0" fmla="*/ 25552 h 351983"/>
                <a:gd name="connsiteX1" fmla="*/ 129090 w 5335425"/>
                <a:gd name="connsiteY1" fmla="*/ 309557 h 351983"/>
                <a:gd name="connsiteX2" fmla="*/ 2552621 w 5335425"/>
                <a:gd name="connsiteY2" fmla="*/ 351983 h 351983"/>
                <a:gd name="connsiteX3" fmla="*/ 5006674 w 5335425"/>
                <a:gd name="connsiteY3" fmla="*/ 323250 h 351983"/>
                <a:gd name="connsiteX4" fmla="*/ 5007920 w 5335425"/>
                <a:gd name="connsiteY4" fmla="*/ 0 h 35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5425" h="351983">
                  <a:moveTo>
                    <a:pt x="410506" y="25552"/>
                  </a:moveTo>
                  <a:cubicBezTo>
                    <a:pt x="252080" y="98738"/>
                    <a:pt x="-227929" y="255152"/>
                    <a:pt x="129090" y="309557"/>
                  </a:cubicBezTo>
                  <a:cubicBezTo>
                    <a:pt x="486109" y="363962"/>
                    <a:pt x="1744777" y="337841"/>
                    <a:pt x="2552621" y="351983"/>
                  </a:cubicBezTo>
                  <a:lnTo>
                    <a:pt x="5006674" y="323250"/>
                  </a:lnTo>
                  <a:cubicBezTo>
                    <a:pt x="5472516" y="317969"/>
                    <a:pt x="5416223" y="231271"/>
                    <a:pt x="5007920" y="0"/>
                  </a:cubicBezTo>
                </a:path>
              </a:pathLst>
            </a:custGeom>
            <a:noFill/>
            <a:ln w="28575">
              <a:solidFill>
                <a:srgbClr val="FFC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60" name="Freeform 666">
              <a:extLst>
                <a:ext uri="{FF2B5EF4-FFF2-40B4-BE49-F238E27FC236}">
                  <a16:creationId xmlns:a16="http://schemas.microsoft.com/office/drawing/2014/main" id="{AB69A2AF-0E70-4EEC-850B-35D842BBFC82}"/>
                </a:ext>
              </a:extLst>
            </p:cNvPr>
            <p:cNvSpPr/>
            <p:nvPr/>
          </p:nvSpPr>
          <p:spPr>
            <a:xfrm rot="16200000" flipV="1">
              <a:off x="7907990" y="4112868"/>
              <a:ext cx="503478" cy="431939"/>
            </a:xfrm>
            <a:custGeom>
              <a:avLst/>
              <a:gdLst>
                <a:gd name="connsiteX0" fmla="*/ 0 w 621030"/>
                <a:gd name="connsiteY0" fmla="*/ 0 h 129540"/>
                <a:gd name="connsiteX1" fmla="*/ 266700 w 621030"/>
                <a:gd name="connsiteY1" fmla="*/ 38100 h 129540"/>
                <a:gd name="connsiteX2" fmla="*/ 621030 w 621030"/>
                <a:gd name="connsiteY2" fmla="*/ 129540 h 129540"/>
                <a:gd name="connsiteX0" fmla="*/ 0 w 267723"/>
                <a:gd name="connsiteY0" fmla="*/ 0 h 99060"/>
                <a:gd name="connsiteX1" fmla="*/ 266700 w 267723"/>
                <a:gd name="connsiteY1" fmla="*/ 38100 h 99060"/>
                <a:gd name="connsiteX2" fmla="*/ 121920 w 267723"/>
                <a:gd name="connsiteY2" fmla="*/ 99060 h 99060"/>
                <a:gd name="connsiteX0" fmla="*/ 0 w 280215"/>
                <a:gd name="connsiteY0" fmla="*/ 0 h 99060"/>
                <a:gd name="connsiteX1" fmla="*/ 266700 w 280215"/>
                <a:gd name="connsiteY1" fmla="*/ 38100 h 99060"/>
                <a:gd name="connsiteX2" fmla="*/ 228601 w 280215"/>
                <a:gd name="connsiteY2" fmla="*/ 49530 h 99060"/>
                <a:gd name="connsiteX3" fmla="*/ 121920 w 280215"/>
                <a:gd name="connsiteY3" fmla="*/ 99060 h 99060"/>
                <a:gd name="connsiteX0" fmla="*/ 0 w 495083"/>
                <a:gd name="connsiteY0" fmla="*/ 0 h 99060"/>
                <a:gd name="connsiteX1" fmla="*/ 491490 w 495083"/>
                <a:gd name="connsiteY1" fmla="*/ 26670 h 99060"/>
                <a:gd name="connsiteX2" fmla="*/ 228601 w 495083"/>
                <a:gd name="connsiteY2" fmla="*/ 49530 h 99060"/>
                <a:gd name="connsiteX3" fmla="*/ 121920 w 495083"/>
                <a:gd name="connsiteY3" fmla="*/ 99060 h 99060"/>
                <a:gd name="connsiteX0" fmla="*/ 0 w 513305"/>
                <a:gd name="connsiteY0" fmla="*/ 0 h 119871"/>
                <a:gd name="connsiteX1" fmla="*/ 491490 w 513305"/>
                <a:gd name="connsiteY1" fmla="*/ 26670 h 119871"/>
                <a:gd name="connsiteX2" fmla="*/ 419101 w 513305"/>
                <a:gd name="connsiteY2" fmla="*/ 118110 h 119871"/>
                <a:gd name="connsiteX3" fmla="*/ 121920 w 513305"/>
                <a:gd name="connsiteY3" fmla="*/ 99060 h 119871"/>
                <a:gd name="connsiteX0" fmla="*/ 0 w 490626"/>
                <a:gd name="connsiteY0" fmla="*/ 7179 h 127050"/>
                <a:gd name="connsiteX1" fmla="*/ 464820 w 490626"/>
                <a:gd name="connsiteY1" fmla="*/ 7179 h 127050"/>
                <a:gd name="connsiteX2" fmla="*/ 419101 w 490626"/>
                <a:gd name="connsiteY2" fmla="*/ 125289 h 127050"/>
                <a:gd name="connsiteX3" fmla="*/ 121920 w 490626"/>
                <a:gd name="connsiteY3" fmla="*/ 106239 h 127050"/>
                <a:gd name="connsiteX0" fmla="*/ 0 w 499548"/>
                <a:gd name="connsiteY0" fmla="*/ 7729 h 134958"/>
                <a:gd name="connsiteX1" fmla="*/ 464820 w 499548"/>
                <a:gd name="connsiteY1" fmla="*/ 7729 h 134958"/>
                <a:gd name="connsiteX2" fmla="*/ 449581 w 499548"/>
                <a:gd name="connsiteY2" fmla="*/ 133459 h 134958"/>
                <a:gd name="connsiteX3" fmla="*/ 121920 w 499548"/>
                <a:gd name="connsiteY3" fmla="*/ 106789 h 134958"/>
                <a:gd name="connsiteX0" fmla="*/ 0 w 542552"/>
                <a:gd name="connsiteY0" fmla="*/ 24371 h 151600"/>
                <a:gd name="connsiteX1" fmla="*/ 518160 w 542552"/>
                <a:gd name="connsiteY1" fmla="*/ 5321 h 151600"/>
                <a:gd name="connsiteX2" fmla="*/ 449581 w 542552"/>
                <a:gd name="connsiteY2" fmla="*/ 150101 h 151600"/>
                <a:gd name="connsiteX3" fmla="*/ 121920 w 542552"/>
                <a:gd name="connsiteY3" fmla="*/ 123431 h 151600"/>
                <a:gd name="connsiteX0" fmla="*/ 0 w 551987"/>
                <a:gd name="connsiteY0" fmla="*/ 25549 h 171423"/>
                <a:gd name="connsiteX1" fmla="*/ 518160 w 551987"/>
                <a:gd name="connsiteY1" fmla="*/ 6499 h 171423"/>
                <a:gd name="connsiteX2" fmla="*/ 487681 w 551987"/>
                <a:gd name="connsiteY2" fmla="*/ 170329 h 171423"/>
                <a:gd name="connsiteX3" fmla="*/ 121920 w 551987"/>
                <a:gd name="connsiteY3" fmla="*/ 124609 h 171423"/>
                <a:gd name="connsiteX0" fmla="*/ 0 w 570174"/>
                <a:gd name="connsiteY0" fmla="*/ 25549 h 171423"/>
                <a:gd name="connsiteX1" fmla="*/ 518160 w 570174"/>
                <a:gd name="connsiteY1" fmla="*/ 6499 h 171423"/>
                <a:gd name="connsiteX2" fmla="*/ 548641 w 570174"/>
                <a:gd name="connsiteY2" fmla="*/ 82698 h 171423"/>
                <a:gd name="connsiteX3" fmla="*/ 487681 w 570174"/>
                <a:gd name="connsiteY3" fmla="*/ 170329 h 171423"/>
                <a:gd name="connsiteX4" fmla="*/ 121920 w 570174"/>
                <a:gd name="connsiteY4" fmla="*/ 124609 h 171423"/>
                <a:gd name="connsiteX0" fmla="*/ 0 w 605159"/>
                <a:gd name="connsiteY0" fmla="*/ 20637 h 166511"/>
                <a:gd name="connsiteX1" fmla="*/ 518160 w 605159"/>
                <a:gd name="connsiteY1" fmla="*/ 1587 h 166511"/>
                <a:gd name="connsiteX2" fmla="*/ 601981 w 605159"/>
                <a:gd name="connsiteY2" fmla="*/ 77786 h 166511"/>
                <a:gd name="connsiteX3" fmla="*/ 487681 w 605159"/>
                <a:gd name="connsiteY3" fmla="*/ 165417 h 166511"/>
                <a:gd name="connsiteX4" fmla="*/ 121920 w 605159"/>
                <a:gd name="connsiteY4" fmla="*/ 119697 h 166511"/>
                <a:gd name="connsiteX0" fmla="*/ 5080 w 610239"/>
                <a:gd name="connsiteY0" fmla="*/ 20637 h 416560"/>
                <a:gd name="connsiteX1" fmla="*/ 523240 w 610239"/>
                <a:gd name="connsiteY1" fmla="*/ 1587 h 416560"/>
                <a:gd name="connsiteX2" fmla="*/ 607061 w 610239"/>
                <a:gd name="connsiteY2" fmla="*/ 77786 h 416560"/>
                <a:gd name="connsiteX3" fmla="*/ 492761 w 610239"/>
                <a:gd name="connsiteY3" fmla="*/ 165417 h 416560"/>
                <a:gd name="connsiteX4" fmla="*/ 0 w 610239"/>
                <a:gd name="connsiteY4" fmla="*/ 416560 h 416560"/>
                <a:gd name="connsiteX0" fmla="*/ 5080 w 633410"/>
                <a:gd name="connsiteY0" fmla="*/ 20637 h 416560"/>
                <a:gd name="connsiteX1" fmla="*/ 523240 w 633410"/>
                <a:gd name="connsiteY1" fmla="*/ 1587 h 416560"/>
                <a:gd name="connsiteX2" fmla="*/ 607061 w 633410"/>
                <a:gd name="connsiteY2" fmla="*/ 77786 h 416560"/>
                <a:gd name="connsiteX3" fmla="*/ 176849 w 633410"/>
                <a:gd name="connsiteY3" fmla="*/ 270192 h 416560"/>
                <a:gd name="connsiteX4" fmla="*/ 0 w 633410"/>
                <a:gd name="connsiteY4" fmla="*/ 416560 h 416560"/>
                <a:gd name="connsiteX0" fmla="*/ 5080 w 629778"/>
                <a:gd name="connsiteY0" fmla="*/ 20637 h 416560"/>
                <a:gd name="connsiteX1" fmla="*/ 523240 w 629778"/>
                <a:gd name="connsiteY1" fmla="*/ 1587 h 416560"/>
                <a:gd name="connsiteX2" fmla="*/ 607061 w 629778"/>
                <a:gd name="connsiteY2" fmla="*/ 77786 h 416560"/>
                <a:gd name="connsiteX3" fmla="*/ 226061 w 629778"/>
                <a:gd name="connsiteY3" fmla="*/ 252730 h 416560"/>
                <a:gd name="connsiteX4" fmla="*/ 0 w 629778"/>
                <a:gd name="connsiteY4" fmla="*/ 416560 h 416560"/>
                <a:gd name="connsiteX0" fmla="*/ 5080 w 629778"/>
                <a:gd name="connsiteY0" fmla="*/ 20637 h 416560"/>
                <a:gd name="connsiteX1" fmla="*/ 523240 w 629778"/>
                <a:gd name="connsiteY1" fmla="*/ 1587 h 416560"/>
                <a:gd name="connsiteX2" fmla="*/ 607061 w 629778"/>
                <a:gd name="connsiteY2" fmla="*/ 77786 h 416560"/>
                <a:gd name="connsiteX3" fmla="*/ 226061 w 629778"/>
                <a:gd name="connsiteY3" fmla="*/ 252730 h 416560"/>
                <a:gd name="connsiteX4" fmla="*/ 0 w 629778"/>
                <a:gd name="connsiteY4" fmla="*/ 416560 h 416560"/>
                <a:gd name="connsiteX0" fmla="*/ 5080 w 629778"/>
                <a:gd name="connsiteY0" fmla="*/ 20637 h 416560"/>
                <a:gd name="connsiteX1" fmla="*/ 523240 w 629778"/>
                <a:gd name="connsiteY1" fmla="*/ 1587 h 416560"/>
                <a:gd name="connsiteX2" fmla="*/ 607061 w 629778"/>
                <a:gd name="connsiteY2" fmla="*/ 77786 h 416560"/>
                <a:gd name="connsiteX3" fmla="*/ 226061 w 629778"/>
                <a:gd name="connsiteY3" fmla="*/ 252730 h 416560"/>
                <a:gd name="connsiteX4" fmla="*/ 0 w 629778"/>
                <a:gd name="connsiteY4" fmla="*/ 416560 h 416560"/>
                <a:gd name="connsiteX0" fmla="*/ 5080 w 629427"/>
                <a:gd name="connsiteY0" fmla="*/ 20637 h 416560"/>
                <a:gd name="connsiteX1" fmla="*/ 523240 w 629427"/>
                <a:gd name="connsiteY1" fmla="*/ 1587 h 416560"/>
                <a:gd name="connsiteX2" fmla="*/ 607061 w 629427"/>
                <a:gd name="connsiteY2" fmla="*/ 77786 h 416560"/>
                <a:gd name="connsiteX3" fmla="*/ 230824 w 629427"/>
                <a:gd name="connsiteY3" fmla="*/ 236855 h 416560"/>
                <a:gd name="connsiteX4" fmla="*/ 0 w 629427"/>
                <a:gd name="connsiteY4" fmla="*/ 416560 h 416560"/>
                <a:gd name="connsiteX0" fmla="*/ 0 w 634189"/>
                <a:gd name="connsiteY0" fmla="*/ 182665 h 418250"/>
                <a:gd name="connsiteX1" fmla="*/ 527686 w 634189"/>
                <a:gd name="connsiteY1" fmla="*/ 3277 h 418250"/>
                <a:gd name="connsiteX2" fmla="*/ 611507 w 634189"/>
                <a:gd name="connsiteY2" fmla="*/ 79476 h 418250"/>
                <a:gd name="connsiteX3" fmla="*/ 235270 w 634189"/>
                <a:gd name="connsiteY3" fmla="*/ 238545 h 418250"/>
                <a:gd name="connsiteX4" fmla="*/ 4446 w 634189"/>
                <a:gd name="connsiteY4" fmla="*/ 418250 h 418250"/>
                <a:gd name="connsiteX0" fmla="*/ 0 w 634189"/>
                <a:gd name="connsiteY0" fmla="*/ 182665 h 418250"/>
                <a:gd name="connsiteX1" fmla="*/ 527686 w 634189"/>
                <a:gd name="connsiteY1" fmla="*/ 3277 h 418250"/>
                <a:gd name="connsiteX2" fmla="*/ 611507 w 634189"/>
                <a:gd name="connsiteY2" fmla="*/ 79476 h 418250"/>
                <a:gd name="connsiteX3" fmla="*/ 235270 w 634189"/>
                <a:gd name="connsiteY3" fmla="*/ 238545 h 418250"/>
                <a:gd name="connsiteX4" fmla="*/ 4446 w 634189"/>
                <a:gd name="connsiteY4" fmla="*/ 418250 h 418250"/>
                <a:gd name="connsiteX0" fmla="*/ 0 w 631025"/>
                <a:gd name="connsiteY0" fmla="*/ 182608 h 418193"/>
                <a:gd name="connsiteX1" fmla="*/ 527686 w 631025"/>
                <a:gd name="connsiteY1" fmla="*/ 3220 h 418193"/>
                <a:gd name="connsiteX2" fmla="*/ 611507 w 631025"/>
                <a:gd name="connsiteY2" fmla="*/ 79419 h 418193"/>
                <a:gd name="connsiteX3" fmla="*/ 278133 w 631025"/>
                <a:gd name="connsiteY3" fmla="*/ 230551 h 418193"/>
                <a:gd name="connsiteX4" fmla="*/ 4446 w 631025"/>
                <a:gd name="connsiteY4" fmla="*/ 418193 h 418193"/>
                <a:gd name="connsiteX0" fmla="*/ 0 w 631025"/>
                <a:gd name="connsiteY0" fmla="*/ 182608 h 418193"/>
                <a:gd name="connsiteX1" fmla="*/ 527686 w 631025"/>
                <a:gd name="connsiteY1" fmla="*/ 3220 h 418193"/>
                <a:gd name="connsiteX2" fmla="*/ 611507 w 631025"/>
                <a:gd name="connsiteY2" fmla="*/ 79419 h 418193"/>
                <a:gd name="connsiteX3" fmla="*/ 278133 w 631025"/>
                <a:gd name="connsiteY3" fmla="*/ 230551 h 418193"/>
                <a:gd name="connsiteX4" fmla="*/ 4446 w 631025"/>
                <a:gd name="connsiteY4" fmla="*/ 418193 h 418193"/>
                <a:gd name="connsiteX0" fmla="*/ 0 w 631025"/>
                <a:gd name="connsiteY0" fmla="*/ 182608 h 418193"/>
                <a:gd name="connsiteX1" fmla="*/ 527686 w 631025"/>
                <a:gd name="connsiteY1" fmla="*/ 3220 h 418193"/>
                <a:gd name="connsiteX2" fmla="*/ 611507 w 631025"/>
                <a:gd name="connsiteY2" fmla="*/ 79419 h 418193"/>
                <a:gd name="connsiteX3" fmla="*/ 278133 w 631025"/>
                <a:gd name="connsiteY3" fmla="*/ 230551 h 418193"/>
                <a:gd name="connsiteX4" fmla="*/ 4446 w 631025"/>
                <a:gd name="connsiteY4" fmla="*/ 418193 h 418193"/>
                <a:gd name="connsiteX0" fmla="*/ 0 w 631143"/>
                <a:gd name="connsiteY0" fmla="*/ 182677 h 418262"/>
                <a:gd name="connsiteX1" fmla="*/ 527686 w 631143"/>
                <a:gd name="connsiteY1" fmla="*/ 3289 h 418262"/>
                <a:gd name="connsiteX2" fmla="*/ 611507 w 631143"/>
                <a:gd name="connsiteY2" fmla="*/ 79488 h 418262"/>
                <a:gd name="connsiteX3" fmla="*/ 276546 w 631143"/>
                <a:gd name="connsiteY3" fmla="*/ 240145 h 418262"/>
                <a:gd name="connsiteX4" fmla="*/ 4446 w 631143"/>
                <a:gd name="connsiteY4" fmla="*/ 418262 h 418262"/>
                <a:gd name="connsiteX0" fmla="*/ 0 w 631143"/>
                <a:gd name="connsiteY0" fmla="*/ 182677 h 418262"/>
                <a:gd name="connsiteX1" fmla="*/ 527686 w 631143"/>
                <a:gd name="connsiteY1" fmla="*/ 3289 h 418262"/>
                <a:gd name="connsiteX2" fmla="*/ 611507 w 631143"/>
                <a:gd name="connsiteY2" fmla="*/ 79488 h 418262"/>
                <a:gd name="connsiteX3" fmla="*/ 276546 w 631143"/>
                <a:gd name="connsiteY3" fmla="*/ 240145 h 418262"/>
                <a:gd name="connsiteX4" fmla="*/ 4446 w 631143"/>
                <a:gd name="connsiteY4" fmla="*/ 418262 h 418262"/>
                <a:gd name="connsiteX0" fmla="*/ 0 w 630908"/>
                <a:gd name="connsiteY0" fmla="*/ 182750 h 418335"/>
                <a:gd name="connsiteX1" fmla="*/ 527686 w 630908"/>
                <a:gd name="connsiteY1" fmla="*/ 3362 h 418335"/>
                <a:gd name="connsiteX2" fmla="*/ 611507 w 630908"/>
                <a:gd name="connsiteY2" fmla="*/ 79561 h 418335"/>
                <a:gd name="connsiteX3" fmla="*/ 279721 w 630908"/>
                <a:gd name="connsiteY3" fmla="*/ 249743 h 418335"/>
                <a:gd name="connsiteX4" fmla="*/ 4446 w 630908"/>
                <a:gd name="connsiteY4" fmla="*/ 418335 h 418335"/>
                <a:gd name="connsiteX0" fmla="*/ 0 w 630908"/>
                <a:gd name="connsiteY0" fmla="*/ 182750 h 418335"/>
                <a:gd name="connsiteX1" fmla="*/ 527686 w 630908"/>
                <a:gd name="connsiteY1" fmla="*/ 3362 h 418335"/>
                <a:gd name="connsiteX2" fmla="*/ 611507 w 630908"/>
                <a:gd name="connsiteY2" fmla="*/ 79561 h 418335"/>
                <a:gd name="connsiteX3" fmla="*/ 279721 w 630908"/>
                <a:gd name="connsiteY3" fmla="*/ 249743 h 418335"/>
                <a:gd name="connsiteX4" fmla="*/ 4446 w 630908"/>
                <a:gd name="connsiteY4" fmla="*/ 418335 h 418335"/>
                <a:gd name="connsiteX0" fmla="*/ 0 w 630908"/>
                <a:gd name="connsiteY0" fmla="*/ 182750 h 418335"/>
                <a:gd name="connsiteX1" fmla="*/ 527686 w 630908"/>
                <a:gd name="connsiteY1" fmla="*/ 3362 h 418335"/>
                <a:gd name="connsiteX2" fmla="*/ 611507 w 630908"/>
                <a:gd name="connsiteY2" fmla="*/ 79561 h 418335"/>
                <a:gd name="connsiteX3" fmla="*/ 279721 w 630908"/>
                <a:gd name="connsiteY3" fmla="*/ 249743 h 418335"/>
                <a:gd name="connsiteX4" fmla="*/ 4446 w 630908"/>
                <a:gd name="connsiteY4" fmla="*/ 418335 h 418335"/>
                <a:gd name="connsiteX0" fmla="*/ 0 w 651252"/>
                <a:gd name="connsiteY0" fmla="*/ 184711 h 420296"/>
                <a:gd name="connsiteX1" fmla="*/ 527686 w 651252"/>
                <a:gd name="connsiteY1" fmla="*/ 5323 h 420296"/>
                <a:gd name="connsiteX2" fmla="*/ 611507 w 651252"/>
                <a:gd name="connsiteY2" fmla="*/ 81522 h 420296"/>
                <a:gd name="connsiteX3" fmla="*/ 4446 w 651252"/>
                <a:gd name="connsiteY3" fmla="*/ 420296 h 420296"/>
                <a:gd name="connsiteX0" fmla="*/ 0 w 651252"/>
                <a:gd name="connsiteY0" fmla="*/ 184711 h 184711"/>
                <a:gd name="connsiteX1" fmla="*/ 527686 w 651252"/>
                <a:gd name="connsiteY1" fmla="*/ 5323 h 184711"/>
                <a:gd name="connsiteX2" fmla="*/ 611507 w 651252"/>
                <a:gd name="connsiteY2" fmla="*/ 81522 h 184711"/>
                <a:gd name="connsiteX3" fmla="*/ 171845 w 651252"/>
                <a:gd name="connsiteY3" fmla="*/ 179414 h 184711"/>
                <a:gd name="connsiteX0" fmla="*/ 0 w 505079"/>
                <a:gd name="connsiteY0" fmla="*/ 171632 h 178625"/>
                <a:gd name="connsiteX1" fmla="*/ 386040 w 505079"/>
                <a:gd name="connsiteY1" fmla="*/ 4534 h 178625"/>
                <a:gd name="connsiteX2" fmla="*/ 469861 w 505079"/>
                <a:gd name="connsiteY2" fmla="*/ 80733 h 178625"/>
                <a:gd name="connsiteX3" fmla="*/ 30199 w 505079"/>
                <a:gd name="connsiteY3" fmla="*/ 178625 h 178625"/>
                <a:gd name="connsiteX0" fmla="*/ 0 w 505079"/>
                <a:gd name="connsiteY0" fmla="*/ 171632 h 178625"/>
                <a:gd name="connsiteX1" fmla="*/ 386040 w 505079"/>
                <a:gd name="connsiteY1" fmla="*/ 4534 h 178625"/>
                <a:gd name="connsiteX2" fmla="*/ 469861 w 505079"/>
                <a:gd name="connsiteY2" fmla="*/ 80733 h 178625"/>
                <a:gd name="connsiteX3" fmla="*/ 30199 w 505079"/>
                <a:gd name="connsiteY3" fmla="*/ 178625 h 178625"/>
                <a:gd name="connsiteX0" fmla="*/ 0 w 510724"/>
                <a:gd name="connsiteY0" fmla="*/ 171409 h 178402"/>
                <a:gd name="connsiteX1" fmla="*/ 386040 w 510724"/>
                <a:gd name="connsiteY1" fmla="*/ 4311 h 178402"/>
                <a:gd name="connsiteX2" fmla="*/ 469861 w 510724"/>
                <a:gd name="connsiteY2" fmla="*/ 80510 h 178402"/>
                <a:gd name="connsiteX3" fmla="*/ 30199 w 510724"/>
                <a:gd name="connsiteY3" fmla="*/ 178402 h 178402"/>
                <a:gd name="connsiteX0" fmla="*/ 0 w 510724"/>
                <a:gd name="connsiteY0" fmla="*/ 171409 h 178402"/>
                <a:gd name="connsiteX1" fmla="*/ 386040 w 510724"/>
                <a:gd name="connsiteY1" fmla="*/ 4311 h 178402"/>
                <a:gd name="connsiteX2" fmla="*/ 469861 w 510724"/>
                <a:gd name="connsiteY2" fmla="*/ 80510 h 178402"/>
                <a:gd name="connsiteX3" fmla="*/ 30199 w 510724"/>
                <a:gd name="connsiteY3" fmla="*/ 178402 h 178402"/>
                <a:gd name="connsiteX0" fmla="*/ 0 w 485562"/>
                <a:gd name="connsiteY0" fmla="*/ 169461 h 176454"/>
                <a:gd name="connsiteX1" fmla="*/ 386040 w 485562"/>
                <a:gd name="connsiteY1" fmla="*/ 2363 h 176454"/>
                <a:gd name="connsiteX2" fmla="*/ 469861 w 485562"/>
                <a:gd name="connsiteY2" fmla="*/ 78562 h 176454"/>
                <a:gd name="connsiteX3" fmla="*/ 30199 w 485562"/>
                <a:gd name="connsiteY3" fmla="*/ 176454 h 176454"/>
                <a:gd name="connsiteX0" fmla="*/ 0 w 484660"/>
                <a:gd name="connsiteY0" fmla="*/ 167911 h 174904"/>
                <a:gd name="connsiteX1" fmla="*/ 386040 w 484660"/>
                <a:gd name="connsiteY1" fmla="*/ 813 h 174904"/>
                <a:gd name="connsiteX2" fmla="*/ 469861 w 484660"/>
                <a:gd name="connsiteY2" fmla="*/ 77012 h 174904"/>
                <a:gd name="connsiteX3" fmla="*/ 30199 w 484660"/>
                <a:gd name="connsiteY3" fmla="*/ 174904 h 174904"/>
                <a:gd name="connsiteX0" fmla="*/ 0 w 493528"/>
                <a:gd name="connsiteY0" fmla="*/ 138844 h 145837"/>
                <a:gd name="connsiteX1" fmla="*/ 392478 w 493528"/>
                <a:gd name="connsiteY1" fmla="*/ 1241 h 145837"/>
                <a:gd name="connsiteX2" fmla="*/ 469861 w 493528"/>
                <a:gd name="connsiteY2" fmla="*/ 47945 h 145837"/>
                <a:gd name="connsiteX3" fmla="*/ 30199 w 493528"/>
                <a:gd name="connsiteY3" fmla="*/ 145837 h 145837"/>
                <a:gd name="connsiteX0" fmla="*/ 0 w 459891"/>
                <a:gd name="connsiteY0" fmla="*/ 139632 h 146625"/>
                <a:gd name="connsiteX1" fmla="*/ 392478 w 459891"/>
                <a:gd name="connsiteY1" fmla="*/ 2029 h 146625"/>
                <a:gd name="connsiteX2" fmla="*/ 424792 w 459891"/>
                <a:gd name="connsiteY2" fmla="*/ 63481 h 146625"/>
                <a:gd name="connsiteX3" fmla="*/ 30199 w 459891"/>
                <a:gd name="connsiteY3" fmla="*/ 146625 h 146625"/>
                <a:gd name="connsiteX0" fmla="*/ 0 w 476746"/>
                <a:gd name="connsiteY0" fmla="*/ 140366 h 147359"/>
                <a:gd name="connsiteX1" fmla="*/ 392478 w 476746"/>
                <a:gd name="connsiteY1" fmla="*/ 2763 h 147359"/>
                <a:gd name="connsiteX2" fmla="*/ 424792 w 476746"/>
                <a:gd name="connsiteY2" fmla="*/ 64215 h 147359"/>
                <a:gd name="connsiteX3" fmla="*/ 30199 w 476746"/>
                <a:gd name="connsiteY3" fmla="*/ 147359 h 147359"/>
                <a:gd name="connsiteX0" fmla="*/ 0 w 473459"/>
                <a:gd name="connsiteY0" fmla="*/ 138844 h 145837"/>
                <a:gd name="connsiteX1" fmla="*/ 392478 w 473459"/>
                <a:gd name="connsiteY1" fmla="*/ 1241 h 145837"/>
                <a:gd name="connsiteX2" fmla="*/ 424792 w 473459"/>
                <a:gd name="connsiteY2" fmla="*/ 62693 h 145837"/>
                <a:gd name="connsiteX3" fmla="*/ 30199 w 473459"/>
                <a:gd name="connsiteY3" fmla="*/ 145837 h 145837"/>
                <a:gd name="connsiteX0" fmla="*/ 0 w 517117"/>
                <a:gd name="connsiteY0" fmla="*/ 155931 h 155931"/>
                <a:gd name="connsiteX1" fmla="*/ 431109 w 517117"/>
                <a:gd name="connsiteY1" fmla="*/ 3580 h 155931"/>
                <a:gd name="connsiteX2" fmla="*/ 463423 w 517117"/>
                <a:gd name="connsiteY2" fmla="*/ 65032 h 155931"/>
                <a:gd name="connsiteX3" fmla="*/ 68830 w 517117"/>
                <a:gd name="connsiteY3" fmla="*/ 148176 h 155931"/>
                <a:gd name="connsiteX0" fmla="*/ 0 w 517117"/>
                <a:gd name="connsiteY0" fmla="*/ 155931 h 155931"/>
                <a:gd name="connsiteX1" fmla="*/ 431109 w 517117"/>
                <a:gd name="connsiteY1" fmla="*/ 3580 h 155931"/>
                <a:gd name="connsiteX2" fmla="*/ 463423 w 517117"/>
                <a:gd name="connsiteY2" fmla="*/ 65032 h 155931"/>
                <a:gd name="connsiteX3" fmla="*/ 68830 w 517117"/>
                <a:gd name="connsiteY3" fmla="*/ 148176 h 155931"/>
                <a:gd name="connsiteX0" fmla="*/ 0 w 551491"/>
                <a:gd name="connsiteY0" fmla="*/ 155632 h 155632"/>
                <a:gd name="connsiteX1" fmla="*/ 431109 w 551491"/>
                <a:gd name="connsiteY1" fmla="*/ 3281 h 155632"/>
                <a:gd name="connsiteX2" fmla="*/ 508492 w 551491"/>
                <a:gd name="connsiteY2" fmla="*/ 67191 h 155632"/>
                <a:gd name="connsiteX3" fmla="*/ 68830 w 551491"/>
                <a:gd name="connsiteY3" fmla="*/ 147877 h 155632"/>
                <a:gd name="connsiteX0" fmla="*/ 0 w 529421"/>
                <a:gd name="connsiteY0" fmla="*/ 166795 h 166795"/>
                <a:gd name="connsiteX1" fmla="*/ 411793 w 529421"/>
                <a:gd name="connsiteY1" fmla="*/ 2154 h 166795"/>
                <a:gd name="connsiteX2" fmla="*/ 508492 w 529421"/>
                <a:gd name="connsiteY2" fmla="*/ 78354 h 166795"/>
                <a:gd name="connsiteX3" fmla="*/ 68830 w 529421"/>
                <a:gd name="connsiteY3" fmla="*/ 159040 h 166795"/>
                <a:gd name="connsiteX0" fmla="*/ 0 w 527673"/>
                <a:gd name="connsiteY0" fmla="*/ 165180 h 165180"/>
                <a:gd name="connsiteX1" fmla="*/ 411793 w 527673"/>
                <a:gd name="connsiteY1" fmla="*/ 539 h 165180"/>
                <a:gd name="connsiteX2" fmla="*/ 508492 w 527673"/>
                <a:gd name="connsiteY2" fmla="*/ 76739 h 165180"/>
                <a:gd name="connsiteX3" fmla="*/ 68830 w 527673"/>
                <a:gd name="connsiteY3" fmla="*/ 157425 h 165180"/>
                <a:gd name="connsiteX0" fmla="*/ 0 w 507832"/>
                <a:gd name="connsiteY0" fmla="*/ 167565 h 167565"/>
                <a:gd name="connsiteX1" fmla="*/ 411793 w 507832"/>
                <a:gd name="connsiteY1" fmla="*/ 2924 h 167565"/>
                <a:gd name="connsiteX2" fmla="*/ 482738 w 507832"/>
                <a:gd name="connsiteY2" fmla="*/ 69292 h 167565"/>
                <a:gd name="connsiteX3" fmla="*/ 68830 w 507832"/>
                <a:gd name="connsiteY3" fmla="*/ 159810 h 167565"/>
                <a:gd name="connsiteX0" fmla="*/ 0 w 507832"/>
                <a:gd name="connsiteY0" fmla="*/ 167565 h 167565"/>
                <a:gd name="connsiteX1" fmla="*/ 411793 w 507832"/>
                <a:gd name="connsiteY1" fmla="*/ 2924 h 167565"/>
                <a:gd name="connsiteX2" fmla="*/ 482738 w 507832"/>
                <a:gd name="connsiteY2" fmla="*/ 69292 h 167565"/>
                <a:gd name="connsiteX3" fmla="*/ 68830 w 507832"/>
                <a:gd name="connsiteY3" fmla="*/ 159810 h 167565"/>
                <a:gd name="connsiteX0" fmla="*/ 0 w 510491"/>
                <a:gd name="connsiteY0" fmla="*/ 167196 h 167196"/>
                <a:gd name="connsiteX1" fmla="*/ 411793 w 510491"/>
                <a:gd name="connsiteY1" fmla="*/ 2555 h 167196"/>
                <a:gd name="connsiteX2" fmla="*/ 482738 w 510491"/>
                <a:gd name="connsiteY2" fmla="*/ 68923 h 167196"/>
                <a:gd name="connsiteX3" fmla="*/ 68830 w 510491"/>
                <a:gd name="connsiteY3" fmla="*/ 159441 h 167196"/>
              </a:gdLst>
              <a:ahLst/>
              <a:cxnLst>
                <a:cxn ang="0">
                  <a:pos x="connsiteX0" y="connsiteY0"/>
                </a:cxn>
                <a:cxn ang="0">
                  <a:pos x="connsiteX1" y="connsiteY1"/>
                </a:cxn>
                <a:cxn ang="0">
                  <a:pos x="connsiteX2" y="connsiteY2"/>
                </a:cxn>
                <a:cxn ang="0">
                  <a:pos x="connsiteX3" y="connsiteY3"/>
                </a:cxn>
              </a:cxnLst>
              <a:rect l="l" t="t" r="r" b="b"/>
              <a:pathLst>
                <a:path w="510491" h="167196">
                  <a:moveTo>
                    <a:pt x="0" y="167196"/>
                  </a:moveTo>
                  <a:cubicBezTo>
                    <a:pt x="65722" y="64326"/>
                    <a:pt x="318460" y="-15478"/>
                    <a:pt x="411793" y="2555"/>
                  </a:cubicBezTo>
                  <a:cubicBezTo>
                    <a:pt x="505126" y="20588"/>
                    <a:pt x="539898" y="42775"/>
                    <a:pt x="482738" y="68923"/>
                  </a:cubicBezTo>
                  <a:cubicBezTo>
                    <a:pt x="425578" y="95071"/>
                    <a:pt x="253247" y="106069"/>
                    <a:pt x="68830" y="159441"/>
                  </a:cubicBezTo>
                </a:path>
              </a:pathLst>
            </a:custGeom>
            <a:noFill/>
            <a:ln w="28575">
              <a:solidFill>
                <a:srgbClr val="FFC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61" name="TextBox 390">
              <a:extLst>
                <a:ext uri="{FF2B5EF4-FFF2-40B4-BE49-F238E27FC236}">
                  <a16:creationId xmlns:a16="http://schemas.microsoft.com/office/drawing/2014/main" id="{4A353370-57DE-46DC-AE28-9B22366A4CC4}"/>
                </a:ext>
              </a:extLst>
            </p:cNvPr>
            <p:cNvSpPr txBox="1"/>
            <p:nvPr/>
          </p:nvSpPr>
          <p:spPr>
            <a:xfrm>
              <a:off x="7764652" y="5924135"/>
              <a:ext cx="1003375" cy="594724"/>
            </a:xfrm>
            <a:prstGeom prst="rect">
              <a:avLst/>
            </a:prstGeom>
            <a:noFill/>
          </p:spPr>
          <p:txBody>
            <a:bodyPr wrap="square" rtlCol="0">
              <a:spAutoFit/>
            </a:bodyPr>
            <a:lstStyle/>
            <a:p>
              <a:pPr algn="ctr" defTabSz="914377">
                <a:defRPr/>
              </a:pPr>
              <a:r>
                <a:rPr lang="en-US" sz="500" b="1" kern="0" dirty="0">
                  <a:solidFill>
                    <a:sysClr val="windowText" lastClr="000000"/>
                  </a:solidFill>
                </a:rPr>
                <a:t>Central</a:t>
              </a:r>
            </a:p>
            <a:p>
              <a:pPr algn="ctr" defTabSz="914377">
                <a:defRPr/>
              </a:pPr>
              <a:r>
                <a:rPr lang="en-US" sz="500" b="1" kern="0" dirty="0">
                  <a:solidFill>
                    <a:sysClr val="windowText" lastClr="000000"/>
                  </a:solidFill>
                </a:rPr>
                <a:t>Office</a:t>
              </a:r>
            </a:p>
          </p:txBody>
        </p:sp>
      </p:grpSp>
      <p:pic>
        <p:nvPicPr>
          <p:cNvPr id="867" name="Picture 866">
            <a:extLst>
              <a:ext uri="{FF2B5EF4-FFF2-40B4-BE49-F238E27FC236}">
                <a16:creationId xmlns:a16="http://schemas.microsoft.com/office/drawing/2014/main" id="{F8DFB3D5-A9EA-44EA-8492-1CB12B31ACE2}"/>
              </a:ext>
            </a:extLst>
          </p:cNvPr>
          <p:cNvPicPr>
            <a:picLocks noChangeAspect="1"/>
          </p:cNvPicPr>
          <p:nvPr/>
        </p:nvPicPr>
        <p:blipFill>
          <a:blip r:embed="rId3"/>
          <a:stretch>
            <a:fillRect/>
          </a:stretch>
        </p:blipFill>
        <p:spPr>
          <a:xfrm>
            <a:off x="117283" y="3239303"/>
            <a:ext cx="1968599" cy="1427827"/>
          </a:xfrm>
          <a:prstGeom prst="rect">
            <a:avLst/>
          </a:prstGeom>
        </p:spPr>
      </p:pic>
      <p:grpSp>
        <p:nvGrpSpPr>
          <p:cNvPr id="868" name="Grupo 925">
            <a:extLst>
              <a:ext uri="{FF2B5EF4-FFF2-40B4-BE49-F238E27FC236}">
                <a16:creationId xmlns:a16="http://schemas.microsoft.com/office/drawing/2014/main" id="{3B9E3C2C-E311-4111-8058-AFE6F5FDD5CA}"/>
              </a:ext>
            </a:extLst>
          </p:cNvPr>
          <p:cNvGrpSpPr/>
          <p:nvPr/>
        </p:nvGrpSpPr>
        <p:grpSpPr>
          <a:xfrm>
            <a:off x="8104602" y="809761"/>
            <a:ext cx="4006141" cy="2164142"/>
            <a:chOff x="274874" y="163811"/>
            <a:chExt cx="8594252" cy="4649489"/>
          </a:xfrm>
        </p:grpSpPr>
        <p:sp>
          <p:nvSpPr>
            <p:cNvPr id="869" name="Rectangle: Rounded Corners 622">
              <a:extLst>
                <a:ext uri="{FF2B5EF4-FFF2-40B4-BE49-F238E27FC236}">
                  <a16:creationId xmlns:a16="http://schemas.microsoft.com/office/drawing/2014/main" id="{AEDF13CE-8824-4DCD-A013-FD33F66D6957}"/>
                </a:ext>
              </a:extLst>
            </p:cNvPr>
            <p:cNvSpPr/>
            <p:nvPr/>
          </p:nvSpPr>
          <p:spPr>
            <a:xfrm>
              <a:off x="274874" y="163811"/>
              <a:ext cx="8594252" cy="4649489"/>
            </a:xfrm>
            <a:prstGeom prst="roundRect">
              <a:avLst>
                <a:gd name="adj" fmla="val 2696"/>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870" name="Group 623">
              <a:extLst>
                <a:ext uri="{FF2B5EF4-FFF2-40B4-BE49-F238E27FC236}">
                  <a16:creationId xmlns:a16="http://schemas.microsoft.com/office/drawing/2014/main" id="{4622D216-0C94-46D9-8264-4DD531FC35D6}"/>
                </a:ext>
              </a:extLst>
            </p:cNvPr>
            <p:cNvGrpSpPr/>
            <p:nvPr/>
          </p:nvGrpSpPr>
          <p:grpSpPr>
            <a:xfrm>
              <a:off x="1955179" y="915963"/>
              <a:ext cx="5994167" cy="3768967"/>
              <a:chOff x="1471382" y="962600"/>
              <a:chExt cx="4560483" cy="4907893"/>
            </a:xfrm>
          </p:grpSpPr>
          <p:cxnSp>
            <p:nvCxnSpPr>
              <p:cNvPr id="906" name="Straight Connector 662">
                <a:extLst>
                  <a:ext uri="{FF2B5EF4-FFF2-40B4-BE49-F238E27FC236}">
                    <a16:creationId xmlns:a16="http://schemas.microsoft.com/office/drawing/2014/main" id="{D7D06113-906C-4029-9DCB-9D4DC767D0FE}"/>
                  </a:ext>
                </a:extLst>
              </p:cNvPr>
              <p:cNvCxnSpPr/>
              <p:nvPr/>
            </p:nvCxnSpPr>
            <p:spPr>
              <a:xfrm>
                <a:off x="3001624" y="962600"/>
                <a:ext cx="0" cy="4907893"/>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7" name="Straight Connector 663">
                <a:extLst>
                  <a:ext uri="{FF2B5EF4-FFF2-40B4-BE49-F238E27FC236}">
                    <a16:creationId xmlns:a16="http://schemas.microsoft.com/office/drawing/2014/main" id="{8B26D1CB-3854-4502-89D9-B52DD742B809}"/>
                  </a:ext>
                </a:extLst>
              </p:cNvPr>
              <p:cNvCxnSpPr/>
              <p:nvPr/>
            </p:nvCxnSpPr>
            <p:spPr>
              <a:xfrm>
                <a:off x="4515485" y="962600"/>
                <a:ext cx="0" cy="4907893"/>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8" name="Straight Connector 664">
                <a:extLst>
                  <a:ext uri="{FF2B5EF4-FFF2-40B4-BE49-F238E27FC236}">
                    <a16:creationId xmlns:a16="http://schemas.microsoft.com/office/drawing/2014/main" id="{B329C5D8-E9E2-417F-8C7F-0FF5E79F3DFA}"/>
                  </a:ext>
                </a:extLst>
              </p:cNvPr>
              <p:cNvCxnSpPr/>
              <p:nvPr/>
            </p:nvCxnSpPr>
            <p:spPr>
              <a:xfrm>
                <a:off x="1471382" y="962600"/>
                <a:ext cx="0" cy="4907893"/>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9" name="Straight Connector 665">
                <a:extLst>
                  <a:ext uri="{FF2B5EF4-FFF2-40B4-BE49-F238E27FC236}">
                    <a16:creationId xmlns:a16="http://schemas.microsoft.com/office/drawing/2014/main" id="{8336B12B-C6E9-4CF3-A4FA-76D50271F712}"/>
                  </a:ext>
                </a:extLst>
              </p:cNvPr>
              <p:cNvCxnSpPr/>
              <p:nvPr/>
            </p:nvCxnSpPr>
            <p:spPr>
              <a:xfrm>
                <a:off x="6031865" y="962600"/>
                <a:ext cx="0" cy="4907893"/>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71" name="Rectangle: Rounded Corners 624">
              <a:extLst>
                <a:ext uri="{FF2B5EF4-FFF2-40B4-BE49-F238E27FC236}">
                  <a16:creationId xmlns:a16="http://schemas.microsoft.com/office/drawing/2014/main" id="{450EB725-CFC2-4268-AACE-755417632E74}"/>
                </a:ext>
              </a:extLst>
            </p:cNvPr>
            <p:cNvSpPr/>
            <p:nvPr/>
          </p:nvSpPr>
          <p:spPr>
            <a:xfrm>
              <a:off x="1429872" y="331802"/>
              <a:ext cx="1033858" cy="572500"/>
            </a:xfrm>
            <a:prstGeom prst="round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783"/>
              <a:r>
                <a:rPr lang="en-US" altLang="en-US" sz="700" b="1" kern="0" dirty="0">
                  <a:cs typeface="Arial" panose="020B0604020202020204" pitchFamily="34" charset="0"/>
                </a:rPr>
                <a:t>NFVO</a:t>
              </a:r>
              <a:endParaRPr lang="en-US" sz="700" b="1" kern="0" dirty="0">
                <a:solidFill>
                  <a:srgbClr val="010000"/>
                </a:solidFill>
                <a:cs typeface="Arial" panose="020B0604020202020204" pitchFamily="34" charset="0"/>
              </a:endParaRPr>
            </a:p>
          </p:txBody>
        </p:sp>
        <p:sp>
          <p:nvSpPr>
            <p:cNvPr id="872" name="Freeform 680">
              <a:extLst>
                <a:ext uri="{FF2B5EF4-FFF2-40B4-BE49-F238E27FC236}">
                  <a16:creationId xmlns:a16="http://schemas.microsoft.com/office/drawing/2014/main" id="{BCE32D39-F532-47FE-B773-25AF636DD7CD}"/>
                </a:ext>
              </a:extLst>
            </p:cNvPr>
            <p:cNvSpPr/>
            <p:nvPr/>
          </p:nvSpPr>
          <p:spPr>
            <a:xfrm>
              <a:off x="476352" y="1111074"/>
              <a:ext cx="491231" cy="484979"/>
            </a:xfrm>
            <a:custGeom>
              <a:avLst/>
              <a:gdLst>
                <a:gd name="connsiteX0" fmla="*/ 1772764 w 3545840"/>
                <a:gd name="connsiteY0" fmla="*/ 0 h 3579964"/>
                <a:gd name="connsiteX1" fmla="*/ 2798998 w 3545840"/>
                <a:gd name="connsiteY1" fmla="*/ 1006498 h 3579964"/>
                <a:gd name="connsiteX2" fmla="*/ 2261928 w 3545840"/>
                <a:gd name="connsiteY2" fmla="*/ 1891517 h 3579964"/>
                <a:gd name="connsiteX3" fmla="*/ 2242718 w 3545840"/>
                <a:gd name="connsiteY3" fmla="*/ 1900593 h 3579964"/>
                <a:gd name="connsiteX4" fmla="*/ 2303245 w 3545840"/>
                <a:gd name="connsiteY4" fmla="*/ 1914711 h 3579964"/>
                <a:gd name="connsiteX5" fmla="*/ 3532603 w 3545840"/>
                <a:gd name="connsiteY5" fmla="*/ 3193749 h 3579964"/>
                <a:gd name="connsiteX6" fmla="*/ 3541010 w 3545840"/>
                <a:gd name="connsiteY6" fmla="*/ 3255352 h 3579964"/>
                <a:gd name="connsiteX7" fmla="*/ 3540463 w 3545840"/>
                <a:gd name="connsiteY7" fmla="*/ 3255352 h 3579964"/>
                <a:gd name="connsiteX8" fmla="*/ 3545840 w 3545840"/>
                <a:gd name="connsiteY8" fmla="*/ 3308692 h 3579964"/>
                <a:gd name="connsiteX9" fmla="*/ 3274568 w 3545840"/>
                <a:gd name="connsiteY9" fmla="*/ 3579964 h 3579964"/>
                <a:gd name="connsiteX10" fmla="*/ 271272 w 3545840"/>
                <a:gd name="connsiteY10" fmla="*/ 3579964 h 3579964"/>
                <a:gd name="connsiteX11" fmla="*/ 0 w 3545840"/>
                <a:gd name="connsiteY11" fmla="*/ 3308692 h 3579964"/>
                <a:gd name="connsiteX12" fmla="*/ 5377 w 3545840"/>
                <a:gd name="connsiteY12" fmla="*/ 3255352 h 3579964"/>
                <a:gd name="connsiteX13" fmla="*/ 4519 w 3545840"/>
                <a:gd name="connsiteY13" fmla="*/ 3255352 h 3579964"/>
                <a:gd name="connsiteX14" fmla="*/ 12925 w 3545840"/>
                <a:gd name="connsiteY14" fmla="*/ 3193749 h 3579964"/>
                <a:gd name="connsiteX15" fmla="*/ 1242283 w 3545840"/>
                <a:gd name="connsiteY15" fmla="*/ 1914711 h 3579964"/>
                <a:gd name="connsiteX16" fmla="*/ 1302810 w 3545840"/>
                <a:gd name="connsiteY16" fmla="*/ 1900593 h 3579964"/>
                <a:gd name="connsiteX17" fmla="*/ 1283600 w 3545840"/>
                <a:gd name="connsiteY17" fmla="*/ 1891517 h 3579964"/>
                <a:gd name="connsiteX18" fmla="*/ 746530 w 3545840"/>
                <a:gd name="connsiteY18" fmla="*/ 1006498 h 3579964"/>
                <a:gd name="connsiteX19" fmla="*/ 1772764 w 3545840"/>
                <a:gd name="connsiteY19" fmla="*/ 0 h 357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5840" h="3579964">
                  <a:moveTo>
                    <a:pt x="1772764" y="0"/>
                  </a:moveTo>
                  <a:cubicBezTo>
                    <a:pt x="2339537" y="0"/>
                    <a:pt x="2798998" y="450625"/>
                    <a:pt x="2798998" y="1006498"/>
                  </a:cubicBezTo>
                  <a:cubicBezTo>
                    <a:pt x="2798998" y="1388661"/>
                    <a:pt x="2581831" y="1721077"/>
                    <a:pt x="2261928" y="1891517"/>
                  </a:cubicBezTo>
                  <a:lnTo>
                    <a:pt x="2242718" y="1900593"/>
                  </a:lnTo>
                  <a:lnTo>
                    <a:pt x="2303245" y="1914711"/>
                  </a:lnTo>
                  <a:cubicBezTo>
                    <a:pt x="2938648" y="2093994"/>
                    <a:pt x="3421755" y="2586854"/>
                    <a:pt x="3532603" y="3193749"/>
                  </a:cubicBezTo>
                  <a:lnTo>
                    <a:pt x="3541010" y="3255352"/>
                  </a:lnTo>
                  <a:lnTo>
                    <a:pt x="3540463" y="3255352"/>
                  </a:lnTo>
                  <a:lnTo>
                    <a:pt x="3545840" y="3308692"/>
                  </a:lnTo>
                  <a:cubicBezTo>
                    <a:pt x="3545840" y="3458511"/>
                    <a:pt x="3424387" y="3579964"/>
                    <a:pt x="3274568" y="3579964"/>
                  </a:cubicBezTo>
                  <a:lnTo>
                    <a:pt x="271272" y="3579964"/>
                  </a:lnTo>
                  <a:cubicBezTo>
                    <a:pt x="121453" y="3579964"/>
                    <a:pt x="0" y="3458511"/>
                    <a:pt x="0" y="3308692"/>
                  </a:cubicBezTo>
                  <a:lnTo>
                    <a:pt x="5377" y="3255352"/>
                  </a:lnTo>
                  <a:lnTo>
                    <a:pt x="4519" y="3255352"/>
                  </a:lnTo>
                  <a:lnTo>
                    <a:pt x="12925" y="3193749"/>
                  </a:lnTo>
                  <a:cubicBezTo>
                    <a:pt x="123774" y="2586854"/>
                    <a:pt x="606880" y="2093994"/>
                    <a:pt x="1242283" y="1914711"/>
                  </a:cubicBezTo>
                  <a:lnTo>
                    <a:pt x="1302810" y="1900593"/>
                  </a:lnTo>
                  <a:lnTo>
                    <a:pt x="1283600" y="1891517"/>
                  </a:lnTo>
                  <a:cubicBezTo>
                    <a:pt x="963697" y="1721077"/>
                    <a:pt x="746530" y="1388661"/>
                    <a:pt x="746530" y="1006498"/>
                  </a:cubicBezTo>
                  <a:cubicBezTo>
                    <a:pt x="746530" y="450625"/>
                    <a:pt x="1205991" y="0"/>
                    <a:pt x="1772764" y="0"/>
                  </a:cubicBezTo>
                  <a:close/>
                </a:path>
              </a:pathLst>
            </a:cu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873" name="Straight Arrow Connector 626">
              <a:extLst>
                <a:ext uri="{FF2B5EF4-FFF2-40B4-BE49-F238E27FC236}">
                  <a16:creationId xmlns:a16="http://schemas.microsoft.com/office/drawing/2014/main" id="{5CDB2B3C-1F75-44C1-924B-8D765D267982}"/>
                </a:ext>
              </a:extLst>
            </p:cNvPr>
            <p:cNvCxnSpPr>
              <a:cxnSpLocks/>
            </p:cNvCxnSpPr>
            <p:nvPr/>
          </p:nvCxnSpPr>
          <p:spPr>
            <a:xfrm>
              <a:off x="1064953" y="1389793"/>
              <a:ext cx="804308"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74" name="Rectangle 627">
              <a:extLst>
                <a:ext uri="{FF2B5EF4-FFF2-40B4-BE49-F238E27FC236}">
                  <a16:creationId xmlns:a16="http://schemas.microsoft.com/office/drawing/2014/main" id="{CC10ECDD-3D15-4267-962C-4EC6FD061066}"/>
                </a:ext>
              </a:extLst>
            </p:cNvPr>
            <p:cNvSpPr/>
            <p:nvPr/>
          </p:nvSpPr>
          <p:spPr>
            <a:xfrm>
              <a:off x="1878844" y="1395384"/>
              <a:ext cx="155078" cy="22591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75" name="TextBox 628">
              <a:extLst>
                <a:ext uri="{FF2B5EF4-FFF2-40B4-BE49-F238E27FC236}">
                  <a16:creationId xmlns:a16="http://schemas.microsoft.com/office/drawing/2014/main" id="{5C4ADE80-48B4-4724-B469-97432FAEC7B3}"/>
                </a:ext>
              </a:extLst>
            </p:cNvPr>
            <p:cNvSpPr txBox="1"/>
            <p:nvPr/>
          </p:nvSpPr>
          <p:spPr>
            <a:xfrm>
              <a:off x="976780" y="1068215"/>
              <a:ext cx="942252" cy="231432"/>
            </a:xfrm>
            <a:prstGeom prst="rect">
              <a:avLst/>
            </a:prstGeom>
            <a:noFill/>
          </p:spPr>
          <p:txBody>
            <a:bodyPr wrap="none" lIns="0" tIns="0" rIns="0" bIns="0" rtlCol="0">
              <a:spAutoFit/>
            </a:bodyPr>
            <a:lstStyle/>
            <a:p>
              <a:pPr algn="ctr"/>
              <a:r>
                <a:rPr lang="en-US" sz="700" dirty="0"/>
                <a:t>Set-up NS </a:t>
              </a:r>
            </a:p>
          </p:txBody>
        </p:sp>
        <p:cxnSp>
          <p:nvCxnSpPr>
            <p:cNvPr id="876" name="Straight Arrow Connector 629">
              <a:extLst>
                <a:ext uri="{FF2B5EF4-FFF2-40B4-BE49-F238E27FC236}">
                  <a16:creationId xmlns:a16="http://schemas.microsoft.com/office/drawing/2014/main" id="{5F558F36-D355-45C5-88DC-15369AFB3297}"/>
                </a:ext>
              </a:extLst>
            </p:cNvPr>
            <p:cNvCxnSpPr>
              <a:cxnSpLocks/>
            </p:cNvCxnSpPr>
            <p:nvPr/>
          </p:nvCxnSpPr>
          <p:spPr>
            <a:xfrm>
              <a:off x="2042466" y="1826468"/>
              <a:ext cx="1848765"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77" name="Rectangle: Rounded Corners 630">
              <a:extLst>
                <a:ext uri="{FF2B5EF4-FFF2-40B4-BE49-F238E27FC236}">
                  <a16:creationId xmlns:a16="http://schemas.microsoft.com/office/drawing/2014/main" id="{B8276987-B607-44FA-B78D-3B8E274B3DFB}"/>
                </a:ext>
              </a:extLst>
            </p:cNvPr>
            <p:cNvSpPr/>
            <p:nvPr/>
          </p:nvSpPr>
          <p:spPr>
            <a:xfrm>
              <a:off x="3216637" y="331802"/>
              <a:ext cx="1491857" cy="572500"/>
            </a:xfrm>
            <a:prstGeom prst="round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783"/>
              <a:r>
                <a:rPr lang="en-US" sz="700" b="1" kern="0" dirty="0">
                  <a:solidFill>
                    <a:srgbClr val="010000"/>
                  </a:solidFill>
                  <a:cs typeface="Arial" panose="020B0604020202020204" pitchFamily="34" charset="0"/>
                </a:rPr>
                <a:t>Parent Controller</a:t>
              </a:r>
            </a:p>
          </p:txBody>
        </p:sp>
        <p:sp>
          <p:nvSpPr>
            <p:cNvPr id="878" name="Rectangle 631">
              <a:extLst>
                <a:ext uri="{FF2B5EF4-FFF2-40B4-BE49-F238E27FC236}">
                  <a16:creationId xmlns:a16="http://schemas.microsoft.com/office/drawing/2014/main" id="{C1CAC5F4-F6D5-42E1-8F25-A026BD89BDE2}"/>
                </a:ext>
              </a:extLst>
            </p:cNvPr>
            <p:cNvSpPr/>
            <p:nvPr/>
          </p:nvSpPr>
          <p:spPr>
            <a:xfrm>
              <a:off x="3889958" y="1816035"/>
              <a:ext cx="155078" cy="45126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879" name="Straight Arrow Connector 632">
              <a:extLst>
                <a:ext uri="{FF2B5EF4-FFF2-40B4-BE49-F238E27FC236}">
                  <a16:creationId xmlns:a16="http://schemas.microsoft.com/office/drawing/2014/main" id="{A7B6BFEC-13F5-4A9B-9ABF-474572A3D647}"/>
                </a:ext>
              </a:extLst>
            </p:cNvPr>
            <p:cNvCxnSpPr>
              <a:cxnSpLocks/>
            </p:cNvCxnSpPr>
            <p:nvPr/>
          </p:nvCxnSpPr>
          <p:spPr>
            <a:xfrm flipH="1">
              <a:off x="2042466" y="2259139"/>
              <a:ext cx="1848765"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80" name="Rectangle 633">
              <a:extLst>
                <a:ext uri="{FF2B5EF4-FFF2-40B4-BE49-F238E27FC236}">
                  <a16:creationId xmlns:a16="http://schemas.microsoft.com/office/drawing/2014/main" id="{C5D49E1B-C6A5-4D8E-A8D2-AEB5F5EE2B32}"/>
                </a:ext>
              </a:extLst>
            </p:cNvPr>
            <p:cNvSpPr/>
            <p:nvPr/>
          </p:nvSpPr>
          <p:spPr>
            <a:xfrm>
              <a:off x="1878844" y="1650779"/>
              <a:ext cx="155078" cy="6009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81" name="Rectangle 634">
              <a:extLst>
                <a:ext uri="{FF2B5EF4-FFF2-40B4-BE49-F238E27FC236}">
                  <a16:creationId xmlns:a16="http://schemas.microsoft.com/office/drawing/2014/main" id="{D774F1E7-6772-4143-92DF-398BCA54C1B4}"/>
                </a:ext>
              </a:extLst>
            </p:cNvPr>
            <p:cNvSpPr/>
            <p:nvPr/>
          </p:nvSpPr>
          <p:spPr>
            <a:xfrm>
              <a:off x="1878844" y="1738414"/>
              <a:ext cx="155078" cy="6009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82" name="Rectangle 635">
              <a:extLst>
                <a:ext uri="{FF2B5EF4-FFF2-40B4-BE49-F238E27FC236}">
                  <a16:creationId xmlns:a16="http://schemas.microsoft.com/office/drawing/2014/main" id="{F0BFD72E-6021-47EF-A35F-7C54BF8A5F91}"/>
                </a:ext>
              </a:extLst>
            </p:cNvPr>
            <p:cNvSpPr/>
            <p:nvPr/>
          </p:nvSpPr>
          <p:spPr>
            <a:xfrm>
              <a:off x="1878844" y="1823546"/>
              <a:ext cx="155078" cy="43874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83" name="Rectangle 636">
              <a:extLst>
                <a:ext uri="{FF2B5EF4-FFF2-40B4-BE49-F238E27FC236}">
                  <a16:creationId xmlns:a16="http://schemas.microsoft.com/office/drawing/2014/main" id="{9B60F9EB-2761-45D9-BC52-6D3264D65F18}"/>
                </a:ext>
              </a:extLst>
            </p:cNvPr>
            <p:cNvSpPr/>
            <p:nvPr/>
          </p:nvSpPr>
          <p:spPr>
            <a:xfrm>
              <a:off x="1878844" y="2294276"/>
              <a:ext cx="155078" cy="6009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84" name="Rectangle 637">
              <a:extLst>
                <a:ext uri="{FF2B5EF4-FFF2-40B4-BE49-F238E27FC236}">
                  <a16:creationId xmlns:a16="http://schemas.microsoft.com/office/drawing/2014/main" id="{8F85B33B-9308-4737-BC7C-D48D6B111474}"/>
                </a:ext>
              </a:extLst>
            </p:cNvPr>
            <p:cNvSpPr/>
            <p:nvPr/>
          </p:nvSpPr>
          <p:spPr>
            <a:xfrm>
              <a:off x="1878844" y="2381911"/>
              <a:ext cx="155078" cy="6009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85" name="Rectangle 638">
              <a:extLst>
                <a:ext uri="{FF2B5EF4-FFF2-40B4-BE49-F238E27FC236}">
                  <a16:creationId xmlns:a16="http://schemas.microsoft.com/office/drawing/2014/main" id="{402FF2D7-FD62-4615-BCF7-782F02EF9CBD}"/>
                </a:ext>
              </a:extLst>
            </p:cNvPr>
            <p:cNvSpPr/>
            <p:nvPr/>
          </p:nvSpPr>
          <p:spPr>
            <a:xfrm>
              <a:off x="1878844" y="2472050"/>
              <a:ext cx="155078" cy="404499"/>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86" name="TextBox 639">
              <a:extLst>
                <a:ext uri="{FF2B5EF4-FFF2-40B4-BE49-F238E27FC236}">
                  <a16:creationId xmlns:a16="http://schemas.microsoft.com/office/drawing/2014/main" id="{1EA8757B-289F-4BB6-87C9-98784FB72A43}"/>
                </a:ext>
              </a:extLst>
            </p:cNvPr>
            <p:cNvSpPr txBox="1"/>
            <p:nvPr/>
          </p:nvSpPr>
          <p:spPr>
            <a:xfrm>
              <a:off x="754071" y="2477861"/>
              <a:ext cx="1097001" cy="231432"/>
            </a:xfrm>
            <a:prstGeom prst="rect">
              <a:avLst/>
            </a:prstGeom>
            <a:noFill/>
          </p:spPr>
          <p:txBody>
            <a:bodyPr wrap="none" lIns="0" tIns="0" rIns="0" bIns="0" rtlCol="0">
              <a:spAutoFit/>
            </a:bodyPr>
            <a:lstStyle/>
            <a:p>
              <a:pPr algn="ctr"/>
              <a:r>
                <a:rPr lang="en-US" sz="700" dirty="0"/>
                <a:t>NS deployed</a:t>
              </a:r>
            </a:p>
          </p:txBody>
        </p:sp>
        <p:sp>
          <p:nvSpPr>
            <p:cNvPr id="887" name="TextBox 640">
              <a:extLst>
                <a:ext uri="{FF2B5EF4-FFF2-40B4-BE49-F238E27FC236}">
                  <a16:creationId xmlns:a16="http://schemas.microsoft.com/office/drawing/2014/main" id="{3ECDF8C6-EA90-44DA-99EC-E8FBC1BCFE39}"/>
                </a:ext>
              </a:extLst>
            </p:cNvPr>
            <p:cNvSpPr txBox="1"/>
            <p:nvPr/>
          </p:nvSpPr>
          <p:spPr>
            <a:xfrm>
              <a:off x="2153512" y="1247537"/>
              <a:ext cx="1657536" cy="462865"/>
            </a:xfrm>
            <a:prstGeom prst="rect">
              <a:avLst/>
            </a:prstGeom>
            <a:noFill/>
          </p:spPr>
          <p:txBody>
            <a:bodyPr wrap="none" lIns="0" tIns="0" rIns="0" bIns="0" rtlCol="0">
              <a:spAutoFit/>
            </a:bodyPr>
            <a:lstStyle/>
            <a:p>
              <a:pPr algn="ctr"/>
              <a:r>
                <a:rPr lang="en-US" sz="700" dirty="0"/>
                <a:t>Create circuit</a:t>
              </a:r>
            </a:p>
            <a:p>
              <a:pPr algn="ctr"/>
              <a:r>
                <a:rPr lang="en-US" sz="700" dirty="0"/>
                <a:t>(enable monitoring)</a:t>
              </a:r>
            </a:p>
          </p:txBody>
        </p:sp>
        <p:sp>
          <p:nvSpPr>
            <p:cNvPr id="888" name="TextBox 641">
              <a:extLst>
                <a:ext uri="{FF2B5EF4-FFF2-40B4-BE49-F238E27FC236}">
                  <a16:creationId xmlns:a16="http://schemas.microsoft.com/office/drawing/2014/main" id="{E9650483-8924-46FD-84EF-AC78686EAC53}"/>
                </a:ext>
              </a:extLst>
            </p:cNvPr>
            <p:cNvSpPr txBox="1"/>
            <p:nvPr/>
          </p:nvSpPr>
          <p:spPr>
            <a:xfrm>
              <a:off x="2377045" y="1981534"/>
              <a:ext cx="1072929" cy="231432"/>
            </a:xfrm>
            <a:prstGeom prst="rect">
              <a:avLst/>
            </a:prstGeom>
            <a:noFill/>
          </p:spPr>
          <p:txBody>
            <a:bodyPr wrap="none" lIns="0" tIns="0" rIns="0" bIns="0" rtlCol="0">
              <a:spAutoFit/>
            </a:bodyPr>
            <a:lstStyle/>
            <a:p>
              <a:r>
                <a:rPr lang="en-US" sz="700" dirty="0"/>
                <a:t>OK (VPN Id)</a:t>
              </a:r>
            </a:p>
          </p:txBody>
        </p:sp>
        <p:sp>
          <p:nvSpPr>
            <p:cNvPr id="889" name="Freeform 680">
              <a:extLst>
                <a:ext uri="{FF2B5EF4-FFF2-40B4-BE49-F238E27FC236}">
                  <a16:creationId xmlns:a16="http://schemas.microsoft.com/office/drawing/2014/main" id="{18CC40C1-A937-42CA-8459-276AD6C1EAC6}"/>
                </a:ext>
              </a:extLst>
            </p:cNvPr>
            <p:cNvSpPr/>
            <p:nvPr/>
          </p:nvSpPr>
          <p:spPr>
            <a:xfrm>
              <a:off x="476352" y="3448401"/>
              <a:ext cx="491231" cy="484979"/>
            </a:xfrm>
            <a:custGeom>
              <a:avLst/>
              <a:gdLst>
                <a:gd name="connsiteX0" fmla="*/ 1772764 w 3545840"/>
                <a:gd name="connsiteY0" fmla="*/ 0 h 3579964"/>
                <a:gd name="connsiteX1" fmla="*/ 2798998 w 3545840"/>
                <a:gd name="connsiteY1" fmla="*/ 1006498 h 3579964"/>
                <a:gd name="connsiteX2" fmla="*/ 2261928 w 3545840"/>
                <a:gd name="connsiteY2" fmla="*/ 1891517 h 3579964"/>
                <a:gd name="connsiteX3" fmla="*/ 2242718 w 3545840"/>
                <a:gd name="connsiteY3" fmla="*/ 1900593 h 3579964"/>
                <a:gd name="connsiteX4" fmla="*/ 2303245 w 3545840"/>
                <a:gd name="connsiteY4" fmla="*/ 1914711 h 3579964"/>
                <a:gd name="connsiteX5" fmla="*/ 3532603 w 3545840"/>
                <a:gd name="connsiteY5" fmla="*/ 3193749 h 3579964"/>
                <a:gd name="connsiteX6" fmla="*/ 3541010 w 3545840"/>
                <a:gd name="connsiteY6" fmla="*/ 3255352 h 3579964"/>
                <a:gd name="connsiteX7" fmla="*/ 3540463 w 3545840"/>
                <a:gd name="connsiteY7" fmla="*/ 3255352 h 3579964"/>
                <a:gd name="connsiteX8" fmla="*/ 3545840 w 3545840"/>
                <a:gd name="connsiteY8" fmla="*/ 3308692 h 3579964"/>
                <a:gd name="connsiteX9" fmla="*/ 3274568 w 3545840"/>
                <a:gd name="connsiteY9" fmla="*/ 3579964 h 3579964"/>
                <a:gd name="connsiteX10" fmla="*/ 271272 w 3545840"/>
                <a:gd name="connsiteY10" fmla="*/ 3579964 h 3579964"/>
                <a:gd name="connsiteX11" fmla="*/ 0 w 3545840"/>
                <a:gd name="connsiteY11" fmla="*/ 3308692 h 3579964"/>
                <a:gd name="connsiteX12" fmla="*/ 5377 w 3545840"/>
                <a:gd name="connsiteY12" fmla="*/ 3255352 h 3579964"/>
                <a:gd name="connsiteX13" fmla="*/ 4519 w 3545840"/>
                <a:gd name="connsiteY13" fmla="*/ 3255352 h 3579964"/>
                <a:gd name="connsiteX14" fmla="*/ 12925 w 3545840"/>
                <a:gd name="connsiteY14" fmla="*/ 3193749 h 3579964"/>
                <a:gd name="connsiteX15" fmla="*/ 1242283 w 3545840"/>
                <a:gd name="connsiteY15" fmla="*/ 1914711 h 3579964"/>
                <a:gd name="connsiteX16" fmla="*/ 1302810 w 3545840"/>
                <a:gd name="connsiteY16" fmla="*/ 1900593 h 3579964"/>
                <a:gd name="connsiteX17" fmla="*/ 1283600 w 3545840"/>
                <a:gd name="connsiteY17" fmla="*/ 1891517 h 3579964"/>
                <a:gd name="connsiteX18" fmla="*/ 746530 w 3545840"/>
                <a:gd name="connsiteY18" fmla="*/ 1006498 h 3579964"/>
                <a:gd name="connsiteX19" fmla="*/ 1772764 w 3545840"/>
                <a:gd name="connsiteY19" fmla="*/ 0 h 357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5840" h="3579964">
                  <a:moveTo>
                    <a:pt x="1772764" y="0"/>
                  </a:moveTo>
                  <a:cubicBezTo>
                    <a:pt x="2339537" y="0"/>
                    <a:pt x="2798998" y="450625"/>
                    <a:pt x="2798998" y="1006498"/>
                  </a:cubicBezTo>
                  <a:cubicBezTo>
                    <a:pt x="2798998" y="1388661"/>
                    <a:pt x="2581831" y="1721077"/>
                    <a:pt x="2261928" y="1891517"/>
                  </a:cubicBezTo>
                  <a:lnTo>
                    <a:pt x="2242718" y="1900593"/>
                  </a:lnTo>
                  <a:lnTo>
                    <a:pt x="2303245" y="1914711"/>
                  </a:lnTo>
                  <a:cubicBezTo>
                    <a:pt x="2938648" y="2093994"/>
                    <a:pt x="3421755" y="2586854"/>
                    <a:pt x="3532603" y="3193749"/>
                  </a:cubicBezTo>
                  <a:lnTo>
                    <a:pt x="3541010" y="3255352"/>
                  </a:lnTo>
                  <a:lnTo>
                    <a:pt x="3540463" y="3255352"/>
                  </a:lnTo>
                  <a:lnTo>
                    <a:pt x="3545840" y="3308692"/>
                  </a:lnTo>
                  <a:cubicBezTo>
                    <a:pt x="3545840" y="3458511"/>
                    <a:pt x="3424387" y="3579964"/>
                    <a:pt x="3274568" y="3579964"/>
                  </a:cubicBezTo>
                  <a:lnTo>
                    <a:pt x="271272" y="3579964"/>
                  </a:lnTo>
                  <a:cubicBezTo>
                    <a:pt x="121453" y="3579964"/>
                    <a:pt x="0" y="3458511"/>
                    <a:pt x="0" y="3308692"/>
                  </a:cubicBezTo>
                  <a:lnTo>
                    <a:pt x="5377" y="3255352"/>
                  </a:lnTo>
                  <a:lnTo>
                    <a:pt x="4519" y="3255352"/>
                  </a:lnTo>
                  <a:lnTo>
                    <a:pt x="12925" y="3193749"/>
                  </a:lnTo>
                  <a:cubicBezTo>
                    <a:pt x="123774" y="2586854"/>
                    <a:pt x="606880" y="2093994"/>
                    <a:pt x="1242283" y="1914711"/>
                  </a:cubicBezTo>
                  <a:lnTo>
                    <a:pt x="1302810" y="1900593"/>
                  </a:lnTo>
                  <a:lnTo>
                    <a:pt x="1283600" y="1891517"/>
                  </a:lnTo>
                  <a:cubicBezTo>
                    <a:pt x="963697" y="1721077"/>
                    <a:pt x="746530" y="1388661"/>
                    <a:pt x="746530" y="1006498"/>
                  </a:cubicBezTo>
                  <a:cubicBezTo>
                    <a:pt x="746530" y="450625"/>
                    <a:pt x="1205991" y="0"/>
                    <a:pt x="1772764" y="0"/>
                  </a:cubicBezTo>
                  <a:close/>
                </a:path>
              </a:pathLst>
            </a:cu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890" name="Straight Arrow Connector 643">
              <a:extLst>
                <a:ext uri="{FF2B5EF4-FFF2-40B4-BE49-F238E27FC236}">
                  <a16:creationId xmlns:a16="http://schemas.microsoft.com/office/drawing/2014/main" id="{9488C354-4EE9-4414-9F60-84C70CFF6DD0}"/>
                </a:ext>
              </a:extLst>
            </p:cNvPr>
            <p:cNvCxnSpPr>
              <a:cxnSpLocks/>
            </p:cNvCxnSpPr>
            <p:nvPr/>
          </p:nvCxnSpPr>
          <p:spPr>
            <a:xfrm>
              <a:off x="1019451" y="3727118"/>
              <a:ext cx="4855851"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91" name="TextBox 644">
              <a:extLst>
                <a:ext uri="{FF2B5EF4-FFF2-40B4-BE49-F238E27FC236}">
                  <a16:creationId xmlns:a16="http://schemas.microsoft.com/office/drawing/2014/main" id="{39D92229-C022-45A3-AF92-5AF34C973CD3}"/>
                </a:ext>
              </a:extLst>
            </p:cNvPr>
            <p:cNvSpPr txBox="1"/>
            <p:nvPr/>
          </p:nvSpPr>
          <p:spPr>
            <a:xfrm>
              <a:off x="2187626" y="3158949"/>
              <a:ext cx="1585322" cy="462865"/>
            </a:xfrm>
            <a:prstGeom prst="rect">
              <a:avLst/>
            </a:prstGeom>
            <a:noFill/>
          </p:spPr>
          <p:txBody>
            <a:bodyPr wrap="none" lIns="0" tIns="0" rIns="0" bIns="0" rtlCol="0">
              <a:spAutoFit/>
            </a:bodyPr>
            <a:lstStyle/>
            <a:p>
              <a:pPr algn="ctr"/>
              <a:r>
                <a:rPr lang="en-US" sz="700" dirty="0"/>
                <a:t>Run measurement</a:t>
              </a:r>
            </a:p>
            <a:p>
              <a:pPr algn="ctr"/>
              <a:r>
                <a:rPr lang="en-US" sz="700" dirty="0"/>
                <a:t>(VPN Id)</a:t>
              </a:r>
            </a:p>
          </p:txBody>
        </p:sp>
        <p:sp>
          <p:nvSpPr>
            <p:cNvPr id="892" name="Rectangle: Rounded Corners 645">
              <a:extLst>
                <a:ext uri="{FF2B5EF4-FFF2-40B4-BE49-F238E27FC236}">
                  <a16:creationId xmlns:a16="http://schemas.microsoft.com/office/drawing/2014/main" id="{6F991F8C-673D-4CB6-9AAC-8A99061307D3}"/>
                </a:ext>
              </a:extLst>
            </p:cNvPr>
            <p:cNvSpPr/>
            <p:nvPr/>
          </p:nvSpPr>
          <p:spPr>
            <a:xfrm>
              <a:off x="5209725" y="331802"/>
              <a:ext cx="1491857" cy="572500"/>
            </a:xfrm>
            <a:prstGeom prst="roundRect">
              <a:avLst/>
            </a:prstGeom>
            <a:solidFill>
              <a:srgbClr val="F79646">
                <a:lumMod val="20000"/>
                <a:lumOff val="80000"/>
              </a:srgbClr>
            </a:solidFill>
            <a:ln w="12700" cap="flat" cmpd="sng" algn="ctr">
              <a:solidFill>
                <a:srgbClr val="F79646">
                  <a:lumMod val="75000"/>
                </a:srgb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783"/>
              <a:r>
                <a:rPr lang="en-US" sz="700" b="1" kern="0" dirty="0">
                  <a:solidFill>
                    <a:srgbClr val="010000"/>
                  </a:solidFill>
                  <a:cs typeface="Arial" panose="020B0604020202020204" pitchFamily="34" charset="0"/>
                </a:rPr>
                <a:t>MDA Controller</a:t>
              </a:r>
            </a:p>
          </p:txBody>
        </p:sp>
        <p:sp>
          <p:nvSpPr>
            <p:cNvPr id="893" name="Rectangle: Rounded Corners 651">
              <a:extLst>
                <a:ext uri="{FF2B5EF4-FFF2-40B4-BE49-F238E27FC236}">
                  <a16:creationId xmlns:a16="http://schemas.microsoft.com/office/drawing/2014/main" id="{74FA5DA7-7E12-490B-92D6-988CCA89BDDB}"/>
                </a:ext>
              </a:extLst>
            </p:cNvPr>
            <p:cNvSpPr/>
            <p:nvPr/>
          </p:nvSpPr>
          <p:spPr>
            <a:xfrm>
              <a:off x="7252890" y="331802"/>
              <a:ext cx="1491857" cy="572500"/>
            </a:xfrm>
            <a:prstGeom prst="roundRect">
              <a:avLst/>
            </a:prstGeom>
            <a:solidFill>
              <a:srgbClr val="9AEAC8"/>
            </a:solidFill>
            <a:ln w="19050" cap="flat" cmpd="sng" algn="ctr">
              <a:solidFill>
                <a:srgbClr val="219F69"/>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buClr>
                  <a:srgbClr val="00005A"/>
                </a:buClr>
                <a:buSzPct val="70000"/>
              </a:pPr>
              <a:r>
                <a:rPr lang="en-US" sz="700" b="1" kern="0" dirty="0">
                  <a:solidFill>
                    <a:sysClr val="windowText" lastClr="000000"/>
                  </a:solidFill>
                </a:rPr>
                <a:t>Active Probe</a:t>
              </a:r>
            </a:p>
          </p:txBody>
        </p:sp>
        <p:sp>
          <p:nvSpPr>
            <p:cNvPr id="894" name="Rectangle 652">
              <a:extLst>
                <a:ext uri="{FF2B5EF4-FFF2-40B4-BE49-F238E27FC236}">
                  <a16:creationId xmlns:a16="http://schemas.microsoft.com/office/drawing/2014/main" id="{20858B15-DE41-49BE-9FEA-61A13B8C188C}"/>
                </a:ext>
              </a:extLst>
            </p:cNvPr>
            <p:cNvSpPr/>
            <p:nvPr/>
          </p:nvSpPr>
          <p:spPr>
            <a:xfrm>
              <a:off x="7868617" y="3799960"/>
              <a:ext cx="155078" cy="25946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95" name="Rectangle 653">
              <a:extLst>
                <a:ext uri="{FF2B5EF4-FFF2-40B4-BE49-F238E27FC236}">
                  <a16:creationId xmlns:a16="http://schemas.microsoft.com/office/drawing/2014/main" id="{E8CF53C3-932D-47C6-8F28-C4E5C2F1DF0F}"/>
                </a:ext>
              </a:extLst>
            </p:cNvPr>
            <p:cNvSpPr/>
            <p:nvPr/>
          </p:nvSpPr>
          <p:spPr>
            <a:xfrm>
              <a:off x="5878031" y="3690890"/>
              <a:ext cx="155078" cy="791692"/>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896" name="Straight Arrow Connector 654">
              <a:extLst>
                <a:ext uri="{FF2B5EF4-FFF2-40B4-BE49-F238E27FC236}">
                  <a16:creationId xmlns:a16="http://schemas.microsoft.com/office/drawing/2014/main" id="{B16CF9F3-F276-4D49-9318-B59278995E16}"/>
                </a:ext>
              </a:extLst>
            </p:cNvPr>
            <p:cNvCxnSpPr>
              <a:cxnSpLocks/>
            </p:cNvCxnSpPr>
            <p:nvPr/>
          </p:nvCxnSpPr>
          <p:spPr>
            <a:xfrm>
              <a:off x="6043056" y="3806721"/>
              <a:ext cx="1820149"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97" name="TextBox 655">
              <a:extLst>
                <a:ext uri="{FF2B5EF4-FFF2-40B4-BE49-F238E27FC236}">
                  <a16:creationId xmlns:a16="http://schemas.microsoft.com/office/drawing/2014/main" id="{C7F2EFC5-96E8-4886-B71A-1CA1D16492E1}"/>
                </a:ext>
              </a:extLst>
            </p:cNvPr>
            <p:cNvSpPr txBox="1"/>
            <p:nvPr/>
          </p:nvSpPr>
          <p:spPr>
            <a:xfrm>
              <a:off x="6152434" y="3016356"/>
              <a:ext cx="1671890" cy="694295"/>
            </a:xfrm>
            <a:prstGeom prst="rect">
              <a:avLst/>
            </a:prstGeom>
            <a:noFill/>
          </p:spPr>
          <p:txBody>
            <a:bodyPr wrap="square" lIns="0" tIns="0" rIns="0" bIns="0" rtlCol="0">
              <a:spAutoFit/>
            </a:bodyPr>
            <a:lstStyle/>
            <a:p>
              <a:pPr algn="ctr"/>
              <a:r>
                <a:rPr lang="en-US" sz="700" dirty="0"/>
                <a:t>Run measurement</a:t>
              </a:r>
            </a:p>
            <a:p>
              <a:pPr algn="ctr"/>
              <a:r>
                <a:rPr lang="en-US" sz="700" dirty="0"/>
                <a:t>(</a:t>
              </a:r>
              <a:r>
                <a:rPr lang="en-US" sz="700" dirty="0" err="1"/>
                <a:t>config</a:t>
              </a:r>
              <a:r>
                <a:rPr lang="en-US" sz="700" dirty="0"/>
                <a:t> </a:t>
              </a:r>
              <a:r>
                <a:rPr lang="en-US" sz="700" dirty="0" err="1"/>
                <a:t>params</a:t>
              </a:r>
              <a:r>
                <a:rPr lang="en-US" sz="700" dirty="0"/>
                <a:t>, VLAN ID)</a:t>
              </a:r>
            </a:p>
          </p:txBody>
        </p:sp>
        <p:cxnSp>
          <p:nvCxnSpPr>
            <p:cNvPr id="898" name="Straight Arrow Connector 656">
              <a:extLst>
                <a:ext uri="{FF2B5EF4-FFF2-40B4-BE49-F238E27FC236}">
                  <a16:creationId xmlns:a16="http://schemas.microsoft.com/office/drawing/2014/main" id="{A4C1D069-A48F-463C-83E4-087C4B37D5C4}"/>
                </a:ext>
              </a:extLst>
            </p:cNvPr>
            <p:cNvCxnSpPr>
              <a:cxnSpLocks/>
            </p:cNvCxnSpPr>
            <p:nvPr/>
          </p:nvCxnSpPr>
          <p:spPr>
            <a:xfrm flipH="1">
              <a:off x="6043051" y="4424669"/>
              <a:ext cx="1820149"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99" name="Rectangle 657">
              <a:extLst>
                <a:ext uri="{FF2B5EF4-FFF2-40B4-BE49-F238E27FC236}">
                  <a16:creationId xmlns:a16="http://schemas.microsoft.com/office/drawing/2014/main" id="{92DF37A2-4B94-42C9-B1DF-21BF1C609A1F}"/>
                </a:ext>
              </a:extLst>
            </p:cNvPr>
            <p:cNvSpPr/>
            <p:nvPr/>
          </p:nvSpPr>
          <p:spPr>
            <a:xfrm>
              <a:off x="7868608" y="4092916"/>
              <a:ext cx="155078" cy="61659"/>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00" name="Rectangle 658">
              <a:extLst>
                <a:ext uri="{FF2B5EF4-FFF2-40B4-BE49-F238E27FC236}">
                  <a16:creationId xmlns:a16="http://schemas.microsoft.com/office/drawing/2014/main" id="{11C806B5-4973-4A66-9F8E-62454BFE6D28}"/>
                </a:ext>
              </a:extLst>
            </p:cNvPr>
            <p:cNvSpPr/>
            <p:nvPr/>
          </p:nvSpPr>
          <p:spPr>
            <a:xfrm>
              <a:off x="7868608" y="4190562"/>
              <a:ext cx="155078" cy="61659"/>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01" name="Rectangle 659">
              <a:extLst>
                <a:ext uri="{FF2B5EF4-FFF2-40B4-BE49-F238E27FC236}">
                  <a16:creationId xmlns:a16="http://schemas.microsoft.com/office/drawing/2014/main" id="{84E0513D-1074-43DD-B924-EB8C821C6EBA}"/>
                </a:ext>
              </a:extLst>
            </p:cNvPr>
            <p:cNvSpPr/>
            <p:nvPr/>
          </p:nvSpPr>
          <p:spPr>
            <a:xfrm>
              <a:off x="7868610" y="4283207"/>
              <a:ext cx="155078" cy="18184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02" name="TextBox 660">
              <a:extLst>
                <a:ext uri="{FF2B5EF4-FFF2-40B4-BE49-F238E27FC236}">
                  <a16:creationId xmlns:a16="http://schemas.microsoft.com/office/drawing/2014/main" id="{A5AA806D-C45D-4834-B731-7EFB64050E49}"/>
                </a:ext>
              </a:extLst>
            </p:cNvPr>
            <p:cNvSpPr txBox="1"/>
            <p:nvPr/>
          </p:nvSpPr>
          <p:spPr>
            <a:xfrm>
              <a:off x="6683830" y="4438708"/>
              <a:ext cx="639631" cy="231432"/>
            </a:xfrm>
            <a:prstGeom prst="rect">
              <a:avLst/>
            </a:prstGeom>
            <a:noFill/>
          </p:spPr>
          <p:txBody>
            <a:bodyPr wrap="none" lIns="0" tIns="0" rIns="0" bIns="0" rtlCol="0">
              <a:spAutoFit/>
            </a:bodyPr>
            <a:lstStyle/>
            <a:p>
              <a:r>
                <a:rPr lang="en-US" sz="700" dirty="0"/>
                <a:t>Results</a:t>
              </a:r>
            </a:p>
          </p:txBody>
        </p:sp>
        <p:sp>
          <p:nvSpPr>
            <p:cNvPr id="903" name="Rectangle 653">
              <a:extLst>
                <a:ext uri="{FF2B5EF4-FFF2-40B4-BE49-F238E27FC236}">
                  <a16:creationId xmlns:a16="http://schemas.microsoft.com/office/drawing/2014/main" id="{7ED03A17-DF0A-44BF-866B-A8765C4C9B71}"/>
                </a:ext>
              </a:extLst>
            </p:cNvPr>
            <p:cNvSpPr/>
            <p:nvPr/>
          </p:nvSpPr>
          <p:spPr>
            <a:xfrm>
              <a:off x="5878031" y="2767995"/>
              <a:ext cx="155078" cy="10855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904" name="Straight Arrow Connector 643">
              <a:extLst>
                <a:ext uri="{FF2B5EF4-FFF2-40B4-BE49-F238E27FC236}">
                  <a16:creationId xmlns:a16="http://schemas.microsoft.com/office/drawing/2014/main" id="{8761BFF6-D028-440E-B682-8D7DF3842562}"/>
                </a:ext>
              </a:extLst>
            </p:cNvPr>
            <p:cNvCxnSpPr>
              <a:cxnSpLocks/>
            </p:cNvCxnSpPr>
            <p:nvPr/>
          </p:nvCxnSpPr>
          <p:spPr>
            <a:xfrm>
              <a:off x="2042466" y="2825858"/>
              <a:ext cx="3832836" cy="0"/>
            </a:xfrm>
            <a:prstGeom prst="straightConnector1">
              <a:avLst/>
            </a:prstGeom>
            <a:ln w="1270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5" name="TextBox 644">
              <a:extLst>
                <a:ext uri="{FF2B5EF4-FFF2-40B4-BE49-F238E27FC236}">
                  <a16:creationId xmlns:a16="http://schemas.microsoft.com/office/drawing/2014/main" id="{D5264F09-90C9-443E-845D-974B045D03C6}"/>
                </a:ext>
              </a:extLst>
            </p:cNvPr>
            <p:cNvSpPr txBox="1"/>
            <p:nvPr/>
          </p:nvSpPr>
          <p:spPr>
            <a:xfrm>
              <a:off x="4306657" y="1800487"/>
              <a:ext cx="1530300" cy="925727"/>
            </a:xfrm>
            <a:prstGeom prst="rect">
              <a:avLst/>
            </a:prstGeom>
            <a:noFill/>
          </p:spPr>
          <p:txBody>
            <a:bodyPr wrap="none" lIns="0" tIns="0" rIns="0" bIns="0" rtlCol="0">
              <a:spAutoFit/>
            </a:bodyPr>
            <a:lstStyle/>
            <a:p>
              <a:pPr algn="ctr"/>
              <a:r>
                <a:rPr lang="en-US" sz="700" dirty="0"/>
                <a:t>Notify New</a:t>
              </a:r>
            </a:p>
            <a:p>
              <a:pPr algn="ctr"/>
              <a:r>
                <a:rPr lang="en-US" sz="700" dirty="0"/>
                <a:t>VPN Created</a:t>
              </a:r>
            </a:p>
            <a:p>
              <a:pPr algn="ctr"/>
              <a:r>
                <a:rPr lang="en-US" sz="700" dirty="0"/>
                <a:t>(VPN Id, Source,</a:t>
              </a:r>
            </a:p>
            <a:p>
              <a:pPr algn="ctr"/>
              <a:r>
                <a:rPr lang="en-US" sz="700" dirty="0"/>
                <a:t>Destination, Path)</a:t>
              </a:r>
            </a:p>
          </p:txBody>
        </p:sp>
      </p:grpSp>
      <p:grpSp>
        <p:nvGrpSpPr>
          <p:cNvPr id="910" name="Grupo 804">
            <a:extLst>
              <a:ext uri="{FF2B5EF4-FFF2-40B4-BE49-F238E27FC236}">
                <a16:creationId xmlns:a16="http://schemas.microsoft.com/office/drawing/2014/main" id="{00CA8015-A9CB-4578-9666-04163D8B0647}"/>
              </a:ext>
            </a:extLst>
          </p:cNvPr>
          <p:cNvGrpSpPr/>
          <p:nvPr/>
        </p:nvGrpSpPr>
        <p:grpSpPr>
          <a:xfrm>
            <a:off x="1827061" y="4134088"/>
            <a:ext cx="5703727" cy="2066720"/>
            <a:chOff x="37634" y="77504"/>
            <a:chExt cx="9039064" cy="3275264"/>
          </a:xfrm>
        </p:grpSpPr>
        <p:sp>
          <p:nvSpPr>
            <p:cNvPr id="911" name="Rounded Rectangle 160">
              <a:extLst>
                <a:ext uri="{FF2B5EF4-FFF2-40B4-BE49-F238E27FC236}">
                  <a16:creationId xmlns:a16="http://schemas.microsoft.com/office/drawing/2014/main" id="{37E36621-656F-478C-9F71-90972806DAF1}"/>
                </a:ext>
              </a:extLst>
            </p:cNvPr>
            <p:cNvSpPr/>
            <p:nvPr/>
          </p:nvSpPr>
          <p:spPr bwMode="auto">
            <a:xfrm>
              <a:off x="3526835" y="1355602"/>
              <a:ext cx="2101743" cy="1997166"/>
            </a:xfrm>
            <a:prstGeom prst="roundRect">
              <a:avLst>
                <a:gd name="adj" fmla="val 2026"/>
              </a:avLst>
            </a:prstGeom>
            <a:solidFill>
              <a:srgbClr val="FFCC00">
                <a:lumMod val="20000"/>
                <a:lumOff val="80000"/>
              </a:srgbClr>
            </a:solidFill>
            <a:ln w="9525" cap="flat" cmpd="sng" algn="ctr">
              <a:solidFill>
                <a:srgbClr val="FFCC0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sp>
          <p:nvSpPr>
            <p:cNvPr id="912" name="Rounded Rectangle 160">
              <a:extLst>
                <a:ext uri="{FF2B5EF4-FFF2-40B4-BE49-F238E27FC236}">
                  <a16:creationId xmlns:a16="http://schemas.microsoft.com/office/drawing/2014/main" id="{F5EB31E2-286A-4DBD-8AD4-479CA0B6E12A}"/>
                </a:ext>
              </a:extLst>
            </p:cNvPr>
            <p:cNvSpPr/>
            <p:nvPr/>
          </p:nvSpPr>
          <p:spPr bwMode="auto">
            <a:xfrm>
              <a:off x="5777804" y="77504"/>
              <a:ext cx="3298894" cy="3275264"/>
            </a:xfrm>
            <a:prstGeom prst="roundRect">
              <a:avLst>
                <a:gd name="adj" fmla="val 2026"/>
              </a:avLst>
            </a:prstGeom>
            <a:solidFill>
              <a:srgbClr val="FFCC00">
                <a:lumMod val="20000"/>
                <a:lumOff val="80000"/>
              </a:srgbClr>
            </a:solidFill>
            <a:ln w="9525" cap="flat" cmpd="sng" algn="ctr">
              <a:solidFill>
                <a:srgbClr val="FFCC0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sp>
          <p:nvSpPr>
            <p:cNvPr id="913" name="Rounded Rectangle 160">
              <a:extLst>
                <a:ext uri="{FF2B5EF4-FFF2-40B4-BE49-F238E27FC236}">
                  <a16:creationId xmlns:a16="http://schemas.microsoft.com/office/drawing/2014/main" id="{14DA8DAC-3745-480C-8FEC-99D8DE03D5E2}"/>
                </a:ext>
              </a:extLst>
            </p:cNvPr>
            <p:cNvSpPr/>
            <p:nvPr/>
          </p:nvSpPr>
          <p:spPr bwMode="auto">
            <a:xfrm>
              <a:off x="76264" y="77504"/>
              <a:ext cx="3298894" cy="3275264"/>
            </a:xfrm>
            <a:prstGeom prst="roundRect">
              <a:avLst>
                <a:gd name="adj" fmla="val 2026"/>
              </a:avLst>
            </a:prstGeom>
            <a:solidFill>
              <a:srgbClr val="FFCC00">
                <a:lumMod val="20000"/>
                <a:lumOff val="80000"/>
              </a:srgbClr>
            </a:solidFill>
            <a:ln w="9525" cap="flat" cmpd="sng" algn="ctr">
              <a:solidFill>
                <a:srgbClr val="FFCC0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sp>
          <p:nvSpPr>
            <p:cNvPr id="914" name="Oval 9">
              <a:extLst>
                <a:ext uri="{FF2B5EF4-FFF2-40B4-BE49-F238E27FC236}">
                  <a16:creationId xmlns:a16="http://schemas.microsoft.com/office/drawing/2014/main" id="{13F1DF2D-75D3-46DB-B50C-786C3C280F32}"/>
                </a:ext>
              </a:extLst>
            </p:cNvPr>
            <p:cNvSpPr/>
            <p:nvPr/>
          </p:nvSpPr>
          <p:spPr>
            <a:xfrm>
              <a:off x="7934466" y="2026965"/>
              <a:ext cx="137011" cy="1370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15" name="Oval 142">
              <a:extLst>
                <a:ext uri="{FF2B5EF4-FFF2-40B4-BE49-F238E27FC236}">
                  <a16:creationId xmlns:a16="http://schemas.microsoft.com/office/drawing/2014/main" id="{D09F1555-9E53-4078-8307-F5B0E81DD5D7}"/>
                </a:ext>
              </a:extLst>
            </p:cNvPr>
            <p:cNvSpPr/>
            <p:nvPr/>
          </p:nvSpPr>
          <p:spPr>
            <a:xfrm>
              <a:off x="993643" y="2026965"/>
              <a:ext cx="137011" cy="1370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916" name="Group 15">
              <a:extLst>
                <a:ext uri="{FF2B5EF4-FFF2-40B4-BE49-F238E27FC236}">
                  <a16:creationId xmlns:a16="http://schemas.microsoft.com/office/drawing/2014/main" id="{AE58E31E-7CCC-485A-B7F0-3EADA338EEC5}"/>
                </a:ext>
              </a:extLst>
            </p:cNvPr>
            <p:cNvGrpSpPr/>
            <p:nvPr/>
          </p:nvGrpSpPr>
          <p:grpSpPr>
            <a:xfrm>
              <a:off x="2008681" y="2021437"/>
              <a:ext cx="853361" cy="670804"/>
              <a:chOff x="1339597" y="4242579"/>
              <a:chExt cx="853361" cy="670804"/>
            </a:xfrm>
          </p:grpSpPr>
          <p:sp>
            <p:nvSpPr>
              <p:cNvPr id="1010" name="Rectangle: Rounded Corners 392">
                <a:extLst>
                  <a:ext uri="{FF2B5EF4-FFF2-40B4-BE49-F238E27FC236}">
                    <a16:creationId xmlns:a16="http://schemas.microsoft.com/office/drawing/2014/main" id="{788B2C13-081A-4D01-BD8C-B9075B17FE0F}"/>
                  </a:ext>
                </a:extLst>
              </p:cNvPr>
              <p:cNvSpPr/>
              <p:nvPr/>
            </p:nvSpPr>
            <p:spPr bwMode="auto">
              <a:xfrm>
                <a:off x="1339597" y="4242579"/>
                <a:ext cx="853361" cy="670804"/>
              </a:xfrm>
              <a:prstGeom prst="roundRect">
                <a:avLst>
                  <a:gd name="adj" fmla="val 4522"/>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grpSp>
            <p:nvGrpSpPr>
              <p:cNvPr id="1011" name="Group 393">
                <a:extLst>
                  <a:ext uri="{FF2B5EF4-FFF2-40B4-BE49-F238E27FC236}">
                    <a16:creationId xmlns:a16="http://schemas.microsoft.com/office/drawing/2014/main" id="{C975BD7D-2045-48B8-A16D-D352F53BC48B}"/>
                  </a:ext>
                </a:extLst>
              </p:cNvPr>
              <p:cNvGrpSpPr/>
              <p:nvPr/>
            </p:nvGrpSpPr>
            <p:grpSpPr>
              <a:xfrm>
                <a:off x="1449266" y="4477834"/>
                <a:ext cx="631717" cy="147024"/>
                <a:chOff x="575421" y="3547674"/>
                <a:chExt cx="1131098" cy="288513"/>
              </a:xfrm>
            </p:grpSpPr>
            <p:grpSp>
              <p:nvGrpSpPr>
                <p:cNvPr id="1012" name="Group 394">
                  <a:extLst>
                    <a:ext uri="{FF2B5EF4-FFF2-40B4-BE49-F238E27FC236}">
                      <a16:creationId xmlns:a16="http://schemas.microsoft.com/office/drawing/2014/main" id="{5A53FB7E-1E51-4F39-B70A-EDEFD374E080}"/>
                    </a:ext>
                  </a:extLst>
                </p:cNvPr>
                <p:cNvGrpSpPr>
                  <a:grpSpLocks/>
                </p:cNvGrpSpPr>
                <p:nvPr/>
              </p:nvGrpSpPr>
              <p:grpSpPr bwMode="auto">
                <a:xfrm>
                  <a:off x="575421" y="3547674"/>
                  <a:ext cx="1131098" cy="271100"/>
                  <a:chOff x="387" y="2317"/>
                  <a:chExt cx="220" cy="81"/>
                </a:xfrm>
                <a:solidFill>
                  <a:srgbClr val="005C8A">
                    <a:lumMod val="75000"/>
                  </a:srgbClr>
                </a:solidFill>
              </p:grpSpPr>
              <p:sp>
                <p:nvSpPr>
                  <p:cNvPr id="1022" name="Freeform 110">
                    <a:extLst>
                      <a:ext uri="{FF2B5EF4-FFF2-40B4-BE49-F238E27FC236}">
                        <a16:creationId xmlns:a16="http://schemas.microsoft.com/office/drawing/2014/main" id="{243E470E-3497-45A3-A3FA-5AAD275449C4}"/>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3" name="Freeform 111">
                    <a:extLst>
                      <a:ext uri="{FF2B5EF4-FFF2-40B4-BE49-F238E27FC236}">
                        <a16:creationId xmlns:a16="http://schemas.microsoft.com/office/drawing/2014/main" id="{796F4295-2836-4C21-B01E-35CE0C508D3E}"/>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4" name="Freeform 112">
                    <a:extLst>
                      <a:ext uri="{FF2B5EF4-FFF2-40B4-BE49-F238E27FC236}">
                        <a16:creationId xmlns:a16="http://schemas.microsoft.com/office/drawing/2014/main" id="{EA349E1B-B6D9-4FA7-A896-06F4EB45982A}"/>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5" name="Freeform 113">
                    <a:extLst>
                      <a:ext uri="{FF2B5EF4-FFF2-40B4-BE49-F238E27FC236}">
                        <a16:creationId xmlns:a16="http://schemas.microsoft.com/office/drawing/2014/main" id="{B2E012A2-30AA-40F4-BBA0-5B67B71C4DF3}"/>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6" name="Freeform 114">
                    <a:extLst>
                      <a:ext uri="{FF2B5EF4-FFF2-40B4-BE49-F238E27FC236}">
                        <a16:creationId xmlns:a16="http://schemas.microsoft.com/office/drawing/2014/main" id="{4E56C427-F1EE-40C5-8B22-C8A11383CA2C}"/>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7" name="Freeform 115">
                    <a:extLst>
                      <a:ext uri="{FF2B5EF4-FFF2-40B4-BE49-F238E27FC236}">
                        <a16:creationId xmlns:a16="http://schemas.microsoft.com/office/drawing/2014/main" id="{422C0F71-D992-47F6-A1DA-71FD23D942D4}"/>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8" name="Freeform 116">
                    <a:extLst>
                      <a:ext uri="{FF2B5EF4-FFF2-40B4-BE49-F238E27FC236}">
                        <a16:creationId xmlns:a16="http://schemas.microsoft.com/office/drawing/2014/main" id="{D3B83F35-238B-4498-82F7-665EAAD531FB}"/>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9" name="Freeform 117">
                    <a:extLst>
                      <a:ext uri="{FF2B5EF4-FFF2-40B4-BE49-F238E27FC236}">
                        <a16:creationId xmlns:a16="http://schemas.microsoft.com/office/drawing/2014/main" id="{40E01FFF-E26A-40AA-8827-CAC4268816C9}"/>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nvGrpSpPr>
                <p:cNvPr id="1013" name="Group 395">
                  <a:extLst>
                    <a:ext uri="{FF2B5EF4-FFF2-40B4-BE49-F238E27FC236}">
                      <a16:creationId xmlns:a16="http://schemas.microsoft.com/office/drawing/2014/main" id="{A2CCB518-7947-4DA2-9F4F-D950DA1F20A9}"/>
                    </a:ext>
                  </a:extLst>
                </p:cNvPr>
                <p:cNvGrpSpPr>
                  <a:grpSpLocks/>
                </p:cNvGrpSpPr>
                <p:nvPr/>
              </p:nvGrpSpPr>
              <p:grpSpPr bwMode="auto">
                <a:xfrm>
                  <a:off x="578558" y="3558393"/>
                  <a:ext cx="1120815" cy="277794"/>
                  <a:chOff x="389" y="2317"/>
                  <a:chExt cx="218" cy="83"/>
                </a:xfrm>
                <a:solidFill>
                  <a:srgbClr val="FFFFFF"/>
                </a:solidFill>
              </p:grpSpPr>
              <p:sp>
                <p:nvSpPr>
                  <p:cNvPr id="1014" name="Freeform 415">
                    <a:extLst>
                      <a:ext uri="{FF2B5EF4-FFF2-40B4-BE49-F238E27FC236}">
                        <a16:creationId xmlns:a16="http://schemas.microsoft.com/office/drawing/2014/main" id="{842535E9-E8D8-4D09-8B38-F4F6B74FBF27}"/>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15" name="Freeform 416">
                    <a:extLst>
                      <a:ext uri="{FF2B5EF4-FFF2-40B4-BE49-F238E27FC236}">
                        <a16:creationId xmlns:a16="http://schemas.microsoft.com/office/drawing/2014/main" id="{D52856AB-4605-402E-AB30-B5B7BC428CB1}"/>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16" name="Freeform 417">
                    <a:extLst>
                      <a:ext uri="{FF2B5EF4-FFF2-40B4-BE49-F238E27FC236}">
                        <a16:creationId xmlns:a16="http://schemas.microsoft.com/office/drawing/2014/main" id="{9A632107-F814-403E-8FD0-6C9A554ABA1F}"/>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17" name="Freeform 418">
                    <a:extLst>
                      <a:ext uri="{FF2B5EF4-FFF2-40B4-BE49-F238E27FC236}">
                        <a16:creationId xmlns:a16="http://schemas.microsoft.com/office/drawing/2014/main" id="{3BCEFB09-63E2-43AC-996F-3303BFE2F9DF}"/>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18" name="Freeform 419">
                    <a:extLst>
                      <a:ext uri="{FF2B5EF4-FFF2-40B4-BE49-F238E27FC236}">
                        <a16:creationId xmlns:a16="http://schemas.microsoft.com/office/drawing/2014/main" id="{88EB68FA-CE7A-44CD-9BF4-27D2FD361BAE}"/>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19" name="Freeform 420">
                    <a:extLst>
                      <a:ext uri="{FF2B5EF4-FFF2-40B4-BE49-F238E27FC236}">
                        <a16:creationId xmlns:a16="http://schemas.microsoft.com/office/drawing/2014/main" id="{C78FF58D-B466-4376-BD33-605EA86EE1A2}"/>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0" name="Freeform 421">
                    <a:extLst>
                      <a:ext uri="{FF2B5EF4-FFF2-40B4-BE49-F238E27FC236}">
                        <a16:creationId xmlns:a16="http://schemas.microsoft.com/office/drawing/2014/main" id="{8608EDA6-6B52-4FA7-AD1D-68B13A02ABD9}"/>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21" name="Freeform 422">
                    <a:extLst>
                      <a:ext uri="{FF2B5EF4-FFF2-40B4-BE49-F238E27FC236}">
                        <a16:creationId xmlns:a16="http://schemas.microsoft.com/office/drawing/2014/main" id="{3D0AA9FC-7CE5-48CD-B474-A1210C6A6E8E}"/>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grpSp>
        <p:grpSp>
          <p:nvGrpSpPr>
            <p:cNvPr id="917" name="Group 485">
              <a:extLst>
                <a:ext uri="{FF2B5EF4-FFF2-40B4-BE49-F238E27FC236}">
                  <a16:creationId xmlns:a16="http://schemas.microsoft.com/office/drawing/2014/main" id="{7DCE7394-3A5A-4A94-A88A-B4271D29EDB8}"/>
                </a:ext>
              </a:extLst>
            </p:cNvPr>
            <p:cNvGrpSpPr/>
            <p:nvPr/>
          </p:nvGrpSpPr>
          <p:grpSpPr>
            <a:xfrm>
              <a:off x="372255" y="198013"/>
              <a:ext cx="853361" cy="670804"/>
              <a:chOff x="500890" y="4502819"/>
              <a:chExt cx="651303" cy="561106"/>
            </a:xfrm>
          </p:grpSpPr>
          <p:sp>
            <p:nvSpPr>
              <p:cNvPr id="1008" name="Rectangle: Rounded Corners 199">
                <a:extLst>
                  <a:ext uri="{FF2B5EF4-FFF2-40B4-BE49-F238E27FC236}">
                    <a16:creationId xmlns:a16="http://schemas.microsoft.com/office/drawing/2014/main" id="{475BFF57-2279-44C4-9C44-5BB5572A7DBC}"/>
                  </a:ext>
                </a:extLst>
              </p:cNvPr>
              <p:cNvSpPr/>
              <p:nvPr/>
            </p:nvSpPr>
            <p:spPr bwMode="auto">
              <a:xfrm>
                <a:off x="500890" y="4502819"/>
                <a:ext cx="651303" cy="561106"/>
              </a:xfrm>
              <a:prstGeom prst="roundRect">
                <a:avLst>
                  <a:gd name="adj" fmla="val 4522"/>
                </a:avLst>
              </a:prstGeom>
              <a:solidFill>
                <a:srgbClr val="9AEAC8"/>
              </a:solidFill>
              <a:ln w="19050" cap="flat" cmpd="sng" algn="ctr">
                <a:solidFill>
                  <a:srgbClr val="219F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pic>
            <p:nvPicPr>
              <p:cNvPr id="1009" name="Picture 487">
                <a:extLst>
                  <a:ext uri="{FF2B5EF4-FFF2-40B4-BE49-F238E27FC236}">
                    <a16:creationId xmlns:a16="http://schemas.microsoft.com/office/drawing/2014/main" id="{2CB1E6A8-EFAD-4FCE-9481-D73D215AD88A}"/>
                  </a:ext>
                </a:extLst>
              </p:cNvPr>
              <p:cNvPicPr>
                <a:picLocks noChangeAspect="1"/>
              </p:cNvPicPr>
              <p:nvPr/>
            </p:nvPicPr>
            <p:blipFill>
              <a:blip r:embed="rId2"/>
              <a:stretch>
                <a:fillRect/>
              </a:stretch>
            </p:blipFill>
            <p:spPr>
              <a:xfrm>
                <a:off x="528955" y="4652735"/>
                <a:ext cx="588645" cy="258036"/>
              </a:xfrm>
              <a:prstGeom prst="rect">
                <a:avLst/>
              </a:prstGeom>
            </p:spPr>
          </p:pic>
        </p:grpSp>
        <p:grpSp>
          <p:nvGrpSpPr>
            <p:cNvPr id="918" name="Group 578">
              <a:extLst>
                <a:ext uri="{FF2B5EF4-FFF2-40B4-BE49-F238E27FC236}">
                  <a16:creationId xmlns:a16="http://schemas.microsoft.com/office/drawing/2014/main" id="{36313106-0AA2-48B4-93F0-2B85228FFDA9}"/>
                </a:ext>
              </a:extLst>
            </p:cNvPr>
            <p:cNvGrpSpPr/>
            <p:nvPr/>
          </p:nvGrpSpPr>
          <p:grpSpPr>
            <a:xfrm>
              <a:off x="6250329" y="2017000"/>
              <a:ext cx="853361" cy="670804"/>
              <a:chOff x="1257810" y="4417299"/>
              <a:chExt cx="651303" cy="561106"/>
            </a:xfrm>
          </p:grpSpPr>
          <p:sp>
            <p:nvSpPr>
              <p:cNvPr id="988" name="Rectangle: Rounded Corners 199">
                <a:extLst>
                  <a:ext uri="{FF2B5EF4-FFF2-40B4-BE49-F238E27FC236}">
                    <a16:creationId xmlns:a16="http://schemas.microsoft.com/office/drawing/2014/main" id="{F45FB03E-AD68-43F8-806C-2228C5F647E1}"/>
                  </a:ext>
                </a:extLst>
              </p:cNvPr>
              <p:cNvSpPr/>
              <p:nvPr/>
            </p:nvSpPr>
            <p:spPr bwMode="auto">
              <a:xfrm>
                <a:off x="1257810" y="4417299"/>
                <a:ext cx="651303" cy="561106"/>
              </a:xfrm>
              <a:prstGeom prst="roundRect">
                <a:avLst>
                  <a:gd name="adj" fmla="val 4522"/>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grpSp>
            <p:nvGrpSpPr>
              <p:cNvPr id="989" name="Group 580">
                <a:extLst>
                  <a:ext uri="{FF2B5EF4-FFF2-40B4-BE49-F238E27FC236}">
                    <a16:creationId xmlns:a16="http://schemas.microsoft.com/office/drawing/2014/main" id="{6167A558-DC44-4179-9CAF-909A2A6BD9B1}"/>
                  </a:ext>
                </a:extLst>
              </p:cNvPr>
              <p:cNvGrpSpPr/>
              <p:nvPr/>
            </p:nvGrpSpPr>
            <p:grpSpPr>
              <a:xfrm>
                <a:off x="1341512" y="4614082"/>
                <a:ext cx="482140" cy="122981"/>
                <a:chOff x="575421" y="3547674"/>
                <a:chExt cx="1131098" cy="288513"/>
              </a:xfrm>
            </p:grpSpPr>
            <p:grpSp>
              <p:nvGrpSpPr>
                <p:cNvPr id="990" name="Group 581">
                  <a:extLst>
                    <a:ext uri="{FF2B5EF4-FFF2-40B4-BE49-F238E27FC236}">
                      <a16:creationId xmlns:a16="http://schemas.microsoft.com/office/drawing/2014/main" id="{F8EA56D2-F64B-4565-A157-4B1B1689FD2C}"/>
                    </a:ext>
                  </a:extLst>
                </p:cNvPr>
                <p:cNvGrpSpPr>
                  <a:grpSpLocks/>
                </p:cNvGrpSpPr>
                <p:nvPr/>
              </p:nvGrpSpPr>
              <p:grpSpPr bwMode="auto">
                <a:xfrm>
                  <a:off x="575421" y="3547674"/>
                  <a:ext cx="1131098" cy="271100"/>
                  <a:chOff x="387" y="2317"/>
                  <a:chExt cx="220" cy="81"/>
                </a:xfrm>
                <a:solidFill>
                  <a:srgbClr val="005C8A">
                    <a:lumMod val="75000"/>
                  </a:srgbClr>
                </a:solidFill>
              </p:grpSpPr>
              <p:sp>
                <p:nvSpPr>
                  <p:cNvPr id="1000" name="Freeform 110">
                    <a:extLst>
                      <a:ext uri="{FF2B5EF4-FFF2-40B4-BE49-F238E27FC236}">
                        <a16:creationId xmlns:a16="http://schemas.microsoft.com/office/drawing/2014/main" id="{D8224CD2-22A0-4D45-BC20-D6C516EEFE11}"/>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01" name="Freeform 111">
                    <a:extLst>
                      <a:ext uri="{FF2B5EF4-FFF2-40B4-BE49-F238E27FC236}">
                        <a16:creationId xmlns:a16="http://schemas.microsoft.com/office/drawing/2014/main" id="{4917F797-2136-44F0-9231-557796A53D1A}"/>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02" name="Freeform 112">
                    <a:extLst>
                      <a:ext uri="{FF2B5EF4-FFF2-40B4-BE49-F238E27FC236}">
                        <a16:creationId xmlns:a16="http://schemas.microsoft.com/office/drawing/2014/main" id="{5B927246-D8CA-4645-8B77-9FE85EBABF43}"/>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03" name="Freeform 113">
                    <a:extLst>
                      <a:ext uri="{FF2B5EF4-FFF2-40B4-BE49-F238E27FC236}">
                        <a16:creationId xmlns:a16="http://schemas.microsoft.com/office/drawing/2014/main" id="{FCA52B38-ACFC-4278-90E8-9D440C18F2C8}"/>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04" name="Freeform 114">
                    <a:extLst>
                      <a:ext uri="{FF2B5EF4-FFF2-40B4-BE49-F238E27FC236}">
                        <a16:creationId xmlns:a16="http://schemas.microsoft.com/office/drawing/2014/main" id="{62B6D771-349A-47ED-B030-8B38A7FE30E3}"/>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05" name="Freeform 115">
                    <a:extLst>
                      <a:ext uri="{FF2B5EF4-FFF2-40B4-BE49-F238E27FC236}">
                        <a16:creationId xmlns:a16="http://schemas.microsoft.com/office/drawing/2014/main" id="{AC339B36-1F90-4FBC-AFA8-8CC157DC3711}"/>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06" name="Freeform 116">
                    <a:extLst>
                      <a:ext uri="{FF2B5EF4-FFF2-40B4-BE49-F238E27FC236}">
                        <a16:creationId xmlns:a16="http://schemas.microsoft.com/office/drawing/2014/main" id="{EC215E55-BC2C-4327-91CF-639AC74D9A0C}"/>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1007" name="Freeform 117">
                    <a:extLst>
                      <a:ext uri="{FF2B5EF4-FFF2-40B4-BE49-F238E27FC236}">
                        <a16:creationId xmlns:a16="http://schemas.microsoft.com/office/drawing/2014/main" id="{8E83375A-381B-47DA-8B8D-1206557E5E9E}"/>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nvGrpSpPr>
                <p:cNvPr id="991" name="Group 582">
                  <a:extLst>
                    <a:ext uri="{FF2B5EF4-FFF2-40B4-BE49-F238E27FC236}">
                      <a16:creationId xmlns:a16="http://schemas.microsoft.com/office/drawing/2014/main" id="{6FCEA33F-F7A8-4A62-8E51-92434783DE48}"/>
                    </a:ext>
                  </a:extLst>
                </p:cNvPr>
                <p:cNvGrpSpPr>
                  <a:grpSpLocks/>
                </p:cNvGrpSpPr>
                <p:nvPr/>
              </p:nvGrpSpPr>
              <p:grpSpPr bwMode="auto">
                <a:xfrm>
                  <a:off x="578558" y="3558393"/>
                  <a:ext cx="1120815" cy="277794"/>
                  <a:chOff x="389" y="2317"/>
                  <a:chExt cx="218" cy="83"/>
                </a:xfrm>
                <a:solidFill>
                  <a:srgbClr val="FFFFFF"/>
                </a:solidFill>
              </p:grpSpPr>
              <p:sp>
                <p:nvSpPr>
                  <p:cNvPr id="992" name="Freeform 415">
                    <a:extLst>
                      <a:ext uri="{FF2B5EF4-FFF2-40B4-BE49-F238E27FC236}">
                        <a16:creationId xmlns:a16="http://schemas.microsoft.com/office/drawing/2014/main" id="{817CB5C0-89A4-41F0-BD2F-3553117CC846}"/>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93" name="Freeform 416">
                    <a:extLst>
                      <a:ext uri="{FF2B5EF4-FFF2-40B4-BE49-F238E27FC236}">
                        <a16:creationId xmlns:a16="http://schemas.microsoft.com/office/drawing/2014/main" id="{51627E1D-FEC6-4C7C-A0B2-47E1D068D4B1}"/>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94" name="Freeform 417">
                    <a:extLst>
                      <a:ext uri="{FF2B5EF4-FFF2-40B4-BE49-F238E27FC236}">
                        <a16:creationId xmlns:a16="http://schemas.microsoft.com/office/drawing/2014/main" id="{CF604101-7912-4B50-AD44-8039B23B475F}"/>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95" name="Freeform 418">
                    <a:extLst>
                      <a:ext uri="{FF2B5EF4-FFF2-40B4-BE49-F238E27FC236}">
                        <a16:creationId xmlns:a16="http://schemas.microsoft.com/office/drawing/2014/main" id="{7C0A72CE-B04C-404E-B89B-2B96684C8FDA}"/>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96" name="Freeform 419">
                    <a:extLst>
                      <a:ext uri="{FF2B5EF4-FFF2-40B4-BE49-F238E27FC236}">
                        <a16:creationId xmlns:a16="http://schemas.microsoft.com/office/drawing/2014/main" id="{4977BBAF-42DA-4ACE-B298-4F8976C7AE54}"/>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97" name="Freeform 420">
                    <a:extLst>
                      <a:ext uri="{FF2B5EF4-FFF2-40B4-BE49-F238E27FC236}">
                        <a16:creationId xmlns:a16="http://schemas.microsoft.com/office/drawing/2014/main" id="{6741A76B-8B2D-4F13-850A-3B7A43B45B90}"/>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98" name="Freeform 421">
                    <a:extLst>
                      <a:ext uri="{FF2B5EF4-FFF2-40B4-BE49-F238E27FC236}">
                        <a16:creationId xmlns:a16="http://schemas.microsoft.com/office/drawing/2014/main" id="{F7E084A7-43F3-443A-A3AD-9AE1849C4FDC}"/>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99" name="Freeform 422">
                    <a:extLst>
                      <a:ext uri="{FF2B5EF4-FFF2-40B4-BE49-F238E27FC236}">
                        <a16:creationId xmlns:a16="http://schemas.microsoft.com/office/drawing/2014/main" id="{CDE35B67-0D6E-429A-BEE7-85BB6EA182DA}"/>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grpSp>
        <p:grpSp>
          <p:nvGrpSpPr>
            <p:cNvPr id="919" name="Group 616">
              <a:extLst>
                <a:ext uri="{FF2B5EF4-FFF2-40B4-BE49-F238E27FC236}">
                  <a16:creationId xmlns:a16="http://schemas.microsoft.com/office/drawing/2014/main" id="{C052029E-A696-4D74-B2A5-C42D51BD3A62}"/>
                </a:ext>
              </a:extLst>
            </p:cNvPr>
            <p:cNvGrpSpPr/>
            <p:nvPr/>
          </p:nvGrpSpPr>
          <p:grpSpPr>
            <a:xfrm>
              <a:off x="7875943" y="198013"/>
              <a:ext cx="853361" cy="670804"/>
              <a:chOff x="500890" y="4502819"/>
              <a:chExt cx="651303" cy="561106"/>
            </a:xfrm>
          </p:grpSpPr>
          <p:sp>
            <p:nvSpPr>
              <p:cNvPr id="986" name="Rectangle: Rounded Corners 199">
                <a:extLst>
                  <a:ext uri="{FF2B5EF4-FFF2-40B4-BE49-F238E27FC236}">
                    <a16:creationId xmlns:a16="http://schemas.microsoft.com/office/drawing/2014/main" id="{63658C13-4583-4FF2-BFDA-174B1B97830D}"/>
                  </a:ext>
                </a:extLst>
              </p:cNvPr>
              <p:cNvSpPr/>
              <p:nvPr/>
            </p:nvSpPr>
            <p:spPr bwMode="auto">
              <a:xfrm>
                <a:off x="500890" y="4502819"/>
                <a:ext cx="651303" cy="561106"/>
              </a:xfrm>
              <a:prstGeom prst="roundRect">
                <a:avLst>
                  <a:gd name="adj" fmla="val 4522"/>
                </a:avLst>
              </a:prstGeom>
              <a:solidFill>
                <a:srgbClr val="9AEAC8"/>
              </a:solidFill>
              <a:ln w="19050" cap="flat" cmpd="sng" algn="ctr">
                <a:solidFill>
                  <a:srgbClr val="219F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pic>
            <p:nvPicPr>
              <p:cNvPr id="987" name="Picture 618">
                <a:extLst>
                  <a:ext uri="{FF2B5EF4-FFF2-40B4-BE49-F238E27FC236}">
                    <a16:creationId xmlns:a16="http://schemas.microsoft.com/office/drawing/2014/main" id="{148CD509-82EA-421B-95E4-5E24B84D38C0}"/>
                  </a:ext>
                </a:extLst>
              </p:cNvPr>
              <p:cNvPicPr>
                <a:picLocks noChangeAspect="1"/>
              </p:cNvPicPr>
              <p:nvPr/>
            </p:nvPicPr>
            <p:blipFill>
              <a:blip r:embed="rId2"/>
              <a:stretch>
                <a:fillRect/>
              </a:stretch>
            </p:blipFill>
            <p:spPr>
              <a:xfrm>
                <a:off x="528955" y="4652735"/>
                <a:ext cx="588645" cy="258036"/>
              </a:xfrm>
              <a:prstGeom prst="rect">
                <a:avLst/>
              </a:prstGeom>
            </p:spPr>
          </p:pic>
        </p:grpSp>
        <p:grpSp>
          <p:nvGrpSpPr>
            <p:cNvPr id="920" name="Group 344">
              <a:extLst>
                <a:ext uri="{FF2B5EF4-FFF2-40B4-BE49-F238E27FC236}">
                  <a16:creationId xmlns:a16="http://schemas.microsoft.com/office/drawing/2014/main" id="{C95EFD4D-2874-42D6-B7B9-03F2C1032325}"/>
                </a:ext>
              </a:extLst>
            </p:cNvPr>
            <p:cNvGrpSpPr/>
            <p:nvPr/>
          </p:nvGrpSpPr>
          <p:grpSpPr>
            <a:xfrm>
              <a:off x="372255" y="2015045"/>
              <a:ext cx="853361" cy="683588"/>
              <a:chOff x="1976357" y="4425494"/>
              <a:chExt cx="639123" cy="561107"/>
            </a:xfrm>
          </p:grpSpPr>
          <p:sp>
            <p:nvSpPr>
              <p:cNvPr id="982" name="Rectangle: Rounded Corners 345">
                <a:extLst>
                  <a:ext uri="{FF2B5EF4-FFF2-40B4-BE49-F238E27FC236}">
                    <a16:creationId xmlns:a16="http://schemas.microsoft.com/office/drawing/2014/main" id="{3560E3CA-7423-4F27-BC6D-0C61B3E12536}"/>
                  </a:ext>
                </a:extLst>
              </p:cNvPr>
              <p:cNvSpPr/>
              <p:nvPr/>
            </p:nvSpPr>
            <p:spPr bwMode="auto">
              <a:xfrm>
                <a:off x="1976357" y="4425494"/>
                <a:ext cx="639123" cy="561107"/>
              </a:xfrm>
              <a:prstGeom prst="roundRect">
                <a:avLst>
                  <a:gd name="adj" fmla="val 7493"/>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grpSp>
            <p:nvGrpSpPr>
              <p:cNvPr id="983" name="Group 346">
                <a:extLst>
                  <a:ext uri="{FF2B5EF4-FFF2-40B4-BE49-F238E27FC236}">
                    <a16:creationId xmlns:a16="http://schemas.microsoft.com/office/drawing/2014/main" id="{4A3822D3-558E-4CEE-A156-9F14F9FD4146}"/>
                  </a:ext>
                </a:extLst>
              </p:cNvPr>
              <p:cNvGrpSpPr/>
              <p:nvPr/>
            </p:nvGrpSpPr>
            <p:grpSpPr>
              <a:xfrm>
                <a:off x="2067423" y="4543870"/>
                <a:ext cx="453145" cy="324353"/>
                <a:chOff x="3509192" y="1162603"/>
                <a:chExt cx="901110" cy="644998"/>
              </a:xfrm>
            </p:grpSpPr>
            <p:sp>
              <p:nvSpPr>
                <p:cNvPr id="984" name="Freeform 865">
                  <a:extLst>
                    <a:ext uri="{FF2B5EF4-FFF2-40B4-BE49-F238E27FC236}">
                      <a16:creationId xmlns:a16="http://schemas.microsoft.com/office/drawing/2014/main" id="{1AF6C518-C5F6-402D-9A73-BE55DD4AE1BE}"/>
                    </a:ext>
                  </a:extLst>
                </p:cNvPr>
                <p:cNvSpPr>
                  <a:spLocks/>
                </p:cNvSpPr>
                <p:nvPr/>
              </p:nvSpPr>
              <p:spPr bwMode="auto">
                <a:xfrm>
                  <a:off x="3517289" y="1162603"/>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339933"/>
                </a:solidFill>
                <a:ln>
                  <a:noFill/>
                </a:ln>
              </p:spPr>
              <p:txBody>
                <a:bodyPr/>
                <a:lstStyle/>
                <a:p>
                  <a:pPr>
                    <a:defRPr/>
                  </a:pPr>
                  <a:endParaRPr lang="en-US" sz="300" kern="0">
                    <a:solidFill>
                      <a:sysClr val="windowText" lastClr="000000"/>
                    </a:solidFill>
                    <a:latin typeface="Arial" panose="020B0604020202020204" pitchFamily="34" charset="0"/>
                  </a:endParaRPr>
                </a:p>
              </p:txBody>
            </p:sp>
            <p:sp>
              <p:nvSpPr>
                <p:cNvPr id="985" name="Freeform 865">
                  <a:extLst>
                    <a:ext uri="{FF2B5EF4-FFF2-40B4-BE49-F238E27FC236}">
                      <a16:creationId xmlns:a16="http://schemas.microsoft.com/office/drawing/2014/main" id="{DA001885-118B-454C-A2D0-202E29E41251}"/>
                    </a:ext>
                  </a:extLst>
                </p:cNvPr>
                <p:cNvSpPr>
                  <a:spLocks/>
                </p:cNvSpPr>
                <p:nvPr/>
              </p:nvSpPr>
              <p:spPr bwMode="auto">
                <a:xfrm>
                  <a:off x="3509192" y="1178320"/>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FFFFFF"/>
                </a:solidFill>
                <a:ln>
                  <a:noFill/>
                </a:ln>
              </p:spPr>
              <p:txBody>
                <a:bodyPr/>
                <a:lstStyle/>
                <a:p>
                  <a:pPr>
                    <a:defRPr/>
                  </a:pPr>
                  <a:endParaRPr lang="en-US" sz="300" kern="0">
                    <a:solidFill>
                      <a:sysClr val="windowText" lastClr="000000"/>
                    </a:solidFill>
                    <a:latin typeface="Arial" panose="020B0604020202020204" pitchFamily="34" charset="0"/>
                  </a:endParaRPr>
                </a:p>
              </p:txBody>
            </p:sp>
          </p:grpSp>
        </p:grpSp>
        <p:sp>
          <p:nvSpPr>
            <p:cNvPr id="921" name="Cloud 4">
              <a:extLst>
                <a:ext uri="{FF2B5EF4-FFF2-40B4-BE49-F238E27FC236}">
                  <a16:creationId xmlns:a16="http://schemas.microsoft.com/office/drawing/2014/main" id="{E5C746DD-E5BA-44A4-8BB4-5B2B9462E951}"/>
                </a:ext>
              </a:extLst>
            </p:cNvPr>
            <p:cNvSpPr/>
            <p:nvPr/>
          </p:nvSpPr>
          <p:spPr>
            <a:xfrm>
              <a:off x="1412260" y="196077"/>
              <a:ext cx="1135346" cy="6708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VLAN</a:t>
              </a:r>
            </a:p>
            <a:p>
              <a:pPr algn="ctr"/>
              <a:r>
                <a:rPr lang="en-US" sz="1000" dirty="0">
                  <a:solidFill>
                    <a:schemeClr val="tx1"/>
                  </a:solidFill>
                </a:rPr>
                <a:t>135</a:t>
              </a:r>
            </a:p>
          </p:txBody>
        </p:sp>
        <p:cxnSp>
          <p:nvCxnSpPr>
            <p:cNvPr id="922" name="Straight Connector 484">
              <a:extLst>
                <a:ext uri="{FF2B5EF4-FFF2-40B4-BE49-F238E27FC236}">
                  <a16:creationId xmlns:a16="http://schemas.microsoft.com/office/drawing/2014/main" id="{6402344C-A195-4DFC-8AF2-148E5FFB1B8D}"/>
                </a:ext>
              </a:extLst>
            </p:cNvPr>
            <p:cNvCxnSpPr>
              <a:stCxn id="982" idx="3"/>
              <a:endCxn id="1010" idx="1"/>
            </p:cNvCxnSpPr>
            <p:nvPr/>
          </p:nvCxnSpPr>
          <p:spPr>
            <a:xfrm>
              <a:off x="1225616" y="2356839"/>
              <a:ext cx="783065" cy="0"/>
            </a:xfrm>
            <a:prstGeom prst="line">
              <a:avLst/>
            </a:prstGeom>
            <a:solidFill>
              <a:srgbClr val="006699"/>
            </a:solidFill>
            <a:ln w="19050" cap="flat" cmpd="sng" algn="ctr">
              <a:solidFill>
                <a:srgbClr val="003048"/>
              </a:solidFill>
              <a:prstDash val="solid"/>
              <a:round/>
              <a:headEnd type="none" w="med" len="med"/>
              <a:tailEnd type="none" w="med" len="med"/>
            </a:ln>
            <a:effectLst/>
          </p:spPr>
        </p:cxnSp>
        <p:cxnSp>
          <p:nvCxnSpPr>
            <p:cNvPr id="923" name="Straight Connector 484">
              <a:extLst>
                <a:ext uri="{FF2B5EF4-FFF2-40B4-BE49-F238E27FC236}">
                  <a16:creationId xmlns:a16="http://schemas.microsoft.com/office/drawing/2014/main" id="{0EFB7C47-01EB-49CD-B03E-759C5B990EF5}"/>
                </a:ext>
              </a:extLst>
            </p:cNvPr>
            <p:cNvCxnSpPr>
              <a:stCxn id="1008" idx="2"/>
              <a:endCxn id="982" idx="0"/>
            </p:cNvCxnSpPr>
            <p:nvPr/>
          </p:nvCxnSpPr>
          <p:spPr>
            <a:xfrm>
              <a:off x="798936" y="868817"/>
              <a:ext cx="0" cy="1146228"/>
            </a:xfrm>
            <a:prstGeom prst="line">
              <a:avLst/>
            </a:prstGeom>
            <a:solidFill>
              <a:srgbClr val="006699"/>
            </a:solidFill>
            <a:ln w="19050" cap="flat" cmpd="sng" algn="ctr">
              <a:solidFill>
                <a:srgbClr val="003048"/>
              </a:solidFill>
              <a:prstDash val="solid"/>
              <a:round/>
              <a:headEnd type="none" w="med" len="med"/>
              <a:tailEnd type="none" w="med" len="med"/>
            </a:ln>
            <a:effectLst/>
          </p:spPr>
        </p:cxnSp>
        <p:cxnSp>
          <p:nvCxnSpPr>
            <p:cNvPr id="924" name="Straight Connector 484">
              <a:extLst>
                <a:ext uri="{FF2B5EF4-FFF2-40B4-BE49-F238E27FC236}">
                  <a16:creationId xmlns:a16="http://schemas.microsoft.com/office/drawing/2014/main" id="{E173B6CC-7664-45C6-83BC-599D845A8911}"/>
                </a:ext>
              </a:extLst>
            </p:cNvPr>
            <p:cNvCxnSpPr>
              <a:stCxn id="921" idx="1"/>
              <a:endCxn id="915" idx="0"/>
            </p:cNvCxnSpPr>
            <p:nvPr/>
          </p:nvCxnSpPr>
          <p:spPr>
            <a:xfrm rot="5400000">
              <a:off x="940642" y="987674"/>
              <a:ext cx="1160798" cy="917784"/>
            </a:xfrm>
            <a:prstGeom prst="bentConnector3">
              <a:avLst>
                <a:gd name="adj1" fmla="val 50000"/>
              </a:avLst>
            </a:prstGeom>
            <a:solidFill>
              <a:srgbClr val="006699"/>
            </a:solidFill>
            <a:ln w="19050" cap="flat" cmpd="sng" algn="ctr">
              <a:solidFill>
                <a:srgbClr val="003048"/>
              </a:solidFill>
              <a:prstDash val="solid"/>
              <a:round/>
              <a:headEnd type="none" w="med" len="med"/>
              <a:tailEnd type="none" w="med" len="med"/>
            </a:ln>
            <a:effectLst/>
          </p:spPr>
        </p:cxnSp>
        <p:grpSp>
          <p:nvGrpSpPr>
            <p:cNvPr id="925" name="Group 344">
              <a:extLst>
                <a:ext uri="{FF2B5EF4-FFF2-40B4-BE49-F238E27FC236}">
                  <a16:creationId xmlns:a16="http://schemas.microsoft.com/office/drawing/2014/main" id="{4644D726-2AEC-4DDC-9E47-85D002643D22}"/>
                </a:ext>
              </a:extLst>
            </p:cNvPr>
            <p:cNvGrpSpPr/>
            <p:nvPr/>
          </p:nvGrpSpPr>
          <p:grpSpPr>
            <a:xfrm>
              <a:off x="7875943" y="2010608"/>
              <a:ext cx="853361" cy="683588"/>
              <a:chOff x="1976357" y="4425494"/>
              <a:chExt cx="639123" cy="561107"/>
            </a:xfrm>
          </p:grpSpPr>
          <p:sp>
            <p:nvSpPr>
              <p:cNvPr id="978" name="Rectangle: Rounded Corners 345">
                <a:extLst>
                  <a:ext uri="{FF2B5EF4-FFF2-40B4-BE49-F238E27FC236}">
                    <a16:creationId xmlns:a16="http://schemas.microsoft.com/office/drawing/2014/main" id="{78E94540-75E9-4054-A4D1-7345F93A50E5}"/>
                  </a:ext>
                </a:extLst>
              </p:cNvPr>
              <p:cNvSpPr/>
              <p:nvPr/>
            </p:nvSpPr>
            <p:spPr bwMode="auto">
              <a:xfrm>
                <a:off x="1976357" y="4425494"/>
                <a:ext cx="639123" cy="561107"/>
              </a:xfrm>
              <a:prstGeom prst="roundRect">
                <a:avLst>
                  <a:gd name="adj" fmla="val 7493"/>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grpSp>
            <p:nvGrpSpPr>
              <p:cNvPr id="979" name="Group 346">
                <a:extLst>
                  <a:ext uri="{FF2B5EF4-FFF2-40B4-BE49-F238E27FC236}">
                    <a16:creationId xmlns:a16="http://schemas.microsoft.com/office/drawing/2014/main" id="{501438DA-63B3-4434-8CDC-83AB8A548175}"/>
                  </a:ext>
                </a:extLst>
              </p:cNvPr>
              <p:cNvGrpSpPr/>
              <p:nvPr/>
            </p:nvGrpSpPr>
            <p:grpSpPr>
              <a:xfrm>
                <a:off x="2067423" y="4543870"/>
                <a:ext cx="453145" cy="324353"/>
                <a:chOff x="3509192" y="1162603"/>
                <a:chExt cx="901110" cy="644998"/>
              </a:xfrm>
            </p:grpSpPr>
            <p:sp>
              <p:nvSpPr>
                <p:cNvPr id="980" name="Freeform 865">
                  <a:extLst>
                    <a:ext uri="{FF2B5EF4-FFF2-40B4-BE49-F238E27FC236}">
                      <a16:creationId xmlns:a16="http://schemas.microsoft.com/office/drawing/2014/main" id="{D9E98893-9449-48EC-BC67-FA54D016A753}"/>
                    </a:ext>
                  </a:extLst>
                </p:cNvPr>
                <p:cNvSpPr>
                  <a:spLocks/>
                </p:cNvSpPr>
                <p:nvPr/>
              </p:nvSpPr>
              <p:spPr bwMode="auto">
                <a:xfrm>
                  <a:off x="3517289" y="1162603"/>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339933"/>
                </a:solidFill>
                <a:ln>
                  <a:noFill/>
                </a:ln>
              </p:spPr>
              <p:txBody>
                <a:bodyPr/>
                <a:lstStyle/>
                <a:p>
                  <a:pPr>
                    <a:defRPr/>
                  </a:pPr>
                  <a:endParaRPr lang="en-US" sz="300" kern="0">
                    <a:solidFill>
                      <a:sysClr val="windowText" lastClr="000000"/>
                    </a:solidFill>
                    <a:latin typeface="Arial" panose="020B0604020202020204" pitchFamily="34" charset="0"/>
                  </a:endParaRPr>
                </a:p>
              </p:txBody>
            </p:sp>
            <p:sp>
              <p:nvSpPr>
                <p:cNvPr id="981" name="Freeform 865">
                  <a:extLst>
                    <a:ext uri="{FF2B5EF4-FFF2-40B4-BE49-F238E27FC236}">
                      <a16:creationId xmlns:a16="http://schemas.microsoft.com/office/drawing/2014/main" id="{0EFD92C9-1210-4D5F-A3B2-482F29BA04CA}"/>
                    </a:ext>
                  </a:extLst>
                </p:cNvPr>
                <p:cNvSpPr>
                  <a:spLocks/>
                </p:cNvSpPr>
                <p:nvPr/>
              </p:nvSpPr>
              <p:spPr bwMode="auto">
                <a:xfrm>
                  <a:off x="3509192" y="1178320"/>
                  <a:ext cx="893013" cy="629281"/>
                </a:xfrm>
                <a:custGeom>
                  <a:avLst/>
                  <a:gdLst>
                    <a:gd name="T0" fmla="*/ 2147483646 w 337"/>
                    <a:gd name="T1" fmla="*/ 0 h 323"/>
                    <a:gd name="T2" fmla="*/ 2147483646 w 337"/>
                    <a:gd name="T3" fmla="*/ 2147483646 h 323"/>
                    <a:gd name="T4" fmla="*/ 2147483646 w 337"/>
                    <a:gd name="T5" fmla="*/ 2147483646 h 323"/>
                    <a:gd name="T6" fmla="*/ 2147483646 w 337"/>
                    <a:gd name="T7" fmla="*/ 2147483646 h 323"/>
                    <a:gd name="T8" fmla="*/ 2147483646 w 337"/>
                    <a:gd name="T9" fmla="*/ 2147483646 h 323"/>
                    <a:gd name="T10" fmla="*/ 2147483646 w 337"/>
                    <a:gd name="T11" fmla="*/ 2147483646 h 323"/>
                    <a:gd name="T12" fmla="*/ 2147483646 w 337"/>
                    <a:gd name="T13" fmla="*/ 0 h 323"/>
                    <a:gd name="T14" fmla="*/ 2147483646 w 337"/>
                    <a:gd name="T15" fmla="*/ 2147483646 h 323"/>
                    <a:gd name="T16" fmla="*/ 2147483646 w 337"/>
                    <a:gd name="T17" fmla="*/ 2147483646 h 323"/>
                    <a:gd name="T18" fmla="*/ 2147483646 w 337"/>
                    <a:gd name="T19" fmla="*/ 2147483646 h 323"/>
                    <a:gd name="T20" fmla="*/ 2147483646 w 337"/>
                    <a:gd name="T21" fmla="*/ 2147483646 h 323"/>
                    <a:gd name="T22" fmla="*/ 2147483646 w 337"/>
                    <a:gd name="T23" fmla="*/ 2147483646 h 323"/>
                    <a:gd name="T24" fmla="*/ 2147483646 w 337"/>
                    <a:gd name="T25" fmla="*/ 2147483646 h 323"/>
                    <a:gd name="T26" fmla="*/ 2147483646 w 337"/>
                    <a:gd name="T27" fmla="*/ 2147483646 h 323"/>
                    <a:gd name="T28" fmla="*/ 2147483646 w 337"/>
                    <a:gd name="T29" fmla="*/ 2147483646 h 323"/>
                    <a:gd name="T30" fmla="*/ 2147483646 w 337"/>
                    <a:gd name="T31" fmla="*/ 2147483646 h 323"/>
                    <a:gd name="T32" fmla="*/ 2147483646 w 337"/>
                    <a:gd name="T33" fmla="*/ 2147483646 h 323"/>
                    <a:gd name="T34" fmla="*/ 2147483646 w 337"/>
                    <a:gd name="T35" fmla="*/ 2147483646 h 323"/>
                    <a:gd name="T36" fmla="*/ 2147483646 w 337"/>
                    <a:gd name="T37" fmla="*/ 2147483646 h 323"/>
                    <a:gd name="T38" fmla="*/ 2147483646 w 337"/>
                    <a:gd name="T39" fmla="*/ 2147483646 h 323"/>
                    <a:gd name="T40" fmla="*/ 2147483646 w 337"/>
                    <a:gd name="T41" fmla="*/ 2147483646 h 323"/>
                    <a:gd name="T42" fmla="*/ 2147483646 w 337"/>
                    <a:gd name="T43" fmla="*/ 2147483646 h 323"/>
                    <a:gd name="T44" fmla="*/ 2147483646 w 337"/>
                    <a:gd name="T45" fmla="*/ 2147483646 h 323"/>
                    <a:gd name="T46" fmla="*/ 0 w 337"/>
                    <a:gd name="T47" fmla="*/ 2147483646 h 323"/>
                    <a:gd name="T48" fmla="*/ 2147483646 w 337"/>
                    <a:gd name="T49" fmla="*/ 2147483646 h 323"/>
                    <a:gd name="T50" fmla="*/ 2147483646 w 337"/>
                    <a:gd name="T51" fmla="*/ 2147483646 h 323"/>
                    <a:gd name="T52" fmla="*/ 2147483646 w 337"/>
                    <a:gd name="T53" fmla="*/ 2147483646 h 323"/>
                    <a:gd name="T54" fmla="*/ 2147483646 w 337"/>
                    <a:gd name="T55" fmla="*/ 2147483646 h 323"/>
                    <a:gd name="T56" fmla="*/ 2147483646 w 337"/>
                    <a:gd name="T57" fmla="*/ 2147483646 h 323"/>
                    <a:gd name="T58" fmla="*/ 2147483646 w 337"/>
                    <a:gd name="T59" fmla="*/ 2147483646 h 323"/>
                    <a:gd name="T60" fmla="*/ 2147483646 w 337"/>
                    <a:gd name="T61" fmla="*/ 2147483646 h 323"/>
                    <a:gd name="T62" fmla="*/ 0 w 337"/>
                    <a:gd name="T63" fmla="*/ 2147483646 h 323"/>
                    <a:gd name="T64" fmla="*/ 2147483646 w 337"/>
                    <a:gd name="T65" fmla="*/ 0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323"/>
                    <a:gd name="T101" fmla="*/ 337 w 337"/>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323">
                      <a:moveTo>
                        <a:pt x="49" y="0"/>
                      </a:moveTo>
                      <a:lnTo>
                        <a:pt x="49" y="38"/>
                      </a:lnTo>
                      <a:lnTo>
                        <a:pt x="126" y="38"/>
                      </a:lnTo>
                      <a:lnTo>
                        <a:pt x="168" y="126"/>
                      </a:lnTo>
                      <a:lnTo>
                        <a:pt x="211" y="38"/>
                      </a:lnTo>
                      <a:lnTo>
                        <a:pt x="288" y="38"/>
                      </a:lnTo>
                      <a:lnTo>
                        <a:pt x="288" y="0"/>
                      </a:lnTo>
                      <a:lnTo>
                        <a:pt x="337" y="49"/>
                      </a:lnTo>
                      <a:lnTo>
                        <a:pt x="288" y="98"/>
                      </a:lnTo>
                      <a:lnTo>
                        <a:pt x="288" y="63"/>
                      </a:lnTo>
                      <a:lnTo>
                        <a:pt x="232" y="63"/>
                      </a:lnTo>
                      <a:lnTo>
                        <a:pt x="186" y="161"/>
                      </a:lnTo>
                      <a:lnTo>
                        <a:pt x="232" y="260"/>
                      </a:lnTo>
                      <a:lnTo>
                        <a:pt x="288" y="260"/>
                      </a:lnTo>
                      <a:lnTo>
                        <a:pt x="288" y="225"/>
                      </a:lnTo>
                      <a:lnTo>
                        <a:pt x="337" y="274"/>
                      </a:lnTo>
                      <a:lnTo>
                        <a:pt x="288" y="323"/>
                      </a:lnTo>
                      <a:lnTo>
                        <a:pt x="288" y="288"/>
                      </a:lnTo>
                      <a:lnTo>
                        <a:pt x="211" y="288"/>
                      </a:lnTo>
                      <a:lnTo>
                        <a:pt x="168" y="196"/>
                      </a:lnTo>
                      <a:lnTo>
                        <a:pt x="126" y="288"/>
                      </a:lnTo>
                      <a:lnTo>
                        <a:pt x="49" y="288"/>
                      </a:lnTo>
                      <a:lnTo>
                        <a:pt x="49" y="323"/>
                      </a:lnTo>
                      <a:lnTo>
                        <a:pt x="0" y="274"/>
                      </a:lnTo>
                      <a:lnTo>
                        <a:pt x="49" y="225"/>
                      </a:lnTo>
                      <a:lnTo>
                        <a:pt x="49" y="260"/>
                      </a:lnTo>
                      <a:lnTo>
                        <a:pt x="102" y="260"/>
                      </a:lnTo>
                      <a:lnTo>
                        <a:pt x="151" y="161"/>
                      </a:lnTo>
                      <a:lnTo>
                        <a:pt x="102" y="63"/>
                      </a:lnTo>
                      <a:lnTo>
                        <a:pt x="49" y="63"/>
                      </a:lnTo>
                      <a:lnTo>
                        <a:pt x="49" y="98"/>
                      </a:lnTo>
                      <a:lnTo>
                        <a:pt x="0" y="49"/>
                      </a:lnTo>
                      <a:lnTo>
                        <a:pt x="49" y="0"/>
                      </a:lnTo>
                      <a:close/>
                    </a:path>
                  </a:pathLst>
                </a:custGeom>
                <a:solidFill>
                  <a:srgbClr val="FFFFFF"/>
                </a:solidFill>
                <a:ln>
                  <a:noFill/>
                </a:ln>
              </p:spPr>
              <p:txBody>
                <a:bodyPr/>
                <a:lstStyle/>
                <a:p>
                  <a:pPr>
                    <a:defRPr/>
                  </a:pPr>
                  <a:endParaRPr lang="en-US" sz="300" kern="0">
                    <a:solidFill>
                      <a:sysClr val="windowText" lastClr="000000"/>
                    </a:solidFill>
                    <a:latin typeface="Arial" panose="020B0604020202020204" pitchFamily="34" charset="0"/>
                  </a:endParaRPr>
                </a:p>
              </p:txBody>
            </p:sp>
          </p:grpSp>
        </p:grpSp>
        <p:cxnSp>
          <p:nvCxnSpPr>
            <p:cNvPr id="926" name="Straight Connector 600">
              <a:extLst>
                <a:ext uri="{FF2B5EF4-FFF2-40B4-BE49-F238E27FC236}">
                  <a16:creationId xmlns:a16="http://schemas.microsoft.com/office/drawing/2014/main" id="{BE958B11-FD1C-4A5C-A47D-0F272209E97B}"/>
                </a:ext>
              </a:extLst>
            </p:cNvPr>
            <p:cNvCxnSpPr>
              <a:stCxn id="988" idx="3"/>
              <a:endCxn id="978" idx="1"/>
            </p:cNvCxnSpPr>
            <p:nvPr/>
          </p:nvCxnSpPr>
          <p:spPr>
            <a:xfrm>
              <a:off x="7103690" y="2352402"/>
              <a:ext cx="772253" cy="0"/>
            </a:xfrm>
            <a:prstGeom prst="line">
              <a:avLst/>
            </a:prstGeom>
            <a:solidFill>
              <a:srgbClr val="006699"/>
            </a:solidFill>
            <a:ln w="19050" cap="flat" cmpd="sng" algn="ctr">
              <a:solidFill>
                <a:srgbClr val="003048"/>
              </a:solidFill>
              <a:prstDash val="solid"/>
              <a:round/>
              <a:headEnd type="none" w="med" len="med"/>
              <a:tailEnd type="none" w="med" len="med"/>
            </a:ln>
            <a:effectLst/>
          </p:spPr>
        </p:cxnSp>
        <p:cxnSp>
          <p:nvCxnSpPr>
            <p:cNvPr id="927" name="Straight Connector 600">
              <a:extLst>
                <a:ext uri="{FF2B5EF4-FFF2-40B4-BE49-F238E27FC236}">
                  <a16:creationId xmlns:a16="http://schemas.microsoft.com/office/drawing/2014/main" id="{33DC225A-8AE5-4985-B639-2D606478CC89}"/>
                </a:ext>
              </a:extLst>
            </p:cNvPr>
            <p:cNvCxnSpPr>
              <a:stCxn id="986" idx="2"/>
              <a:endCxn id="978" idx="0"/>
            </p:cNvCxnSpPr>
            <p:nvPr/>
          </p:nvCxnSpPr>
          <p:spPr>
            <a:xfrm>
              <a:off x="8302624" y="868817"/>
              <a:ext cx="0" cy="1141791"/>
            </a:xfrm>
            <a:prstGeom prst="line">
              <a:avLst/>
            </a:prstGeom>
            <a:solidFill>
              <a:srgbClr val="006699"/>
            </a:solidFill>
            <a:ln w="19050" cap="flat" cmpd="sng" algn="ctr">
              <a:solidFill>
                <a:srgbClr val="003048"/>
              </a:solidFill>
              <a:prstDash val="solid"/>
              <a:round/>
              <a:headEnd type="none" w="med" len="med"/>
              <a:tailEnd type="none" w="med" len="med"/>
            </a:ln>
            <a:effectLst/>
          </p:spPr>
        </p:cxnSp>
        <p:sp>
          <p:nvSpPr>
            <p:cNvPr id="928" name="Cloud 591">
              <a:extLst>
                <a:ext uri="{FF2B5EF4-FFF2-40B4-BE49-F238E27FC236}">
                  <a16:creationId xmlns:a16="http://schemas.microsoft.com/office/drawing/2014/main" id="{420D37D8-7FDD-44D6-9BDB-1BAAE7A2D0BE}"/>
                </a:ext>
              </a:extLst>
            </p:cNvPr>
            <p:cNvSpPr/>
            <p:nvPr/>
          </p:nvSpPr>
          <p:spPr>
            <a:xfrm>
              <a:off x="6575300" y="198013"/>
              <a:ext cx="1135346" cy="67080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VLAN</a:t>
              </a:r>
            </a:p>
            <a:p>
              <a:pPr algn="ctr"/>
              <a:r>
                <a:rPr lang="en-US" sz="1000" dirty="0">
                  <a:solidFill>
                    <a:schemeClr val="tx1"/>
                  </a:solidFill>
                </a:rPr>
                <a:t>135</a:t>
              </a:r>
            </a:p>
          </p:txBody>
        </p:sp>
        <p:cxnSp>
          <p:nvCxnSpPr>
            <p:cNvPr id="929" name="Straight Connector 600">
              <a:extLst>
                <a:ext uri="{FF2B5EF4-FFF2-40B4-BE49-F238E27FC236}">
                  <a16:creationId xmlns:a16="http://schemas.microsoft.com/office/drawing/2014/main" id="{94862762-A039-4612-A73A-001A18D1ABE6}"/>
                </a:ext>
              </a:extLst>
            </p:cNvPr>
            <p:cNvCxnSpPr>
              <a:stCxn id="928" idx="1"/>
              <a:endCxn id="914" idx="0"/>
            </p:cNvCxnSpPr>
            <p:nvPr/>
          </p:nvCxnSpPr>
          <p:spPr>
            <a:xfrm rot="16200000" flipH="1">
              <a:off x="6993541" y="1017534"/>
              <a:ext cx="1158862" cy="859999"/>
            </a:xfrm>
            <a:prstGeom prst="bentConnector3">
              <a:avLst>
                <a:gd name="adj1" fmla="val 50000"/>
              </a:avLst>
            </a:prstGeom>
            <a:solidFill>
              <a:srgbClr val="006699"/>
            </a:solidFill>
            <a:ln w="19050" cap="flat" cmpd="sng" algn="ctr">
              <a:solidFill>
                <a:srgbClr val="003048"/>
              </a:solidFill>
              <a:prstDash val="solid"/>
              <a:round/>
              <a:headEnd type="none" w="med" len="med"/>
              <a:tailEnd type="none" w="med" len="med"/>
            </a:ln>
            <a:effectLst/>
          </p:spPr>
        </p:cxnSp>
        <p:grpSp>
          <p:nvGrpSpPr>
            <p:cNvPr id="930" name="Group 458">
              <a:extLst>
                <a:ext uri="{FF2B5EF4-FFF2-40B4-BE49-F238E27FC236}">
                  <a16:creationId xmlns:a16="http://schemas.microsoft.com/office/drawing/2014/main" id="{C898B2FF-48FE-48EE-A8F6-43CDEA5FEC7D}"/>
                </a:ext>
              </a:extLst>
            </p:cNvPr>
            <p:cNvGrpSpPr/>
            <p:nvPr/>
          </p:nvGrpSpPr>
          <p:grpSpPr>
            <a:xfrm>
              <a:off x="4153467" y="2010153"/>
              <a:ext cx="853361" cy="670804"/>
              <a:chOff x="1257810" y="4417299"/>
              <a:chExt cx="651303" cy="561106"/>
            </a:xfrm>
          </p:grpSpPr>
          <p:sp>
            <p:nvSpPr>
              <p:cNvPr id="958" name="Rectangle: Rounded Corners 199">
                <a:extLst>
                  <a:ext uri="{FF2B5EF4-FFF2-40B4-BE49-F238E27FC236}">
                    <a16:creationId xmlns:a16="http://schemas.microsoft.com/office/drawing/2014/main" id="{142083AE-54C0-4157-BCBD-D2AE2B7A3FBE}"/>
                  </a:ext>
                </a:extLst>
              </p:cNvPr>
              <p:cNvSpPr/>
              <p:nvPr/>
            </p:nvSpPr>
            <p:spPr bwMode="auto">
              <a:xfrm>
                <a:off x="1257810" y="4417299"/>
                <a:ext cx="651303" cy="561106"/>
              </a:xfrm>
              <a:prstGeom prst="roundRect">
                <a:avLst>
                  <a:gd name="adj" fmla="val 4522"/>
                </a:avLst>
              </a:prstGeom>
              <a:solidFill>
                <a:srgbClr val="006699"/>
              </a:solidFill>
              <a:ln w="19050" cap="flat" cmpd="sng" algn="ctr">
                <a:solidFill>
                  <a:srgbClr val="0030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buClr>
                    <a:srgbClr val="00005A"/>
                  </a:buClr>
                  <a:buSzPct val="70000"/>
                  <a:buFont typeface="Wingdings" pitchFamily="2" charset="2"/>
                  <a:buNone/>
                  <a:defRPr/>
                </a:pPr>
                <a:endParaRPr lang="en-US" sz="300" kern="0">
                  <a:solidFill>
                    <a:sysClr val="windowText" lastClr="000000"/>
                  </a:solidFill>
                  <a:latin typeface="Arial" panose="020B0604020202020204" pitchFamily="34" charset="0"/>
                </a:endParaRPr>
              </a:p>
            </p:txBody>
          </p:sp>
          <p:grpSp>
            <p:nvGrpSpPr>
              <p:cNvPr id="959" name="Group 460">
                <a:extLst>
                  <a:ext uri="{FF2B5EF4-FFF2-40B4-BE49-F238E27FC236}">
                    <a16:creationId xmlns:a16="http://schemas.microsoft.com/office/drawing/2014/main" id="{AF4339DD-019E-4464-B8AB-649B0227893F}"/>
                  </a:ext>
                </a:extLst>
              </p:cNvPr>
              <p:cNvGrpSpPr/>
              <p:nvPr/>
            </p:nvGrpSpPr>
            <p:grpSpPr>
              <a:xfrm>
                <a:off x="1341512" y="4614082"/>
                <a:ext cx="482140" cy="122981"/>
                <a:chOff x="575421" y="3547674"/>
                <a:chExt cx="1131098" cy="288513"/>
              </a:xfrm>
            </p:grpSpPr>
            <p:grpSp>
              <p:nvGrpSpPr>
                <p:cNvPr id="960" name="Group 461">
                  <a:extLst>
                    <a:ext uri="{FF2B5EF4-FFF2-40B4-BE49-F238E27FC236}">
                      <a16:creationId xmlns:a16="http://schemas.microsoft.com/office/drawing/2014/main" id="{65270CA9-EF72-4EED-8485-BA923B93B47A}"/>
                    </a:ext>
                  </a:extLst>
                </p:cNvPr>
                <p:cNvGrpSpPr>
                  <a:grpSpLocks/>
                </p:cNvGrpSpPr>
                <p:nvPr/>
              </p:nvGrpSpPr>
              <p:grpSpPr bwMode="auto">
                <a:xfrm>
                  <a:off x="575421" y="3547674"/>
                  <a:ext cx="1131098" cy="271100"/>
                  <a:chOff x="387" y="2317"/>
                  <a:chExt cx="220" cy="81"/>
                </a:xfrm>
                <a:solidFill>
                  <a:srgbClr val="005C8A">
                    <a:lumMod val="75000"/>
                  </a:srgbClr>
                </a:solidFill>
              </p:grpSpPr>
              <p:sp>
                <p:nvSpPr>
                  <p:cNvPr id="970" name="Freeform 110">
                    <a:extLst>
                      <a:ext uri="{FF2B5EF4-FFF2-40B4-BE49-F238E27FC236}">
                        <a16:creationId xmlns:a16="http://schemas.microsoft.com/office/drawing/2014/main" id="{F188D867-9924-4C84-8B01-5104408F63DA}"/>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71" name="Freeform 111">
                    <a:extLst>
                      <a:ext uri="{FF2B5EF4-FFF2-40B4-BE49-F238E27FC236}">
                        <a16:creationId xmlns:a16="http://schemas.microsoft.com/office/drawing/2014/main" id="{ECF76F1A-FD6F-4B27-92EA-430D8F0B0B55}"/>
                      </a:ext>
                    </a:extLst>
                  </p:cNvPr>
                  <p:cNvSpPr>
                    <a:spLocks/>
                  </p:cNvSpPr>
                  <p:nvPr/>
                </p:nvSpPr>
                <p:spPr bwMode="auto">
                  <a:xfrm>
                    <a:off x="502" y="2317"/>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72" name="Freeform 112">
                    <a:extLst>
                      <a:ext uri="{FF2B5EF4-FFF2-40B4-BE49-F238E27FC236}">
                        <a16:creationId xmlns:a16="http://schemas.microsoft.com/office/drawing/2014/main" id="{6C87C2A1-C273-4B5A-9D5C-D930772752C7}"/>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73" name="Freeform 113">
                    <a:extLst>
                      <a:ext uri="{FF2B5EF4-FFF2-40B4-BE49-F238E27FC236}">
                        <a16:creationId xmlns:a16="http://schemas.microsoft.com/office/drawing/2014/main" id="{0637A098-6F1A-4BEC-BD47-DA45309B426B}"/>
                      </a:ext>
                    </a:extLst>
                  </p:cNvPr>
                  <p:cNvSpPr>
                    <a:spLocks/>
                  </p:cNvSpPr>
                  <p:nvPr/>
                </p:nvSpPr>
                <p:spPr bwMode="auto">
                  <a:xfrm>
                    <a:off x="387" y="2359"/>
                    <a:ext cx="105" cy="36"/>
                  </a:xfrm>
                  <a:custGeom>
                    <a:avLst/>
                    <a:gdLst>
                      <a:gd name="T0" fmla="*/ 105 w 105"/>
                      <a:gd name="T1" fmla="*/ 8 h 37"/>
                      <a:gd name="T2" fmla="*/ 82 w 105"/>
                      <a:gd name="T3" fmla="*/ 0 h 37"/>
                      <a:gd name="T4" fmla="*/ 27 w 105"/>
                      <a:gd name="T5" fmla="*/ 23 h 37"/>
                      <a:gd name="T6" fmla="*/ 0 w 105"/>
                      <a:gd name="T7" fmla="*/ 15 h 37"/>
                      <a:gd name="T8" fmla="*/ 13 w 105"/>
                      <a:gd name="T9" fmla="*/ 37 h 37"/>
                      <a:gd name="T10" fmla="*/ 82 w 105"/>
                      <a:gd name="T11" fmla="*/ 37 h 37"/>
                      <a:gd name="T12" fmla="*/ 52 w 105"/>
                      <a:gd name="T13" fmla="*/ 29 h 37"/>
                      <a:gd name="T14" fmla="*/ 105 w 105"/>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7"/>
                      <a:gd name="T26" fmla="*/ 105 w 10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7">
                        <a:moveTo>
                          <a:pt x="105" y="8"/>
                        </a:moveTo>
                        <a:lnTo>
                          <a:pt x="82" y="0"/>
                        </a:lnTo>
                        <a:lnTo>
                          <a:pt x="27" y="23"/>
                        </a:lnTo>
                        <a:lnTo>
                          <a:pt x="0" y="15"/>
                        </a:lnTo>
                        <a:lnTo>
                          <a:pt x="13" y="37"/>
                        </a:lnTo>
                        <a:lnTo>
                          <a:pt x="82" y="37"/>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74" name="Freeform 114">
                    <a:extLst>
                      <a:ext uri="{FF2B5EF4-FFF2-40B4-BE49-F238E27FC236}">
                        <a16:creationId xmlns:a16="http://schemas.microsoft.com/office/drawing/2014/main" id="{238EC824-E95C-4DEB-A56B-6096C9472F35}"/>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75" name="Freeform 115">
                    <a:extLst>
                      <a:ext uri="{FF2B5EF4-FFF2-40B4-BE49-F238E27FC236}">
                        <a16:creationId xmlns:a16="http://schemas.microsoft.com/office/drawing/2014/main" id="{CCD027CA-90F5-45F4-A529-8EC5F15F4476}"/>
                      </a:ext>
                    </a:extLst>
                  </p:cNvPr>
                  <p:cNvSpPr>
                    <a:spLocks/>
                  </p:cNvSpPr>
                  <p:nvPr/>
                </p:nvSpPr>
                <p:spPr bwMode="auto">
                  <a:xfrm>
                    <a:off x="393" y="2317"/>
                    <a:ext cx="105" cy="36"/>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76" name="Freeform 116">
                    <a:extLst>
                      <a:ext uri="{FF2B5EF4-FFF2-40B4-BE49-F238E27FC236}">
                        <a16:creationId xmlns:a16="http://schemas.microsoft.com/office/drawing/2014/main" id="{B0680F55-C5C3-437F-A432-8778824ECFE1}"/>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77" name="Freeform 117">
                    <a:extLst>
                      <a:ext uri="{FF2B5EF4-FFF2-40B4-BE49-F238E27FC236}">
                        <a16:creationId xmlns:a16="http://schemas.microsoft.com/office/drawing/2014/main" id="{95617E12-D35B-4467-8C72-A21E5B11F429}"/>
                      </a:ext>
                    </a:extLst>
                  </p:cNvPr>
                  <p:cNvSpPr>
                    <a:spLocks/>
                  </p:cNvSpPr>
                  <p:nvPr/>
                </p:nvSpPr>
                <p:spPr bwMode="auto">
                  <a:xfrm>
                    <a:off x="498" y="2362"/>
                    <a:ext cx="105"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6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6"/>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nvGrpSpPr>
                <p:cNvPr id="961" name="Group 462">
                  <a:extLst>
                    <a:ext uri="{FF2B5EF4-FFF2-40B4-BE49-F238E27FC236}">
                      <a16:creationId xmlns:a16="http://schemas.microsoft.com/office/drawing/2014/main" id="{1BC200DF-0C94-43BD-AD7F-10BE9553DD61}"/>
                    </a:ext>
                  </a:extLst>
                </p:cNvPr>
                <p:cNvGrpSpPr>
                  <a:grpSpLocks/>
                </p:cNvGrpSpPr>
                <p:nvPr/>
              </p:nvGrpSpPr>
              <p:grpSpPr bwMode="auto">
                <a:xfrm>
                  <a:off x="578558" y="3558393"/>
                  <a:ext cx="1120815" cy="277794"/>
                  <a:chOff x="389" y="2317"/>
                  <a:chExt cx="218" cy="83"/>
                </a:xfrm>
                <a:solidFill>
                  <a:srgbClr val="FFFFFF"/>
                </a:solidFill>
              </p:grpSpPr>
              <p:sp>
                <p:nvSpPr>
                  <p:cNvPr id="962" name="Freeform 415">
                    <a:extLst>
                      <a:ext uri="{FF2B5EF4-FFF2-40B4-BE49-F238E27FC236}">
                        <a16:creationId xmlns:a16="http://schemas.microsoft.com/office/drawing/2014/main" id="{0CD3555C-2316-436E-AC60-AFF6605705C8}"/>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63" name="Freeform 416">
                    <a:extLst>
                      <a:ext uri="{FF2B5EF4-FFF2-40B4-BE49-F238E27FC236}">
                        <a16:creationId xmlns:a16="http://schemas.microsoft.com/office/drawing/2014/main" id="{A9ADDDA6-4687-4D4F-AB64-422EBC87110B}"/>
                      </a:ext>
                    </a:extLst>
                  </p:cNvPr>
                  <p:cNvSpPr>
                    <a:spLocks/>
                  </p:cNvSpPr>
                  <p:nvPr/>
                </p:nvSpPr>
                <p:spPr bwMode="auto">
                  <a:xfrm>
                    <a:off x="502" y="2319"/>
                    <a:ext cx="105" cy="36"/>
                  </a:xfrm>
                  <a:custGeom>
                    <a:avLst/>
                    <a:gdLst>
                      <a:gd name="T0" fmla="*/ 0 w 105"/>
                      <a:gd name="T1" fmla="*/ 27 h 35"/>
                      <a:gd name="T2" fmla="*/ 23 w 105"/>
                      <a:gd name="T3" fmla="*/ 35 h 35"/>
                      <a:gd name="T4" fmla="*/ 80 w 105"/>
                      <a:gd name="T5" fmla="*/ 12 h 35"/>
                      <a:gd name="T6" fmla="*/ 105 w 105"/>
                      <a:gd name="T7" fmla="*/ 20 h 35"/>
                      <a:gd name="T8" fmla="*/ 92 w 105"/>
                      <a:gd name="T9" fmla="*/ 0 h 35"/>
                      <a:gd name="T10" fmla="*/ 25 w 105"/>
                      <a:gd name="T11" fmla="*/ 0 h 35"/>
                      <a:gd name="T12" fmla="*/ 53 w 105"/>
                      <a:gd name="T13" fmla="*/ 6 h 35"/>
                      <a:gd name="T14" fmla="*/ 0 w 105"/>
                      <a:gd name="T15" fmla="*/ 27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27"/>
                        </a:moveTo>
                        <a:lnTo>
                          <a:pt x="23" y="35"/>
                        </a:lnTo>
                        <a:lnTo>
                          <a:pt x="80" y="12"/>
                        </a:lnTo>
                        <a:lnTo>
                          <a:pt x="105" y="20"/>
                        </a:lnTo>
                        <a:lnTo>
                          <a:pt x="92" y="0"/>
                        </a:lnTo>
                        <a:lnTo>
                          <a:pt x="25" y="0"/>
                        </a:lnTo>
                        <a:lnTo>
                          <a:pt x="53" y="6"/>
                        </a:lnTo>
                        <a:lnTo>
                          <a:pt x="0"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64" name="Freeform 417">
                    <a:extLst>
                      <a:ext uri="{FF2B5EF4-FFF2-40B4-BE49-F238E27FC236}">
                        <a16:creationId xmlns:a16="http://schemas.microsoft.com/office/drawing/2014/main" id="{528944F6-6300-47C1-9A58-D0F077053E3E}"/>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65" name="Freeform 418">
                    <a:extLst>
                      <a:ext uri="{FF2B5EF4-FFF2-40B4-BE49-F238E27FC236}">
                        <a16:creationId xmlns:a16="http://schemas.microsoft.com/office/drawing/2014/main" id="{06BF5200-2B7A-4EFF-91A7-9AD2A26F8D27}"/>
                      </a:ext>
                    </a:extLst>
                  </p:cNvPr>
                  <p:cNvSpPr>
                    <a:spLocks/>
                  </p:cNvSpPr>
                  <p:nvPr/>
                </p:nvSpPr>
                <p:spPr bwMode="auto">
                  <a:xfrm>
                    <a:off x="389" y="2361"/>
                    <a:ext cx="105" cy="36"/>
                  </a:xfrm>
                  <a:custGeom>
                    <a:avLst/>
                    <a:gdLst>
                      <a:gd name="T0" fmla="*/ 105 w 105"/>
                      <a:gd name="T1" fmla="*/ 8 h 36"/>
                      <a:gd name="T2" fmla="*/ 82 w 105"/>
                      <a:gd name="T3" fmla="*/ 0 h 36"/>
                      <a:gd name="T4" fmla="*/ 27 w 105"/>
                      <a:gd name="T5" fmla="*/ 23 h 36"/>
                      <a:gd name="T6" fmla="*/ 0 w 105"/>
                      <a:gd name="T7" fmla="*/ 15 h 36"/>
                      <a:gd name="T8" fmla="*/ 13 w 105"/>
                      <a:gd name="T9" fmla="*/ 36 h 36"/>
                      <a:gd name="T10" fmla="*/ 82 w 105"/>
                      <a:gd name="T11" fmla="*/ 36 h 36"/>
                      <a:gd name="T12" fmla="*/ 52 w 105"/>
                      <a:gd name="T13" fmla="*/ 29 h 36"/>
                      <a:gd name="T14" fmla="*/ 105 w 105"/>
                      <a:gd name="T15" fmla="*/ 8 h 3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6"/>
                      <a:gd name="T26" fmla="*/ 105 w 105"/>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6">
                        <a:moveTo>
                          <a:pt x="105" y="8"/>
                        </a:moveTo>
                        <a:lnTo>
                          <a:pt x="82" y="0"/>
                        </a:lnTo>
                        <a:lnTo>
                          <a:pt x="27" y="23"/>
                        </a:lnTo>
                        <a:lnTo>
                          <a:pt x="0" y="15"/>
                        </a:lnTo>
                        <a:lnTo>
                          <a:pt x="13" y="36"/>
                        </a:lnTo>
                        <a:lnTo>
                          <a:pt x="82" y="36"/>
                        </a:lnTo>
                        <a:lnTo>
                          <a:pt x="52" y="29"/>
                        </a:lnTo>
                        <a:lnTo>
                          <a:pt x="105"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66" name="Freeform 419">
                    <a:extLst>
                      <a:ext uri="{FF2B5EF4-FFF2-40B4-BE49-F238E27FC236}">
                        <a16:creationId xmlns:a16="http://schemas.microsoft.com/office/drawing/2014/main" id="{495F57C7-338B-455E-B1CA-5FA0092A7080}"/>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67" name="Freeform 420">
                    <a:extLst>
                      <a:ext uri="{FF2B5EF4-FFF2-40B4-BE49-F238E27FC236}">
                        <a16:creationId xmlns:a16="http://schemas.microsoft.com/office/drawing/2014/main" id="{171E20C6-A8D1-4F41-BE68-00FF878C4D77}"/>
                      </a:ext>
                    </a:extLst>
                  </p:cNvPr>
                  <p:cNvSpPr>
                    <a:spLocks/>
                  </p:cNvSpPr>
                  <p:nvPr/>
                </p:nvSpPr>
                <p:spPr bwMode="auto">
                  <a:xfrm>
                    <a:off x="394" y="2317"/>
                    <a:ext cx="105" cy="35"/>
                  </a:xfrm>
                  <a:custGeom>
                    <a:avLst/>
                    <a:gdLst>
                      <a:gd name="T0" fmla="*/ 0 w 105"/>
                      <a:gd name="T1" fmla="*/ 8 h 35"/>
                      <a:gd name="T2" fmla="*/ 23 w 105"/>
                      <a:gd name="T3" fmla="*/ 0 h 35"/>
                      <a:gd name="T4" fmla="*/ 80 w 105"/>
                      <a:gd name="T5" fmla="*/ 22 h 35"/>
                      <a:gd name="T6" fmla="*/ 105 w 105"/>
                      <a:gd name="T7" fmla="*/ 16 h 35"/>
                      <a:gd name="T8" fmla="*/ 91 w 105"/>
                      <a:gd name="T9" fmla="*/ 35 h 35"/>
                      <a:gd name="T10" fmla="*/ 25 w 105"/>
                      <a:gd name="T11" fmla="*/ 35 h 35"/>
                      <a:gd name="T12" fmla="*/ 52 w 105"/>
                      <a:gd name="T13" fmla="*/ 29 h 35"/>
                      <a:gd name="T14" fmla="*/ 0 w 105"/>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5"/>
                      <a:gd name="T26" fmla="*/ 105 w 10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5">
                        <a:moveTo>
                          <a:pt x="0" y="8"/>
                        </a:moveTo>
                        <a:lnTo>
                          <a:pt x="23" y="0"/>
                        </a:lnTo>
                        <a:lnTo>
                          <a:pt x="80" y="22"/>
                        </a:lnTo>
                        <a:lnTo>
                          <a:pt x="105" y="16"/>
                        </a:lnTo>
                        <a:lnTo>
                          <a:pt x="91" y="35"/>
                        </a:lnTo>
                        <a:lnTo>
                          <a:pt x="25" y="35"/>
                        </a:lnTo>
                        <a:lnTo>
                          <a:pt x="52" y="29"/>
                        </a:lnTo>
                        <a:lnTo>
                          <a:pt x="0" y="8"/>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68" name="Freeform 421">
                    <a:extLst>
                      <a:ext uri="{FF2B5EF4-FFF2-40B4-BE49-F238E27FC236}">
                        <a16:creationId xmlns:a16="http://schemas.microsoft.com/office/drawing/2014/main" id="{21047AFC-4FC3-420C-9F6A-CCDA56BC1A84}"/>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sp>
                <p:nvSpPr>
                  <p:cNvPr id="969" name="Freeform 422">
                    <a:extLst>
                      <a:ext uri="{FF2B5EF4-FFF2-40B4-BE49-F238E27FC236}">
                        <a16:creationId xmlns:a16="http://schemas.microsoft.com/office/drawing/2014/main" id="{C3162B5A-3EF5-433D-8A7D-C855AEC9D171}"/>
                      </a:ext>
                    </a:extLst>
                  </p:cNvPr>
                  <p:cNvSpPr>
                    <a:spLocks/>
                  </p:cNvSpPr>
                  <p:nvPr/>
                </p:nvSpPr>
                <p:spPr bwMode="auto">
                  <a:xfrm>
                    <a:off x="499" y="2364"/>
                    <a:ext cx="104" cy="36"/>
                  </a:xfrm>
                  <a:custGeom>
                    <a:avLst/>
                    <a:gdLst>
                      <a:gd name="T0" fmla="*/ 105 w 105"/>
                      <a:gd name="T1" fmla="*/ 27 h 34"/>
                      <a:gd name="T2" fmla="*/ 82 w 105"/>
                      <a:gd name="T3" fmla="*/ 34 h 34"/>
                      <a:gd name="T4" fmla="*/ 27 w 105"/>
                      <a:gd name="T5" fmla="*/ 11 h 34"/>
                      <a:gd name="T6" fmla="*/ 0 w 105"/>
                      <a:gd name="T7" fmla="*/ 19 h 34"/>
                      <a:gd name="T8" fmla="*/ 14 w 105"/>
                      <a:gd name="T9" fmla="*/ 0 h 34"/>
                      <a:gd name="T10" fmla="*/ 82 w 105"/>
                      <a:gd name="T11" fmla="*/ 0 h 34"/>
                      <a:gd name="T12" fmla="*/ 53 w 105"/>
                      <a:gd name="T13" fmla="*/ 5 h 34"/>
                      <a:gd name="T14" fmla="*/ 105 w 105"/>
                      <a:gd name="T15" fmla="*/ 27 h 34"/>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34"/>
                      <a:gd name="T26" fmla="*/ 105 w 10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34">
                        <a:moveTo>
                          <a:pt x="105" y="27"/>
                        </a:moveTo>
                        <a:lnTo>
                          <a:pt x="82" y="34"/>
                        </a:lnTo>
                        <a:lnTo>
                          <a:pt x="27" y="11"/>
                        </a:lnTo>
                        <a:lnTo>
                          <a:pt x="0" y="19"/>
                        </a:lnTo>
                        <a:lnTo>
                          <a:pt x="14" y="0"/>
                        </a:lnTo>
                        <a:lnTo>
                          <a:pt x="82" y="0"/>
                        </a:lnTo>
                        <a:lnTo>
                          <a:pt x="53" y="5"/>
                        </a:lnTo>
                        <a:lnTo>
                          <a:pt x="105" y="27"/>
                        </a:lnTo>
                        <a:close/>
                      </a:path>
                    </a:pathLst>
                  </a:custGeom>
                  <a:grpFill/>
                  <a:ln w="6350">
                    <a:no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77">
                      <a:defRPr/>
                    </a:pPr>
                    <a:endParaRPr lang="en-US" sz="100" kern="0" dirty="0">
                      <a:solidFill>
                        <a:prstClr val="black"/>
                      </a:solidFill>
                      <a:latin typeface="Arial" panose="020B0604020202020204" pitchFamily="34" charset="0"/>
                      <a:cs typeface="Arial" panose="020B0604020202020204" pitchFamily="34" charset="0"/>
                    </a:endParaRPr>
                  </a:p>
                </p:txBody>
              </p:sp>
            </p:grpSp>
          </p:grpSp>
        </p:grpSp>
        <p:cxnSp>
          <p:nvCxnSpPr>
            <p:cNvPr id="931" name="Straight Connector 484">
              <a:extLst>
                <a:ext uri="{FF2B5EF4-FFF2-40B4-BE49-F238E27FC236}">
                  <a16:creationId xmlns:a16="http://schemas.microsoft.com/office/drawing/2014/main" id="{784C4220-D909-4951-94A1-24695344C4C5}"/>
                </a:ext>
              </a:extLst>
            </p:cNvPr>
            <p:cNvCxnSpPr>
              <a:stCxn id="1010" idx="3"/>
              <a:endCxn id="958" idx="1"/>
            </p:cNvCxnSpPr>
            <p:nvPr/>
          </p:nvCxnSpPr>
          <p:spPr>
            <a:xfrm flipV="1">
              <a:off x="2862042" y="2345555"/>
              <a:ext cx="1291425" cy="11284"/>
            </a:xfrm>
            <a:prstGeom prst="line">
              <a:avLst/>
            </a:prstGeom>
            <a:solidFill>
              <a:srgbClr val="006699"/>
            </a:solidFill>
            <a:ln w="19050" cap="flat" cmpd="sng" algn="ctr">
              <a:solidFill>
                <a:srgbClr val="003048"/>
              </a:solidFill>
              <a:prstDash val="dash"/>
              <a:round/>
              <a:headEnd type="none" w="med" len="med"/>
              <a:tailEnd type="none" w="med" len="med"/>
            </a:ln>
            <a:effectLst/>
          </p:spPr>
        </p:cxnSp>
        <p:cxnSp>
          <p:nvCxnSpPr>
            <p:cNvPr id="932" name="Straight Connector 484">
              <a:extLst>
                <a:ext uri="{FF2B5EF4-FFF2-40B4-BE49-F238E27FC236}">
                  <a16:creationId xmlns:a16="http://schemas.microsoft.com/office/drawing/2014/main" id="{A35F383F-672D-4FAB-8BF9-6AAE60D2775E}"/>
                </a:ext>
              </a:extLst>
            </p:cNvPr>
            <p:cNvCxnSpPr>
              <a:stCxn id="958" idx="3"/>
              <a:endCxn id="988" idx="1"/>
            </p:cNvCxnSpPr>
            <p:nvPr/>
          </p:nvCxnSpPr>
          <p:spPr>
            <a:xfrm>
              <a:off x="5006828" y="2345555"/>
              <a:ext cx="1243501" cy="6847"/>
            </a:xfrm>
            <a:prstGeom prst="line">
              <a:avLst/>
            </a:prstGeom>
            <a:solidFill>
              <a:srgbClr val="006699"/>
            </a:solidFill>
            <a:ln w="19050" cap="flat" cmpd="sng" algn="ctr">
              <a:solidFill>
                <a:srgbClr val="003048"/>
              </a:solidFill>
              <a:prstDash val="dash"/>
              <a:round/>
              <a:headEnd type="none" w="med" len="med"/>
              <a:tailEnd type="none" w="med" len="med"/>
            </a:ln>
            <a:effectLst/>
          </p:spPr>
        </p:cxnSp>
        <p:sp>
          <p:nvSpPr>
            <p:cNvPr id="933" name="TextBox 603">
              <a:extLst>
                <a:ext uri="{FF2B5EF4-FFF2-40B4-BE49-F238E27FC236}">
                  <a16:creationId xmlns:a16="http://schemas.microsoft.com/office/drawing/2014/main" id="{9170175F-3032-4498-8587-49D08CB9A6A6}"/>
                </a:ext>
              </a:extLst>
            </p:cNvPr>
            <p:cNvSpPr txBox="1"/>
            <p:nvPr/>
          </p:nvSpPr>
          <p:spPr>
            <a:xfrm>
              <a:off x="1864138" y="2738087"/>
              <a:ext cx="1156382" cy="585304"/>
            </a:xfrm>
            <a:prstGeom prst="rect">
              <a:avLst/>
            </a:prstGeom>
            <a:noFill/>
          </p:spPr>
          <p:txBody>
            <a:bodyPr wrap="none" rtlCol="0">
              <a:spAutoFit/>
            </a:bodyPr>
            <a:lstStyle/>
            <a:p>
              <a:pPr algn="ctr"/>
              <a:r>
                <a:rPr lang="en-US" sz="900" dirty="0"/>
                <a:t>R1</a:t>
              </a:r>
            </a:p>
            <a:p>
              <a:pPr algn="ctr"/>
              <a:r>
                <a:rPr lang="en-US" sz="900" dirty="0"/>
                <a:t>(null:0301)</a:t>
              </a:r>
            </a:p>
          </p:txBody>
        </p:sp>
        <p:sp>
          <p:nvSpPr>
            <p:cNvPr id="934" name="TextBox 603">
              <a:extLst>
                <a:ext uri="{FF2B5EF4-FFF2-40B4-BE49-F238E27FC236}">
                  <a16:creationId xmlns:a16="http://schemas.microsoft.com/office/drawing/2014/main" id="{4E3F4762-E3E6-4011-8E51-0124257D25F5}"/>
                </a:ext>
              </a:extLst>
            </p:cNvPr>
            <p:cNvSpPr txBox="1"/>
            <p:nvPr/>
          </p:nvSpPr>
          <p:spPr>
            <a:xfrm>
              <a:off x="37634" y="2738087"/>
              <a:ext cx="1512035" cy="365814"/>
            </a:xfrm>
            <a:prstGeom prst="rect">
              <a:avLst/>
            </a:prstGeom>
            <a:noFill/>
          </p:spPr>
          <p:txBody>
            <a:bodyPr wrap="none" rtlCol="0">
              <a:spAutoFit/>
            </a:bodyPr>
            <a:lstStyle/>
            <a:p>
              <a:pPr algn="ctr"/>
              <a:r>
                <a:rPr lang="en-US" sz="900" dirty="0"/>
                <a:t>(all ports trunk)</a:t>
              </a:r>
            </a:p>
          </p:txBody>
        </p:sp>
        <p:sp>
          <p:nvSpPr>
            <p:cNvPr id="935" name="TextBox 603">
              <a:extLst>
                <a:ext uri="{FF2B5EF4-FFF2-40B4-BE49-F238E27FC236}">
                  <a16:creationId xmlns:a16="http://schemas.microsoft.com/office/drawing/2014/main" id="{D57BDF74-2304-47C1-9A8E-B002F129654C}"/>
                </a:ext>
              </a:extLst>
            </p:cNvPr>
            <p:cNvSpPr txBox="1"/>
            <p:nvPr/>
          </p:nvSpPr>
          <p:spPr>
            <a:xfrm>
              <a:off x="2691110" y="1402471"/>
              <a:ext cx="589369" cy="438978"/>
            </a:xfrm>
            <a:prstGeom prst="rect">
              <a:avLst/>
            </a:prstGeom>
            <a:noFill/>
          </p:spPr>
          <p:txBody>
            <a:bodyPr wrap="none" lIns="0" tIns="0" rIns="0" bIns="0" rtlCol="0">
              <a:spAutoFit/>
            </a:bodyPr>
            <a:lstStyle/>
            <a:p>
              <a:r>
                <a:rPr lang="en-US" sz="900" dirty="0"/>
                <a:t>Virtual</a:t>
              </a:r>
            </a:p>
            <a:p>
              <a:r>
                <a:rPr lang="en-US" sz="900" dirty="0"/>
                <a:t>Port 10</a:t>
              </a:r>
            </a:p>
          </p:txBody>
        </p:sp>
        <p:cxnSp>
          <p:nvCxnSpPr>
            <p:cNvPr id="936" name="Straight Connector 21">
              <a:extLst>
                <a:ext uri="{FF2B5EF4-FFF2-40B4-BE49-F238E27FC236}">
                  <a16:creationId xmlns:a16="http://schemas.microsoft.com/office/drawing/2014/main" id="{214136DF-D3FA-4826-A120-2C6E1F197CBD}"/>
                </a:ext>
              </a:extLst>
            </p:cNvPr>
            <p:cNvCxnSpPr>
              <a:stCxn id="935" idx="2"/>
              <a:endCxn id="1010" idx="3"/>
            </p:cNvCxnSpPr>
            <p:nvPr/>
          </p:nvCxnSpPr>
          <p:spPr>
            <a:xfrm flipH="1">
              <a:off x="2862042" y="1841450"/>
              <a:ext cx="123753" cy="515391"/>
            </a:xfrm>
            <a:prstGeom prst="line">
              <a:avLst/>
            </a:prstGeom>
            <a:ln>
              <a:solidFill>
                <a:srgbClr val="003048"/>
              </a:solidFill>
              <a:prstDash val="dash"/>
            </a:ln>
          </p:spPr>
          <p:style>
            <a:lnRef idx="1">
              <a:schemeClr val="accent1"/>
            </a:lnRef>
            <a:fillRef idx="0">
              <a:schemeClr val="accent1"/>
            </a:fillRef>
            <a:effectRef idx="0">
              <a:schemeClr val="accent1"/>
            </a:effectRef>
            <a:fontRef idx="minor">
              <a:schemeClr val="tx1"/>
            </a:fontRef>
          </p:style>
        </p:cxnSp>
        <p:sp>
          <p:nvSpPr>
            <p:cNvPr id="937" name="TextBox 603">
              <a:extLst>
                <a:ext uri="{FF2B5EF4-FFF2-40B4-BE49-F238E27FC236}">
                  <a16:creationId xmlns:a16="http://schemas.microsoft.com/office/drawing/2014/main" id="{F80C9338-B127-433A-953D-86F064DED2AD}"/>
                </a:ext>
              </a:extLst>
            </p:cNvPr>
            <p:cNvSpPr txBox="1"/>
            <p:nvPr/>
          </p:nvSpPr>
          <p:spPr>
            <a:xfrm>
              <a:off x="3646111" y="1402471"/>
              <a:ext cx="589369" cy="438978"/>
            </a:xfrm>
            <a:prstGeom prst="rect">
              <a:avLst/>
            </a:prstGeom>
            <a:noFill/>
          </p:spPr>
          <p:txBody>
            <a:bodyPr wrap="none" lIns="0" tIns="0" rIns="0" bIns="0" rtlCol="0">
              <a:spAutoFit/>
            </a:bodyPr>
            <a:lstStyle/>
            <a:p>
              <a:r>
                <a:rPr lang="en-US" sz="900" dirty="0"/>
                <a:t>Virtual</a:t>
              </a:r>
            </a:p>
            <a:p>
              <a:r>
                <a:rPr lang="en-US" sz="900" dirty="0"/>
                <a:t>Port 11</a:t>
              </a:r>
            </a:p>
          </p:txBody>
        </p:sp>
        <p:cxnSp>
          <p:nvCxnSpPr>
            <p:cNvPr id="938" name="Straight Connector 681">
              <a:extLst>
                <a:ext uri="{FF2B5EF4-FFF2-40B4-BE49-F238E27FC236}">
                  <a16:creationId xmlns:a16="http://schemas.microsoft.com/office/drawing/2014/main" id="{F06C4F7D-07E9-42E5-AD10-7483B46F9490}"/>
                </a:ext>
              </a:extLst>
            </p:cNvPr>
            <p:cNvCxnSpPr>
              <a:stCxn id="937" idx="2"/>
              <a:endCxn id="958" idx="1"/>
            </p:cNvCxnSpPr>
            <p:nvPr/>
          </p:nvCxnSpPr>
          <p:spPr>
            <a:xfrm>
              <a:off x="3940796" y="1841450"/>
              <a:ext cx="212671" cy="504106"/>
            </a:xfrm>
            <a:prstGeom prst="line">
              <a:avLst/>
            </a:prstGeom>
            <a:ln>
              <a:solidFill>
                <a:srgbClr val="003048"/>
              </a:solidFill>
              <a:prstDash val="dash"/>
            </a:ln>
          </p:spPr>
          <p:style>
            <a:lnRef idx="1">
              <a:schemeClr val="accent1"/>
            </a:lnRef>
            <a:fillRef idx="0">
              <a:schemeClr val="accent1"/>
            </a:fillRef>
            <a:effectRef idx="0">
              <a:schemeClr val="accent1"/>
            </a:effectRef>
            <a:fontRef idx="minor">
              <a:schemeClr val="tx1"/>
            </a:fontRef>
          </p:style>
        </p:cxnSp>
        <p:sp>
          <p:nvSpPr>
            <p:cNvPr id="939" name="TextBox 603">
              <a:extLst>
                <a:ext uri="{FF2B5EF4-FFF2-40B4-BE49-F238E27FC236}">
                  <a16:creationId xmlns:a16="http://schemas.microsoft.com/office/drawing/2014/main" id="{3D25526C-1636-4B17-8FF9-EC349C667C03}"/>
                </a:ext>
              </a:extLst>
            </p:cNvPr>
            <p:cNvSpPr txBox="1"/>
            <p:nvPr/>
          </p:nvSpPr>
          <p:spPr>
            <a:xfrm>
              <a:off x="4873806" y="1402471"/>
              <a:ext cx="589369" cy="438978"/>
            </a:xfrm>
            <a:prstGeom prst="rect">
              <a:avLst/>
            </a:prstGeom>
            <a:noFill/>
          </p:spPr>
          <p:txBody>
            <a:bodyPr wrap="none" lIns="0" tIns="0" rIns="0" bIns="0" rtlCol="0">
              <a:spAutoFit/>
            </a:bodyPr>
            <a:lstStyle/>
            <a:p>
              <a:r>
                <a:rPr lang="en-US" sz="900" dirty="0"/>
                <a:t>Virtual</a:t>
              </a:r>
            </a:p>
            <a:p>
              <a:r>
                <a:rPr lang="en-US" sz="900" dirty="0"/>
                <a:t>Port 12</a:t>
              </a:r>
            </a:p>
          </p:txBody>
        </p:sp>
        <p:cxnSp>
          <p:nvCxnSpPr>
            <p:cNvPr id="940" name="Straight Connector 683">
              <a:extLst>
                <a:ext uri="{FF2B5EF4-FFF2-40B4-BE49-F238E27FC236}">
                  <a16:creationId xmlns:a16="http://schemas.microsoft.com/office/drawing/2014/main" id="{6762BCDB-E2EB-45DC-9930-E508F002ED71}"/>
                </a:ext>
              </a:extLst>
            </p:cNvPr>
            <p:cNvCxnSpPr>
              <a:stCxn id="939" idx="2"/>
              <a:endCxn id="958" idx="3"/>
            </p:cNvCxnSpPr>
            <p:nvPr/>
          </p:nvCxnSpPr>
          <p:spPr>
            <a:xfrm flipH="1">
              <a:off x="5006828" y="1841450"/>
              <a:ext cx="161663" cy="504106"/>
            </a:xfrm>
            <a:prstGeom prst="line">
              <a:avLst/>
            </a:prstGeom>
            <a:ln>
              <a:solidFill>
                <a:srgbClr val="003048"/>
              </a:solidFill>
              <a:prstDash val="dash"/>
            </a:ln>
          </p:spPr>
          <p:style>
            <a:lnRef idx="1">
              <a:schemeClr val="accent1"/>
            </a:lnRef>
            <a:fillRef idx="0">
              <a:schemeClr val="accent1"/>
            </a:fillRef>
            <a:effectRef idx="0">
              <a:schemeClr val="accent1"/>
            </a:effectRef>
            <a:fontRef idx="minor">
              <a:schemeClr val="tx1"/>
            </a:fontRef>
          </p:style>
        </p:cxnSp>
        <p:sp>
          <p:nvSpPr>
            <p:cNvPr id="941" name="TextBox 603">
              <a:extLst>
                <a:ext uri="{FF2B5EF4-FFF2-40B4-BE49-F238E27FC236}">
                  <a16:creationId xmlns:a16="http://schemas.microsoft.com/office/drawing/2014/main" id="{0DF925EA-60A4-4695-BCBB-5AB02DFF2C54}"/>
                </a:ext>
              </a:extLst>
            </p:cNvPr>
            <p:cNvSpPr txBox="1"/>
            <p:nvPr/>
          </p:nvSpPr>
          <p:spPr>
            <a:xfrm>
              <a:off x="5786437" y="1402471"/>
              <a:ext cx="589369" cy="438978"/>
            </a:xfrm>
            <a:prstGeom prst="rect">
              <a:avLst/>
            </a:prstGeom>
            <a:noFill/>
          </p:spPr>
          <p:txBody>
            <a:bodyPr wrap="none" lIns="0" tIns="0" rIns="0" bIns="0" rtlCol="0">
              <a:spAutoFit/>
            </a:bodyPr>
            <a:lstStyle/>
            <a:p>
              <a:r>
                <a:rPr lang="en-US" sz="900" dirty="0"/>
                <a:t>Virtual</a:t>
              </a:r>
            </a:p>
            <a:p>
              <a:r>
                <a:rPr lang="en-US" sz="900" dirty="0"/>
                <a:t>Port 13</a:t>
              </a:r>
            </a:p>
          </p:txBody>
        </p:sp>
        <p:cxnSp>
          <p:nvCxnSpPr>
            <p:cNvPr id="942" name="Straight Connector 685">
              <a:extLst>
                <a:ext uri="{FF2B5EF4-FFF2-40B4-BE49-F238E27FC236}">
                  <a16:creationId xmlns:a16="http://schemas.microsoft.com/office/drawing/2014/main" id="{9D934CF3-D358-4050-9E58-6475009F830F}"/>
                </a:ext>
              </a:extLst>
            </p:cNvPr>
            <p:cNvCxnSpPr>
              <a:stCxn id="941" idx="2"/>
              <a:endCxn id="988" idx="1"/>
            </p:cNvCxnSpPr>
            <p:nvPr/>
          </p:nvCxnSpPr>
          <p:spPr>
            <a:xfrm>
              <a:off x="6081122" y="1841450"/>
              <a:ext cx="169207" cy="510953"/>
            </a:xfrm>
            <a:prstGeom prst="line">
              <a:avLst/>
            </a:prstGeom>
            <a:ln>
              <a:solidFill>
                <a:srgbClr val="003048"/>
              </a:solidFill>
              <a:prstDash val="dash"/>
            </a:ln>
          </p:spPr>
          <p:style>
            <a:lnRef idx="1">
              <a:schemeClr val="accent1"/>
            </a:lnRef>
            <a:fillRef idx="0">
              <a:schemeClr val="accent1"/>
            </a:fillRef>
            <a:effectRef idx="0">
              <a:schemeClr val="accent1"/>
            </a:effectRef>
            <a:fontRef idx="minor">
              <a:schemeClr val="tx1"/>
            </a:fontRef>
          </p:style>
        </p:cxnSp>
        <p:sp>
          <p:nvSpPr>
            <p:cNvPr id="943" name="TextBox 603">
              <a:extLst>
                <a:ext uri="{FF2B5EF4-FFF2-40B4-BE49-F238E27FC236}">
                  <a16:creationId xmlns:a16="http://schemas.microsoft.com/office/drawing/2014/main" id="{D947D778-4607-451E-B155-7A37A3C75053}"/>
                </a:ext>
              </a:extLst>
            </p:cNvPr>
            <p:cNvSpPr txBox="1"/>
            <p:nvPr/>
          </p:nvSpPr>
          <p:spPr>
            <a:xfrm>
              <a:off x="3997133" y="2738087"/>
              <a:ext cx="1156382" cy="585304"/>
            </a:xfrm>
            <a:prstGeom prst="rect">
              <a:avLst/>
            </a:prstGeom>
            <a:noFill/>
          </p:spPr>
          <p:txBody>
            <a:bodyPr wrap="none" rtlCol="0">
              <a:spAutoFit/>
            </a:bodyPr>
            <a:lstStyle/>
            <a:p>
              <a:pPr algn="ctr"/>
              <a:r>
                <a:rPr lang="en-US" sz="900" dirty="0"/>
                <a:t>R2</a:t>
              </a:r>
            </a:p>
            <a:p>
              <a:pPr algn="ctr"/>
              <a:r>
                <a:rPr lang="en-US" sz="900" dirty="0"/>
                <a:t>(null:0302)</a:t>
              </a:r>
            </a:p>
          </p:txBody>
        </p:sp>
        <p:sp>
          <p:nvSpPr>
            <p:cNvPr id="944" name="TextBox 603">
              <a:extLst>
                <a:ext uri="{FF2B5EF4-FFF2-40B4-BE49-F238E27FC236}">
                  <a16:creationId xmlns:a16="http://schemas.microsoft.com/office/drawing/2014/main" id="{517D969D-428D-4228-83B2-7C4203465BC3}"/>
                </a:ext>
              </a:extLst>
            </p:cNvPr>
            <p:cNvSpPr txBox="1"/>
            <p:nvPr/>
          </p:nvSpPr>
          <p:spPr>
            <a:xfrm>
              <a:off x="6106421" y="2738087"/>
              <a:ext cx="1156382" cy="585304"/>
            </a:xfrm>
            <a:prstGeom prst="rect">
              <a:avLst/>
            </a:prstGeom>
            <a:noFill/>
          </p:spPr>
          <p:txBody>
            <a:bodyPr wrap="none" rtlCol="0">
              <a:spAutoFit/>
            </a:bodyPr>
            <a:lstStyle/>
            <a:p>
              <a:pPr algn="ctr"/>
              <a:r>
                <a:rPr lang="en-US" sz="900" dirty="0"/>
                <a:t>R3</a:t>
              </a:r>
            </a:p>
            <a:p>
              <a:pPr algn="ctr"/>
              <a:r>
                <a:rPr lang="en-US" sz="900" dirty="0"/>
                <a:t>(null:0303)</a:t>
              </a:r>
            </a:p>
          </p:txBody>
        </p:sp>
        <p:sp>
          <p:nvSpPr>
            <p:cNvPr id="945" name="TextBox 603">
              <a:extLst>
                <a:ext uri="{FF2B5EF4-FFF2-40B4-BE49-F238E27FC236}">
                  <a16:creationId xmlns:a16="http://schemas.microsoft.com/office/drawing/2014/main" id="{B9B50526-5BB8-4EF5-9D57-069FC67EE3A7}"/>
                </a:ext>
              </a:extLst>
            </p:cNvPr>
            <p:cNvSpPr txBox="1"/>
            <p:nvPr/>
          </p:nvSpPr>
          <p:spPr>
            <a:xfrm>
              <a:off x="7546758" y="2738087"/>
              <a:ext cx="1512035" cy="365814"/>
            </a:xfrm>
            <a:prstGeom prst="rect">
              <a:avLst/>
            </a:prstGeom>
            <a:noFill/>
          </p:spPr>
          <p:txBody>
            <a:bodyPr wrap="none" rtlCol="0">
              <a:spAutoFit/>
            </a:bodyPr>
            <a:lstStyle/>
            <a:p>
              <a:pPr algn="ctr"/>
              <a:r>
                <a:rPr lang="en-US" sz="900" dirty="0"/>
                <a:t>(all ports trunk)</a:t>
              </a:r>
            </a:p>
          </p:txBody>
        </p:sp>
        <p:sp>
          <p:nvSpPr>
            <p:cNvPr id="946" name="TextBox 603">
              <a:extLst>
                <a:ext uri="{FF2B5EF4-FFF2-40B4-BE49-F238E27FC236}">
                  <a16:creationId xmlns:a16="http://schemas.microsoft.com/office/drawing/2014/main" id="{F7905B5D-F67B-4DE7-98FB-315C639184B4}"/>
                </a:ext>
              </a:extLst>
            </p:cNvPr>
            <p:cNvSpPr txBox="1"/>
            <p:nvPr/>
          </p:nvSpPr>
          <p:spPr>
            <a:xfrm>
              <a:off x="1478408" y="1542172"/>
              <a:ext cx="833245" cy="438978"/>
            </a:xfrm>
            <a:prstGeom prst="rect">
              <a:avLst/>
            </a:prstGeom>
            <a:noFill/>
          </p:spPr>
          <p:txBody>
            <a:bodyPr wrap="none" lIns="0" tIns="0" rIns="0" bIns="0" rtlCol="0">
              <a:spAutoFit/>
            </a:bodyPr>
            <a:lstStyle/>
            <a:p>
              <a:r>
                <a:rPr lang="en-US" sz="900" dirty="0"/>
                <a:t>Port 100</a:t>
              </a:r>
            </a:p>
            <a:p>
              <a:r>
                <a:rPr lang="en-US" sz="900" dirty="0"/>
                <a:t>VLAN 135</a:t>
              </a:r>
            </a:p>
          </p:txBody>
        </p:sp>
        <p:cxnSp>
          <p:nvCxnSpPr>
            <p:cNvPr id="947" name="Straight Connector 695">
              <a:extLst>
                <a:ext uri="{FF2B5EF4-FFF2-40B4-BE49-F238E27FC236}">
                  <a16:creationId xmlns:a16="http://schemas.microsoft.com/office/drawing/2014/main" id="{C144E09A-9174-499D-BC1D-2AE78C1330E4}"/>
                </a:ext>
              </a:extLst>
            </p:cNvPr>
            <p:cNvCxnSpPr>
              <a:stCxn id="946" idx="2"/>
              <a:endCxn id="1010" idx="1"/>
            </p:cNvCxnSpPr>
            <p:nvPr/>
          </p:nvCxnSpPr>
          <p:spPr>
            <a:xfrm>
              <a:off x="1895032" y="1981150"/>
              <a:ext cx="113650" cy="375691"/>
            </a:xfrm>
            <a:prstGeom prst="line">
              <a:avLst/>
            </a:prstGeom>
            <a:ln>
              <a:solidFill>
                <a:srgbClr val="003048"/>
              </a:solidFill>
              <a:prstDash val="dash"/>
            </a:ln>
          </p:spPr>
          <p:style>
            <a:lnRef idx="1">
              <a:schemeClr val="accent1"/>
            </a:lnRef>
            <a:fillRef idx="0">
              <a:schemeClr val="accent1"/>
            </a:fillRef>
            <a:effectRef idx="0">
              <a:schemeClr val="accent1"/>
            </a:effectRef>
            <a:fontRef idx="minor">
              <a:schemeClr val="tx1"/>
            </a:fontRef>
          </p:style>
        </p:cxnSp>
        <p:sp>
          <p:nvSpPr>
            <p:cNvPr id="948" name="TextBox 603">
              <a:extLst>
                <a:ext uri="{FF2B5EF4-FFF2-40B4-BE49-F238E27FC236}">
                  <a16:creationId xmlns:a16="http://schemas.microsoft.com/office/drawing/2014/main" id="{3C3FC87F-FDA2-4727-AAE7-9170A5B07098}"/>
                </a:ext>
              </a:extLst>
            </p:cNvPr>
            <p:cNvSpPr txBox="1"/>
            <p:nvPr/>
          </p:nvSpPr>
          <p:spPr>
            <a:xfrm>
              <a:off x="6857332" y="1529471"/>
              <a:ext cx="833245" cy="438978"/>
            </a:xfrm>
            <a:prstGeom prst="rect">
              <a:avLst/>
            </a:prstGeom>
            <a:noFill/>
          </p:spPr>
          <p:txBody>
            <a:bodyPr wrap="none" lIns="0" tIns="0" rIns="0" bIns="0" rtlCol="0">
              <a:spAutoFit/>
            </a:bodyPr>
            <a:lstStyle/>
            <a:p>
              <a:r>
                <a:rPr lang="en-US" sz="900" dirty="0"/>
                <a:t>Port 100</a:t>
              </a:r>
            </a:p>
            <a:p>
              <a:r>
                <a:rPr lang="en-US" sz="900" dirty="0"/>
                <a:t>VLAN 135</a:t>
              </a:r>
            </a:p>
          </p:txBody>
        </p:sp>
        <p:cxnSp>
          <p:nvCxnSpPr>
            <p:cNvPr id="949" name="Straight Connector 697">
              <a:extLst>
                <a:ext uri="{FF2B5EF4-FFF2-40B4-BE49-F238E27FC236}">
                  <a16:creationId xmlns:a16="http://schemas.microsoft.com/office/drawing/2014/main" id="{608D1B8E-AFB1-4ED5-81DA-FEB8FE87CB01}"/>
                </a:ext>
              </a:extLst>
            </p:cNvPr>
            <p:cNvCxnSpPr>
              <a:stCxn id="948" idx="2"/>
              <a:endCxn id="988" idx="3"/>
            </p:cNvCxnSpPr>
            <p:nvPr/>
          </p:nvCxnSpPr>
          <p:spPr>
            <a:xfrm flipH="1">
              <a:off x="7103690" y="1968449"/>
              <a:ext cx="170266" cy="383954"/>
            </a:xfrm>
            <a:prstGeom prst="line">
              <a:avLst/>
            </a:prstGeom>
            <a:ln>
              <a:solidFill>
                <a:srgbClr val="003048"/>
              </a:solidFill>
              <a:prstDash val="dash"/>
            </a:ln>
          </p:spPr>
          <p:style>
            <a:lnRef idx="1">
              <a:schemeClr val="accent1"/>
            </a:lnRef>
            <a:fillRef idx="0">
              <a:schemeClr val="accent1"/>
            </a:fillRef>
            <a:effectRef idx="0">
              <a:schemeClr val="accent1"/>
            </a:effectRef>
            <a:fontRef idx="minor">
              <a:schemeClr val="tx1"/>
            </a:fontRef>
          </p:style>
        </p:cxnSp>
        <p:cxnSp>
          <p:nvCxnSpPr>
            <p:cNvPr id="950" name="Straight Connector 484">
              <a:extLst>
                <a:ext uri="{FF2B5EF4-FFF2-40B4-BE49-F238E27FC236}">
                  <a16:creationId xmlns:a16="http://schemas.microsoft.com/office/drawing/2014/main" id="{653CB9A2-11E9-41AE-B383-5C7108FFC7C7}"/>
                </a:ext>
              </a:extLst>
            </p:cNvPr>
            <p:cNvCxnSpPr/>
            <p:nvPr/>
          </p:nvCxnSpPr>
          <p:spPr>
            <a:xfrm>
              <a:off x="3864348" y="393960"/>
              <a:ext cx="299801" cy="0"/>
            </a:xfrm>
            <a:prstGeom prst="line">
              <a:avLst/>
            </a:prstGeom>
            <a:solidFill>
              <a:srgbClr val="006699"/>
            </a:solidFill>
            <a:ln w="19050" cap="flat" cmpd="sng" algn="ctr">
              <a:solidFill>
                <a:srgbClr val="003048"/>
              </a:solidFill>
              <a:prstDash val="solid"/>
              <a:round/>
              <a:headEnd type="none" w="med" len="med"/>
              <a:tailEnd type="none" w="med" len="med"/>
            </a:ln>
            <a:effectLst/>
          </p:spPr>
        </p:cxnSp>
        <p:sp>
          <p:nvSpPr>
            <p:cNvPr id="951" name="TextBox 603">
              <a:extLst>
                <a:ext uri="{FF2B5EF4-FFF2-40B4-BE49-F238E27FC236}">
                  <a16:creationId xmlns:a16="http://schemas.microsoft.com/office/drawing/2014/main" id="{EE531A89-9B4C-4D08-828C-131C9E0E0FA6}"/>
                </a:ext>
              </a:extLst>
            </p:cNvPr>
            <p:cNvSpPr txBox="1"/>
            <p:nvPr/>
          </p:nvSpPr>
          <p:spPr>
            <a:xfrm>
              <a:off x="4153467" y="224683"/>
              <a:ext cx="1156382" cy="365814"/>
            </a:xfrm>
            <a:prstGeom prst="rect">
              <a:avLst/>
            </a:prstGeom>
            <a:noFill/>
          </p:spPr>
          <p:txBody>
            <a:bodyPr wrap="none" rtlCol="0">
              <a:spAutoFit/>
            </a:bodyPr>
            <a:lstStyle/>
            <a:p>
              <a:r>
                <a:rPr lang="en-US" sz="900" dirty="0"/>
                <a:t>Direct Link</a:t>
              </a:r>
            </a:p>
          </p:txBody>
        </p:sp>
        <p:cxnSp>
          <p:nvCxnSpPr>
            <p:cNvPr id="952" name="Straight Connector 484">
              <a:extLst>
                <a:ext uri="{FF2B5EF4-FFF2-40B4-BE49-F238E27FC236}">
                  <a16:creationId xmlns:a16="http://schemas.microsoft.com/office/drawing/2014/main" id="{022CED44-65A5-4D53-ACD0-A4EC0052DFF2}"/>
                </a:ext>
              </a:extLst>
            </p:cNvPr>
            <p:cNvCxnSpPr/>
            <p:nvPr/>
          </p:nvCxnSpPr>
          <p:spPr>
            <a:xfrm>
              <a:off x="3864348" y="669014"/>
              <a:ext cx="299801" cy="0"/>
            </a:xfrm>
            <a:prstGeom prst="line">
              <a:avLst/>
            </a:prstGeom>
            <a:solidFill>
              <a:srgbClr val="006699"/>
            </a:solidFill>
            <a:ln w="19050" cap="flat" cmpd="sng" algn="ctr">
              <a:solidFill>
                <a:srgbClr val="003048"/>
              </a:solidFill>
              <a:prstDash val="dash"/>
              <a:round/>
              <a:headEnd type="none" w="med" len="med"/>
              <a:tailEnd type="none" w="med" len="med"/>
            </a:ln>
            <a:effectLst/>
          </p:spPr>
        </p:cxnSp>
        <p:sp>
          <p:nvSpPr>
            <p:cNvPr id="953" name="TextBox 603">
              <a:extLst>
                <a:ext uri="{FF2B5EF4-FFF2-40B4-BE49-F238E27FC236}">
                  <a16:creationId xmlns:a16="http://schemas.microsoft.com/office/drawing/2014/main" id="{64760653-C9F4-4764-A966-F64E9FCBF425}"/>
                </a:ext>
              </a:extLst>
            </p:cNvPr>
            <p:cNvSpPr txBox="1"/>
            <p:nvPr/>
          </p:nvSpPr>
          <p:spPr>
            <a:xfrm>
              <a:off x="4153467" y="499737"/>
              <a:ext cx="1197028" cy="365814"/>
            </a:xfrm>
            <a:prstGeom prst="rect">
              <a:avLst/>
            </a:prstGeom>
            <a:noFill/>
          </p:spPr>
          <p:txBody>
            <a:bodyPr wrap="none" rtlCol="0">
              <a:spAutoFit/>
            </a:bodyPr>
            <a:lstStyle/>
            <a:p>
              <a:r>
                <a:rPr lang="en-US" sz="900" dirty="0"/>
                <a:t>Virtual Link</a:t>
              </a:r>
            </a:p>
          </p:txBody>
        </p:sp>
        <p:sp>
          <p:nvSpPr>
            <p:cNvPr id="954" name="TextBox 603">
              <a:extLst>
                <a:ext uri="{FF2B5EF4-FFF2-40B4-BE49-F238E27FC236}">
                  <a16:creationId xmlns:a16="http://schemas.microsoft.com/office/drawing/2014/main" id="{AF18CB62-7BCA-497D-B96A-3C65EAC94FB1}"/>
                </a:ext>
              </a:extLst>
            </p:cNvPr>
            <p:cNvSpPr txBox="1"/>
            <p:nvPr/>
          </p:nvSpPr>
          <p:spPr>
            <a:xfrm>
              <a:off x="2637320" y="468741"/>
              <a:ext cx="630015" cy="658466"/>
            </a:xfrm>
            <a:prstGeom prst="rect">
              <a:avLst/>
            </a:prstGeom>
            <a:noFill/>
          </p:spPr>
          <p:txBody>
            <a:bodyPr wrap="none" lIns="0" tIns="0" rIns="0" bIns="0" rtlCol="0">
              <a:spAutoFit/>
            </a:bodyPr>
            <a:lstStyle/>
            <a:p>
              <a:r>
                <a:rPr lang="en-US" sz="900" dirty="0"/>
                <a:t>packets</a:t>
              </a:r>
            </a:p>
            <a:p>
              <a:r>
                <a:rPr lang="en-US" sz="900" dirty="0"/>
                <a:t>already</a:t>
              </a:r>
            </a:p>
            <a:p>
              <a:r>
                <a:rPr lang="en-US" sz="900" dirty="0"/>
                <a:t>tagged</a:t>
              </a:r>
            </a:p>
          </p:txBody>
        </p:sp>
        <p:cxnSp>
          <p:nvCxnSpPr>
            <p:cNvPr id="955" name="Straight Connector 130">
              <a:extLst>
                <a:ext uri="{FF2B5EF4-FFF2-40B4-BE49-F238E27FC236}">
                  <a16:creationId xmlns:a16="http://schemas.microsoft.com/office/drawing/2014/main" id="{9F20FE31-C775-4904-BCCC-13641F54A75C}"/>
                </a:ext>
              </a:extLst>
            </p:cNvPr>
            <p:cNvCxnSpPr>
              <a:stCxn id="954" idx="1"/>
              <a:endCxn id="921" idx="1"/>
            </p:cNvCxnSpPr>
            <p:nvPr/>
          </p:nvCxnSpPr>
          <p:spPr>
            <a:xfrm flipH="1">
              <a:off x="1979934" y="797974"/>
              <a:ext cx="657386" cy="68192"/>
            </a:xfrm>
            <a:prstGeom prst="line">
              <a:avLst/>
            </a:prstGeom>
            <a:ln>
              <a:solidFill>
                <a:srgbClr val="003048"/>
              </a:solidFill>
              <a:prstDash val="dash"/>
            </a:ln>
          </p:spPr>
          <p:style>
            <a:lnRef idx="1">
              <a:schemeClr val="accent1"/>
            </a:lnRef>
            <a:fillRef idx="0">
              <a:schemeClr val="accent1"/>
            </a:fillRef>
            <a:effectRef idx="0">
              <a:schemeClr val="accent1"/>
            </a:effectRef>
            <a:fontRef idx="minor">
              <a:schemeClr val="tx1"/>
            </a:fontRef>
          </p:style>
        </p:cxnSp>
        <p:sp>
          <p:nvSpPr>
            <p:cNvPr id="956" name="TextBox 603">
              <a:extLst>
                <a:ext uri="{FF2B5EF4-FFF2-40B4-BE49-F238E27FC236}">
                  <a16:creationId xmlns:a16="http://schemas.microsoft.com/office/drawing/2014/main" id="{0F2503C6-5B9F-467C-850E-EC80FD54EC14}"/>
                </a:ext>
              </a:extLst>
            </p:cNvPr>
            <p:cNvSpPr txBox="1"/>
            <p:nvPr/>
          </p:nvSpPr>
          <p:spPr>
            <a:xfrm>
              <a:off x="5873383" y="499737"/>
              <a:ext cx="630015" cy="658466"/>
            </a:xfrm>
            <a:prstGeom prst="rect">
              <a:avLst/>
            </a:prstGeom>
            <a:noFill/>
          </p:spPr>
          <p:txBody>
            <a:bodyPr wrap="none" lIns="0" tIns="0" rIns="0" bIns="0" rtlCol="0">
              <a:spAutoFit/>
            </a:bodyPr>
            <a:lstStyle/>
            <a:p>
              <a:pPr algn="r"/>
              <a:r>
                <a:rPr lang="en-US" sz="900" dirty="0"/>
                <a:t>packets</a:t>
              </a:r>
            </a:p>
            <a:p>
              <a:pPr algn="r"/>
              <a:r>
                <a:rPr lang="en-US" sz="900" dirty="0"/>
                <a:t>already</a:t>
              </a:r>
            </a:p>
            <a:p>
              <a:pPr algn="r"/>
              <a:r>
                <a:rPr lang="en-US" sz="900" dirty="0"/>
                <a:t>tagged</a:t>
              </a:r>
            </a:p>
          </p:txBody>
        </p:sp>
        <p:cxnSp>
          <p:nvCxnSpPr>
            <p:cNvPr id="957" name="Straight Connector 136">
              <a:extLst>
                <a:ext uri="{FF2B5EF4-FFF2-40B4-BE49-F238E27FC236}">
                  <a16:creationId xmlns:a16="http://schemas.microsoft.com/office/drawing/2014/main" id="{22320CD3-E676-43A4-9DA3-E945C904B8C5}"/>
                </a:ext>
              </a:extLst>
            </p:cNvPr>
            <p:cNvCxnSpPr>
              <a:stCxn id="956" idx="3"/>
              <a:endCxn id="928" idx="1"/>
            </p:cNvCxnSpPr>
            <p:nvPr/>
          </p:nvCxnSpPr>
          <p:spPr>
            <a:xfrm>
              <a:off x="6503399" y="828971"/>
              <a:ext cx="639574" cy="39131"/>
            </a:xfrm>
            <a:prstGeom prst="line">
              <a:avLst/>
            </a:prstGeom>
            <a:ln>
              <a:solidFill>
                <a:srgbClr val="003048"/>
              </a:solidFill>
              <a:prstDash val="dash"/>
            </a:ln>
          </p:spPr>
          <p:style>
            <a:lnRef idx="1">
              <a:schemeClr val="accent1"/>
            </a:lnRef>
            <a:fillRef idx="0">
              <a:schemeClr val="accent1"/>
            </a:fillRef>
            <a:effectRef idx="0">
              <a:schemeClr val="accent1"/>
            </a:effectRef>
            <a:fontRef idx="minor">
              <a:schemeClr val="tx1"/>
            </a:fontRef>
          </p:style>
        </p:cxnSp>
      </p:grpSp>
      <p:pic>
        <p:nvPicPr>
          <p:cNvPr id="1030" name="Imagen 267">
            <a:extLst>
              <a:ext uri="{FF2B5EF4-FFF2-40B4-BE49-F238E27FC236}">
                <a16:creationId xmlns:a16="http://schemas.microsoft.com/office/drawing/2014/main" id="{43610A13-C6C3-4FDB-87CB-97DA87028ED8}"/>
              </a:ext>
            </a:extLst>
          </p:cNvPr>
          <p:cNvPicPr>
            <a:picLocks noChangeAspect="1"/>
          </p:cNvPicPr>
          <p:nvPr/>
        </p:nvPicPr>
        <p:blipFill>
          <a:blip r:embed="rId4"/>
          <a:stretch>
            <a:fillRect/>
          </a:stretch>
        </p:blipFill>
        <p:spPr>
          <a:xfrm>
            <a:off x="7921384" y="3467956"/>
            <a:ext cx="4026385" cy="2201929"/>
          </a:xfrm>
          <a:prstGeom prst="rect">
            <a:avLst/>
          </a:prstGeom>
        </p:spPr>
      </p:pic>
      <p:sp>
        <p:nvSpPr>
          <p:cNvPr id="1031" name="Rectangle 1030">
            <a:extLst>
              <a:ext uri="{FF2B5EF4-FFF2-40B4-BE49-F238E27FC236}">
                <a16:creationId xmlns:a16="http://schemas.microsoft.com/office/drawing/2014/main" id="{1983A3B9-AB1C-476B-8959-8266CC69BDC4}"/>
              </a:ext>
            </a:extLst>
          </p:cNvPr>
          <p:cNvSpPr/>
          <p:nvPr/>
        </p:nvSpPr>
        <p:spPr>
          <a:xfrm>
            <a:off x="7630662" y="5753048"/>
            <a:ext cx="4540730" cy="646331"/>
          </a:xfrm>
          <a:prstGeom prst="rect">
            <a:avLst/>
          </a:prstGeom>
        </p:spPr>
        <p:txBody>
          <a:bodyPr wrap="none">
            <a:spAutoFit/>
          </a:bodyPr>
          <a:lstStyle/>
          <a:p>
            <a:r>
              <a:rPr lang="en-US" dirty="0"/>
              <a:t>Demonstrated during ECOC 2019</a:t>
            </a:r>
          </a:p>
          <a:p>
            <a:r>
              <a:rPr lang="en-US" dirty="0"/>
              <a:t>Partners involved: </a:t>
            </a:r>
            <a:r>
              <a:rPr lang="en-US" dirty="0" err="1"/>
              <a:t>Naudit</a:t>
            </a:r>
            <a:r>
              <a:rPr lang="en-US" dirty="0"/>
              <a:t>, UPC, Telefonica</a:t>
            </a:r>
          </a:p>
        </p:txBody>
      </p:sp>
      <p:sp>
        <p:nvSpPr>
          <p:cNvPr id="472" name="Marcador de fecha 2">
            <a:extLst>
              <a:ext uri="{FF2B5EF4-FFF2-40B4-BE49-F238E27FC236}">
                <a16:creationId xmlns:a16="http://schemas.microsoft.com/office/drawing/2014/main" id="{839BB2FB-8F5B-4C83-B33F-47FB1DFE169A}"/>
              </a:ext>
            </a:extLst>
          </p:cNvPr>
          <p:cNvSpPr>
            <a:spLocks noGrp="1"/>
          </p:cNvSpPr>
          <p:nvPr>
            <p:ph type="dt" sz="half" idx="10"/>
          </p:nvPr>
        </p:nvSpPr>
        <p:spPr>
          <a:xfrm>
            <a:off x="723596" y="6356350"/>
            <a:ext cx="1027101" cy="365125"/>
          </a:xfrm>
        </p:spPr>
        <p:txBody>
          <a:bodyPr/>
          <a:lstStyle/>
          <a:p>
            <a:r>
              <a:rPr lang="en-US" dirty="0"/>
              <a:t>02/10/2019</a:t>
            </a:r>
          </a:p>
        </p:txBody>
      </p:sp>
      <p:sp>
        <p:nvSpPr>
          <p:cNvPr id="473" name="Marcador de pie de página 3">
            <a:extLst>
              <a:ext uri="{FF2B5EF4-FFF2-40B4-BE49-F238E27FC236}">
                <a16:creationId xmlns:a16="http://schemas.microsoft.com/office/drawing/2014/main" id="{6F25789E-42A8-4A67-8927-903D4512DFF4}"/>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
        <p:nvSpPr>
          <p:cNvPr id="474" name="Slide Number Placeholder 4">
            <a:extLst>
              <a:ext uri="{FF2B5EF4-FFF2-40B4-BE49-F238E27FC236}">
                <a16:creationId xmlns:a16="http://schemas.microsoft.com/office/drawing/2014/main" id="{B7A87953-BC6C-4326-87F0-018A6FC0DDB1}"/>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26</a:t>
            </a:fld>
            <a:endParaRPr lang="en-US"/>
          </a:p>
        </p:txBody>
      </p:sp>
    </p:spTree>
    <p:extLst>
      <p:ext uri="{BB962C8B-B14F-4D97-AF65-F5344CB8AC3E}">
        <p14:creationId xmlns:p14="http://schemas.microsoft.com/office/powerpoint/2010/main" val="166282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BBC81-C981-449E-AA86-65214A0DB058}"/>
              </a:ext>
            </a:extLst>
          </p:cNvPr>
          <p:cNvPicPr>
            <a:picLocks noChangeAspect="1"/>
          </p:cNvPicPr>
          <p:nvPr/>
        </p:nvPicPr>
        <p:blipFill>
          <a:blip r:embed="rId2"/>
          <a:stretch>
            <a:fillRect/>
          </a:stretch>
        </p:blipFill>
        <p:spPr>
          <a:xfrm>
            <a:off x="2747485" y="4205895"/>
            <a:ext cx="2185990" cy="1984012"/>
          </a:xfrm>
          <a:prstGeom prst="rect">
            <a:avLst/>
          </a:prstGeom>
          <a:solidFill>
            <a:schemeClr val="bg1"/>
          </a:solidFill>
        </p:spPr>
      </p:pic>
      <p:pic>
        <p:nvPicPr>
          <p:cNvPr id="228" name="Picture 227">
            <a:extLst>
              <a:ext uri="{FF2B5EF4-FFF2-40B4-BE49-F238E27FC236}">
                <a16:creationId xmlns:a16="http://schemas.microsoft.com/office/drawing/2014/main" id="{6C215579-3C5B-4B57-A3C6-6AB75CEAB7F0}"/>
              </a:ext>
            </a:extLst>
          </p:cNvPr>
          <p:cNvPicPr>
            <a:picLocks noChangeAspect="1"/>
          </p:cNvPicPr>
          <p:nvPr/>
        </p:nvPicPr>
        <p:blipFill>
          <a:blip r:embed="rId3"/>
          <a:stretch>
            <a:fillRect/>
          </a:stretch>
        </p:blipFill>
        <p:spPr>
          <a:xfrm>
            <a:off x="632727" y="2721704"/>
            <a:ext cx="3207753" cy="2044070"/>
          </a:xfrm>
          <a:prstGeom prst="rect">
            <a:avLst/>
          </a:prstGeom>
        </p:spPr>
      </p:pic>
      <p:sp>
        <p:nvSpPr>
          <p:cNvPr id="230" name="40 Rectángulo redondeado">
            <a:extLst>
              <a:ext uri="{FF2B5EF4-FFF2-40B4-BE49-F238E27FC236}">
                <a16:creationId xmlns:a16="http://schemas.microsoft.com/office/drawing/2014/main" id="{8FA5E27C-93FE-43A7-B0B6-A3937B97C33C}"/>
              </a:ext>
            </a:extLst>
          </p:cNvPr>
          <p:cNvSpPr/>
          <p:nvPr/>
        </p:nvSpPr>
        <p:spPr>
          <a:xfrm>
            <a:off x="439942" y="919563"/>
            <a:ext cx="4292077" cy="1742271"/>
          </a:xfrm>
          <a:prstGeom prst="roundRect">
            <a:avLst>
              <a:gd name="adj" fmla="val 6692"/>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87313" algn="ctr">
              <a:spcAft>
                <a:spcPts val="600"/>
              </a:spcAft>
            </a:pPr>
            <a:r>
              <a:rPr lang="en-GB" sz="1400" b="1" dirty="0" err="1">
                <a:latin typeface="Arial" panose="020B0604020202020204" pitchFamily="34" charset="0"/>
                <a:cs typeface="Arial" panose="020B0604020202020204" pitchFamily="34" charset="0"/>
              </a:rPr>
              <a:t>Filterless</a:t>
            </a:r>
            <a:r>
              <a:rPr lang="en-GB" sz="1400" b="1" dirty="0">
                <a:latin typeface="Arial" panose="020B0604020202020204" pitchFamily="34" charset="0"/>
                <a:cs typeface="Arial" panose="020B0604020202020204" pitchFamily="34" charset="0"/>
              </a:rPr>
              <a:t> Optical Metro Networks</a:t>
            </a:r>
          </a:p>
          <a:p>
            <a:pPr marL="182563" indent="-182563">
              <a:buFont typeface="Arial" panose="020B0604020202020204" pitchFamily="34" charset="0"/>
              <a:buChar char="•"/>
            </a:pPr>
            <a:r>
              <a:rPr lang="en-US" sz="1400" dirty="0"/>
              <a:t>Optical signal tracking approaches for FONs are proposed that allow to detect small laser drift problems and enable safely reducing channel spacing.</a:t>
            </a:r>
          </a:p>
          <a:p>
            <a:pPr marL="182563" indent="-182563">
              <a:buFont typeface="Arial" panose="020B0604020202020204" pitchFamily="34" charset="0"/>
              <a:buChar char="•"/>
            </a:pPr>
            <a:r>
              <a:rPr lang="en-US" sz="1400" dirty="0"/>
              <a:t>The most proper resolution for OSA continuously scanning the whole C-band are studied.</a:t>
            </a:r>
          </a:p>
        </p:txBody>
      </p:sp>
      <p:sp>
        <p:nvSpPr>
          <p:cNvPr id="232" name="40 Rectángulo redondeado">
            <a:extLst>
              <a:ext uri="{FF2B5EF4-FFF2-40B4-BE49-F238E27FC236}">
                <a16:creationId xmlns:a16="http://schemas.microsoft.com/office/drawing/2014/main" id="{7E94490C-401C-470E-912D-37C0AECBBCBA}"/>
              </a:ext>
            </a:extLst>
          </p:cNvPr>
          <p:cNvSpPr/>
          <p:nvPr/>
        </p:nvSpPr>
        <p:spPr>
          <a:xfrm>
            <a:off x="5699761" y="671035"/>
            <a:ext cx="6061924" cy="2637383"/>
          </a:xfrm>
          <a:prstGeom prst="roundRect">
            <a:avLst>
              <a:gd name="adj" fmla="val 6692"/>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87313" algn="ctr">
              <a:spcAft>
                <a:spcPts val="600"/>
              </a:spcAft>
            </a:pPr>
            <a:r>
              <a:rPr lang="en-GB" sz="1400" b="1" dirty="0">
                <a:latin typeface="Arial" panose="020B0604020202020204" pitchFamily="34" charset="0"/>
                <a:cs typeface="Arial" panose="020B0604020202020204" pitchFamily="34" charset="0"/>
              </a:rPr>
              <a:t>Autonomic Transmission </a:t>
            </a:r>
          </a:p>
          <a:p>
            <a:pPr marL="182563" indent="-182563">
              <a:buFont typeface="Arial" panose="020B0604020202020204" pitchFamily="34" charset="0"/>
              <a:buChar char="•"/>
            </a:pPr>
            <a:r>
              <a:rPr lang="en-US" sz="1400" dirty="0"/>
              <a:t>Low-cost low-margin implementation plays an essential role in upgrading optical metro networks required for future 5G ecosystem.</a:t>
            </a:r>
          </a:p>
          <a:p>
            <a:pPr marL="182563" indent="-182563">
              <a:buFont typeface="Arial" panose="020B0604020202020204" pitchFamily="34" charset="0"/>
              <a:buChar char="•"/>
            </a:pPr>
            <a:r>
              <a:rPr lang="en-US" sz="1400" dirty="0"/>
              <a:t>Low-resolution ADCs can be used in coherent transponders to reduce cost and power consumption.</a:t>
            </a:r>
          </a:p>
          <a:p>
            <a:pPr marL="182563" indent="-182563">
              <a:buFont typeface="Arial" panose="020B0604020202020204" pitchFamily="34" charset="0"/>
              <a:buChar char="•"/>
            </a:pPr>
            <a:r>
              <a:rPr lang="en-US" sz="1400" dirty="0"/>
              <a:t>To guarantee robust operation, soft-decision FEC techniques are required to guarantee zero post-FEC BER transmission, which could increase power consumption. </a:t>
            </a:r>
          </a:p>
          <a:p>
            <a:pPr marL="182563" indent="-182563">
              <a:buFont typeface="Arial" panose="020B0604020202020204" pitchFamily="34" charset="0"/>
              <a:buChar char="•"/>
            </a:pPr>
            <a:r>
              <a:rPr lang="en-US" sz="1400" dirty="0"/>
              <a:t>We aim at minimizing power consumption while keeping zero post-FEC errors by means of a predictive Autonomic Transmission Agent (ATA) based on Machine Learning (ML). </a:t>
            </a:r>
            <a:endParaRPr lang="en-US" sz="1400" dirty="0">
              <a:highlight>
                <a:srgbClr val="FFFF00"/>
              </a:highlight>
            </a:endParaRPr>
          </a:p>
        </p:txBody>
      </p:sp>
      <p:pic>
        <p:nvPicPr>
          <p:cNvPr id="238" name="Picture 237">
            <a:extLst>
              <a:ext uri="{FF2B5EF4-FFF2-40B4-BE49-F238E27FC236}">
                <a16:creationId xmlns:a16="http://schemas.microsoft.com/office/drawing/2014/main" id="{190DBC83-F914-4DA5-B789-5D311A2A90BE}"/>
              </a:ext>
            </a:extLst>
          </p:cNvPr>
          <p:cNvPicPr>
            <a:picLocks noChangeAspect="1"/>
          </p:cNvPicPr>
          <p:nvPr/>
        </p:nvPicPr>
        <p:blipFill>
          <a:blip r:embed="rId4"/>
          <a:stretch>
            <a:fillRect/>
          </a:stretch>
        </p:blipFill>
        <p:spPr>
          <a:xfrm>
            <a:off x="5626008" y="3357277"/>
            <a:ext cx="3324333" cy="2832630"/>
          </a:xfrm>
          <a:prstGeom prst="rect">
            <a:avLst/>
          </a:prstGeom>
        </p:spPr>
      </p:pic>
      <p:pic>
        <p:nvPicPr>
          <p:cNvPr id="239" name="Picture 238">
            <a:extLst>
              <a:ext uri="{FF2B5EF4-FFF2-40B4-BE49-F238E27FC236}">
                <a16:creationId xmlns:a16="http://schemas.microsoft.com/office/drawing/2014/main" id="{0A2B60DB-2E36-4BD3-A930-D0C3293B64E6}"/>
              </a:ext>
            </a:extLst>
          </p:cNvPr>
          <p:cNvPicPr>
            <a:picLocks noChangeAspect="1"/>
          </p:cNvPicPr>
          <p:nvPr/>
        </p:nvPicPr>
        <p:blipFill>
          <a:blip r:embed="rId5"/>
          <a:stretch>
            <a:fillRect/>
          </a:stretch>
        </p:blipFill>
        <p:spPr>
          <a:xfrm>
            <a:off x="9017877" y="3489053"/>
            <a:ext cx="2991972" cy="1284539"/>
          </a:xfrm>
          <a:prstGeom prst="rect">
            <a:avLst/>
          </a:prstGeom>
        </p:spPr>
      </p:pic>
      <p:sp>
        <p:nvSpPr>
          <p:cNvPr id="242" name="Title 241">
            <a:extLst>
              <a:ext uri="{FF2B5EF4-FFF2-40B4-BE49-F238E27FC236}">
                <a16:creationId xmlns:a16="http://schemas.microsoft.com/office/drawing/2014/main" id="{AB54B34E-D9B8-466F-9483-6589015ADD37}"/>
              </a:ext>
            </a:extLst>
          </p:cNvPr>
          <p:cNvSpPr>
            <a:spLocks noGrp="1"/>
          </p:cNvSpPr>
          <p:nvPr>
            <p:ph type="title"/>
          </p:nvPr>
        </p:nvSpPr>
        <p:spPr/>
        <p:txBody>
          <a:bodyPr>
            <a:normAutofit/>
          </a:bodyPr>
          <a:lstStyle/>
          <a:p>
            <a:r>
              <a:rPr lang="en-US" dirty="0"/>
              <a:t>Monitoring at the optical layer (II)</a:t>
            </a:r>
          </a:p>
        </p:txBody>
      </p:sp>
      <p:sp>
        <p:nvSpPr>
          <p:cNvPr id="11" name="Marcador de fecha 2">
            <a:extLst>
              <a:ext uri="{FF2B5EF4-FFF2-40B4-BE49-F238E27FC236}">
                <a16:creationId xmlns:a16="http://schemas.microsoft.com/office/drawing/2014/main" id="{C7D6002C-C1A4-4454-9F1F-3C20E43DF70F}"/>
              </a:ext>
            </a:extLst>
          </p:cNvPr>
          <p:cNvSpPr>
            <a:spLocks noGrp="1"/>
          </p:cNvSpPr>
          <p:nvPr>
            <p:ph type="dt" sz="half" idx="10"/>
          </p:nvPr>
        </p:nvSpPr>
        <p:spPr>
          <a:xfrm>
            <a:off x="723596" y="6356350"/>
            <a:ext cx="1027101" cy="365125"/>
          </a:xfrm>
        </p:spPr>
        <p:txBody>
          <a:bodyPr/>
          <a:lstStyle/>
          <a:p>
            <a:r>
              <a:rPr lang="en-US" dirty="0"/>
              <a:t>02/10/2019</a:t>
            </a:r>
          </a:p>
        </p:txBody>
      </p:sp>
      <p:sp>
        <p:nvSpPr>
          <p:cNvPr id="12" name="Marcador de pie de página 3">
            <a:extLst>
              <a:ext uri="{FF2B5EF4-FFF2-40B4-BE49-F238E27FC236}">
                <a16:creationId xmlns:a16="http://schemas.microsoft.com/office/drawing/2014/main" id="{914C94FD-6EAA-41B9-BF19-61B8ED034473}"/>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
        <p:nvSpPr>
          <p:cNvPr id="13" name="Slide Number Placeholder 4">
            <a:extLst>
              <a:ext uri="{FF2B5EF4-FFF2-40B4-BE49-F238E27FC236}">
                <a16:creationId xmlns:a16="http://schemas.microsoft.com/office/drawing/2014/main" id="{3339F1D3-9A5D-48D2-95E7-0C3F196AC0D4}"/>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27</a:t>
            </a:fld>
            <a:endParaRPr lang="en-US"/>
          </a:p>
        </p:txBody>
      </p:sp>
    </p:spTree>
    <p:extLst>
      <p:ext uri="{BB962C8B-B14F-4D97-AF65-F5344CB8AC3E}">
        <p14:creationId xmlns:p14="http://schemas.microsoft.com/office/powerpoint/2010/main" val="661837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Second Report Period Summary and conclusions</a:t>
            </a:r>
          </a:p>
        </p:txBody>
      </p:sp>
      <p:sp>
        <p:nvSpPr>
          <p:cNvPr id="5" name="Marcador de número de diapositiva 4"/>
          <p:cNvSpPr>
            <a:spLocks noGrp="1"/>
          </p:cNvSpPr>
          <p:nvPr>
            <p:ph type="sldNum" sz="quarter" idx="12"/>
          </p:nvPr>
        </p:nvSpPr>
        <p:spPr/>
        <p:txBody>
          <a:bodyPr/>
          <a:lstStyle/>
          <a:p>
            <a:fld id="{9EC776E0-00C6-4634-A5F7-D35E042FD6BB}" type="slidenum">
              <a:rPr lang="en-US" smtClean="0"/>
              <a:pPr/>
              <a:t>28</a:t>
            </a:fld>
            <a:endParaRPr lang="en-US"/>
          </a:p>
        </p:txBody>
      </p:sp>
      <p:sp>
        <p:nvSpPr>
          <p:cNvPr id="6" name="Marcador de contenido 5"/>
          <p:cNvSpPr>
            <a:spLocks noGrp="1"/>
          </p:cNvSpPr>
          <p:nvPr>
            <p:ph sz="quarter" idx="13"/>
          </p:nvPr>
        </p:nvSpPr>
        <p:spPr>
          <a:xfrm>
            <a:off x="741363" y="769938"/>
            <a:ext cx="11102975" cy="5446712"/>
          </a:xfrm>
        </p:spPr>
        <p:txBody>
          <a:bodyPr/>
          <a:lstStyle/>
          <a:p>
            <a:r>
              <a:rPr lang="en-US" dirty="0"/>
              <a:t>WP3 tasks are progressing as expected, addressing all the objectives in the right time and to the expected extent.</a:t>
            </a:r>
          </a:p>
          <a:p>
            <a:pPr lvl="1"/>
            <a:r>
              <a:rPr lang="en-US" dirty="0"/>
              <a:t>Deviations in terms of effort or time reflects the internal planning of each </a:t>
            </a:r>
            <a:r>
              <a:rPr lang="en-GB" dirty="0"/>
              <a:t> partner in order to achieve its own objectives and intermediate milestones. </a:t>
            </a:r>
          </a:p>
          <a:p>
            <a:pPr lvl="1"/>
            <a:r>
              <a:rPr lang="en-GB" dirty="0"/>
              <a:t>All milestone released in time.  Small delay in D3.2.</a:t>
            </a:r>
          </a:p>
          <a:p>
            <a:pPr lvl="1"/>
            <a:r>
              <a:rPr lang="en-US" dirty="0"/>
              <a:t>No critical issues are emerged and no corrective actions are needed. </a:t>
            </a:r>
          </a:p>
          <a:p>
            <a:pPr>
              <a:spcBef>
                <a:spcPts val="1800"/>
              </a:spcBef>
            </a:pPr>
            <a:r>
              <a:rPr lang="en-US" b="1" dirty="0"/>
              <a:t>Notable progress of the work done in WP3 </a:t>
            </a:r>
          </a:p>
          <a:p>
            <a:pPr lvl="1"/>
            <a:r>
              <a:rPr lang="en-US" sz="1800" dirty="0">
                <a:solidFill>
                  <a:srgbClr val="0070C0"/>
                </a:solidFill>
              </a:rPr>
              <a:t>DWDM System classification</a:t>
            </a:r>
          </a:p>
          <a:p>
            <a:pPr lvl="1"/>
            <a:r>
              <a:rPr lang="en-US" sz="1800" dirty="0">
                <a:solidFill>
                  <a:srgbClr val="0070C0"/>
                </a:solidFill>
              </a:rPr>
              <a:t>Optical disaggregation </a:t>
            </a:r>
          </a:p>
          <a:p>
            <a:pPr lvl="1"/>
            <a:r>
              <a:rPr lang="en-US" sz="1800" dirty="0">
                <a:solidFill>
                  <a:srgbClr val="0070C0"/>
                </a:solidFill>
              </a:rPr>
              <a:t>Advanced Status of prototypes testing and assessment of transmission technologies</a:t>
            </a:r>
          </a:p>
          <a:p>
            <a:pPr lvl="1"/>
            <a:r>
              <a:rPr lang="en-US" sz="1800" dirty="0">
                <a:solidFill>
                  <a:srgbClr val="0070C0"/>
                </a:solidFill>
              </a:rPr>
              <a:t>Integration of HW and control SW</a:t>
            </a:r>
          </a:p>
          <a:p>
            <a:pPr lvl="1"/>
            <a:r>
              <a:rPr lang="it-IT" sz="1800" dirty="0">
                <a:solidFill>
                  <a:srgbClr val="0070C0"/>
                </a:solidFill>
              </a:rPr>
              <a:t>Second release of M</a:t>
            </a:r>
            <a:r>
              <a:rPr lang="en-US" sz="1800" dirty="0">
                <a:solidFill>
                  <a:srgbClr val="0070C0"/>
                </a:solidFill>
              </a:rPr>
              <a:t>DA and probe prototypes</a:t>
            </a:r>
          </a:p>
          <a:p>
            <a:pPr>
              <a:spcBef>
                <a:spcPts val="1800"/>
              </a:spcBef>
            </a:pPr>
            <a:r>
              <a:rPr lang="en-US" dirty="0"/>
              <a:t>Large number of dissemination actions</a:t>
            </a:r>
          </a:p>
          <a:p>
            <a:pPr lvl="1"/>
            <a:r>
              <a:rPr lang="en-US" dirty="0"/>
              <a:t>Including High impact joint papers with key aspects of Metro-Haul Technologies</a:t>
            </a:r>
          </a:p>
          <a:p>
            <a:pPr lvl="1"/>
            <a:r>
              <a:rPr lang="en-US" dirty="0"/>
              <a:t>Demos at key events, ECOC2018 (September 2018), EUCNC 2019 and</a:t>
            </a:r>
          </a:p>
          <a:p>
            <a:pPr lvl="1"/>
            <a:r>
              <a:rPr lang="en-US" dirty="0"/>
              <a:t> Contribution to </a:t>
            </a:r>
            <a:r>
              <a:rPr lang="en-US" dirty="0" err="1"/>
              <a:t>OpenSource</a:t>
            </a:r>
            <a:r>
              <a:rPr lang="en-US" dirty="0"/>
              <a:t> projects: </a:t>
            </a:r>
            <a:r>
              <a:rPr lang="en-US" dirty="0" err="1"/>
              <a:t>OpenROADM</a:t>
            </a:r>
            <a:endParaRPr lang="en-US" dirty="0"/>
          </a:p>
        </p:txBody>
      </p:sp>
      <p:sp>
        <p:nvSpPr>
          <p:cNvPr id="21" name="Marcador de fecha 2">
            <a:extLst>
              <a:ext uri="{FF2B5EF4-FFF2-40B4-BE49-F238E27FC236}">
                <a16:creationId xmlns:a16="http://schemas.microsoft.com/office/drawing/2014/main" id="{A6008045-8A95-40BF-B51C-18BFF6ED9AC9}"/>
              </a:ext>
            </a:extLst>
          </p:cNvPr>
          <p:cNvSpPr>
            <a:spLocks noGrp="1"/>
          </p:cNvSpPr>
          <p:nvPr>
            <p:ph type="dt" sz="half" idx="10"/>
          </p:nvPr>
        </p:nvSpPr>
        <p:spPr>
          <a:xfrm>
            <a:off x="606490" y="6356350"/>
            <a:ext cx="1027101" cy="365125"/>
          </a:xfrm>
        </p:spPr>
        <p:txBody>
          <a:bodyPr/>
          <a:lstStyle/>
          <a:p>
            <a:r>
              <a:rPr lang="en-US" dirty="0"/>
              <a:t>02/10/2019</a:t>
            </a:r>
          </a:p>
        </p:txBody>
      </p:sp>
      <p:sp>
        <p:nvSpPr>
          <p:cNvPr id="22" name="Marcador de pie de página 3">
            <a:extLst>
              <a:ext uri="{FF2B5EF4-FFF2-40B4-BE49-F238E27FC236}">
                <a16:creationId xmlns:a16="http://schemas.microsoft.com/office/drawing/2014/main" id="{5E020463-783C-4357-9C4F-4BA0CAB3D8F3}"/>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1102696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Next Steps and ongoing Year 3 work </a:t>
            </a:r>
          </a:p>
        </p:txBody>
      </p:sp>
      <p:sp>
        <p:nvSpPr>
          <p:cNvPr id="5" name="Marcador de número de diapositiva 4"/>
          <p:cNvSpPr>
            <a:spLocks noGrp="1"/>
          </p:cNvSpPr>
          <p:nvPr>
            <p:ph type="sldNum" sz="quarter" idx="12"/>
          </p:nvPr>
        </p:nvSpPr>
        <p:spPr/>
        <p:txBody>
          <a:bodyPr/>
          <a:lstStyle/>
          <a:p>
            <a:fld id="{9EC776E0-00C6-4634-A5F7-D35E042FD6BB}" type="slidenum">
              <a:rPr lang="en-US" smtClean="0"/>
              <a:pPr/>
              <a:t>29</a:t>
            </a:fld>
            <a:endParaRPr lang="en-US"/>
          </a:p>
        </p:txBody>
      </p:sp>
      <p:sp>
        <p:nvSpPr>
          <p:cNvPr id="6" name="Marcador de contenido 5"/>
          <p:cNvSpPr>
            <a:spLocks noGrp="1"/>
          </p:cNvSpPr>
          <p:nvPr>
            <p:ph sz="quarter" idx="13"/>
          </p:nvPr>
        </p:nvSpPr>
        <p:spPr/>
        <p:txBody>
          <a:bodyPr/>
          <a:lstStyle/>
          <a:p>
            <a:r>
              <a:rPr lang="en-US" sz="2400" dirty="0"/>
              <a:t>Completion of the activities of prototyping HW and SW expected by the end of November</a:t>
            </a:r>
          </a:p>
          <a:p>
            <a:r>
              <a:rPr lang="en-US" sz="2400" dirty="0"/>
              <a:t>Further theoretical and experimental activities:</a:t>
            </a:r>
          </a:p>
          <a:p>
            <a:pPr lvl="1"/>
            <a:r>
              <a:rPr lang="en-US" sz="2000" dirty="0"/>
              <a:t>Supporting WP5…</a:t>
            </a:r>
          </a:p>
          <a:p>
            <a:pPr lvl="1"/>
            <a:r>
              <a:rPr lang="en-US" sz="2000" dirty="0"/>
              <a:t>Update per-component specifications (KPIs MH1,2,3,4,7) already addressed in D3.2 and D2.3.  </a:t>
            </a:r>
          </a:p>
          <a:p>
            <a:pPr lvl="1"/>
            <a:r>
              <a:rPr lang="en-US" sz="2000" dirty="0"/>
              <a:t>Address per-component cost savings (KPI MH8) and energy consumption (KPI MH9).</a:t>
            </a:r>
          </a:p>
          <a:p>
            <a:pPr lvl="1"/>
            <a:endParaRPr lang="en-US" sz="2000" dirty="0"/>
          </a:p>
          <a:p>
            <a:r>
              <a:rPr lang="en-GB" sz="2200" dirty="0"/>
              <a:t>The Final METRO-HAUL node architecture and optical solutions (end of the project)</a:t>
            </a:r>
          </a:p>
          <a:p>
            <a:r>
              <a:rPr lang="en-GB" sz="2200" dirty="0"/>
              <a:t>Final public release of SW prototype for the control and monitoring of infrastructural elements (end of the project)</a:t>
            </a:r>
          </a:p>
          <a:p>
            <a:endParaRPr lang="en-GB" sz="2200" dirty="0"/>
          </a:p>
          <a:p>
            <a:endParaRPr lang="en-GB" sz="2200" dirty="0"/>
          </a:p>
        </p:txBody>
      </p:sp>
      <p:sp>
        <p:nvSpPr>
          <p:cNvPr id="8" name="Marcador de fecha 2">
            <a:extLst>
              <a:ext uri="{FF2B5EF4-FFF2-40B4-BE49-F238E27FC236}">
                <a16:creationId xmlns:a16="http://schemas.microsoft.com/office/drawing/2014/main" id="{76533CD3-B07C-4771-A45C-4E08D0D3134B}"/>
              </a:ext>
            </a:extLst>
          </p:cNvPr>
          <p:cNvSpPr>
            <a:spLocks noGrp="1"/>
          </p:cNvSpPr>
          <p:nvPr>
            <p:ph type="dt" sz="half" idx="10"/>
          </p:nvPr>
        </p:nvSpPr>
        <p:spPr>
          <a:xfrm>
            <a:off x="606490" y="6356350"/>
            <a:ext cx="1027101" cy="365125"/>
          </a:xfrm>
        </p:spPr>
        <p:txBody>
          <a:bodyPr/>
          <a:lstStyle/>
          <a:p>
            <a:r>
              <a:rPr lang="en-US" dirty="0"/>
              <a:t>02/10/2019</a:t>
            </a:r>
          </a:p>
        </p:txBody>
      </p:sp>
      <p:sp>
        <p:nvSpPr>
          <p:cNvPr id="9" name="Marcador de pie de página 3">
            <a:extLst>
              <a:ext uri="{FF2B5EF4-FFF2-40B4-BE49-F238E27FC236}">
                <a16:creationId xmlns:a16="http://schemas.microsoft.com/office/drawing/2014/main" id="{7DFFE723-8244-4EC7-A953-5F380819FA93}"/>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326284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t>WP3: “</a:t>
            </a:r>
            <a:r>
              <a:rPr lang="en-GB" dirty="0"/>
              <a:t>Metro Node and Optical Transmission </a:t>
            </a:r>
            <a:r>
              <a:rPr lang="en-GB"/>
              <a:t>solutions”</a:t>
            </a:r>
            <a:endParaRPr lang="en-US" dirty="0"/>
          </a:p>
        </p:txBody>
      </p:sp>
      <p:sp>
        <p:nvSpPr>
          <p:cNvPr id="5" name="Marcador de número de diapositiva 4"/>
          <p:cNvSpPr>
            <a:spLocks noGrp="1"/>
          </p:cNvSpPr>
          <p:nvPr>
            <p:ph type="sldNum" sz="quarter" idx="12"/>
          </p:nvPr>
        </p:nvSpPr>
        <p:spPr/>
        <p:txBody>
          <a:bodyPr/>
          <a:lstStyle/>
          <a:p>
            <a:fld id="{9EC776E0-00C6-4634-A5F7-D35E042FD6BB}" type="slidenum">
              <a:rPr lang="en-US" smtClean="0"/>
              <a:pPr/>
              <a:t>3</a:t>
            </a:fld>
            <a:endParaRPr lang="en-US"/>
          </a:p>
        </p:txBody>
      </p:sp>
      <p:sp>
        <p:nvSpPr>
          <p:cNvPr id="6" name="Marcador de contenido 5"/>
          <p:cNvSpPr>
            <a:spLocks noGrp="1"/>
          </p:cNvSpPr>
          <p:nvPr>
            <p:ph sz="quarter" idx="13"/>
          </p:nvPr>
        </p:nvSpPr>
        <p:spPr>
          <a:xfrm>
            <a:off x="185530" y="769938"/>
            <a:ext cx="11658809" cy="5599160"/>
          </a:xfrm>
        </p:spPr>
        <p:txBody>
          <a:bodyPr/>
          <a:lstStyle/>
          <a:p>
            <a:r>
              <a:rPr lang="en-US" b="1"/>
              <a:t>The investigation and design of efficient and flexible data plane architectures for Metro Access, Metro Core Nodes and optical metro-wide networks, supporting both filtered and (semi )filterless optical solutions and fully exploiting the Elastic Optical Network paradigm.</a:t>
            </a:r>
          </a:p>
          <a:p>
            <a:pPr lvl="1"/>
            <a:r>
              <a:rPr lang="en-US"/>
              <a:t>Optical DWDM systems and node architectural aspects (e.g. Central Offices as Data Centers; Optical disaggregation…)</a:t>
            </a:r>
          </a:p>
          <a:p>
            <a:pPr lvl="2"/>
            <a:r>
              <a:rPr lang="en-US"/>
              <a:t>In collaboration with WP2</a:t>
            </a:r>
          </a:p>
          <a:p>
            <a:pPr lvl="1"/>
            <a:r>
              <a:rPr lang="en-US"/>
              <a:t>Prototypes (HW + control SW): Switching Optical Network Elements; flexible interfaces; flexible transponders; SDN OLT…</a:t>
            </a:r>
          </a:p>
          <a:p>
            <a:pPr lvl="1"/>
            <a:r>
              <a:rPr lang="en-US"/>
              <a:t> and Transmission technological solutions (e. g. Filterless/filtered…. )…</a:t>
            </a:r>
          </a:p>
          <a:p>
            <a:pPr lvl="2"/>
            <a:r>
              <a:rPr lang="en-US"/>
              <a:t>Design and specifications developed within WP3</a:t>
            </a:r>
          </a:p>
          <a:p>
            <a:pPr lvl="2"/>
            <a:r>
              <a:rPr lang="en-US"/>
              <a:t>Stand alone testing within WP3</a:t>
            </a:r>
          </a:p>
          <a:p>
            <a:pPr lvl="2"/>
            <a:r>
              <a:rPr lang="en-US"/>
              <a:t>Testing and system assessment in dedicated transmission test beds within WP3</a:t>
            </a:r>
          </a:p>
          <a:p>
            <a:pPr lvl="2"/>
            <a:r>
              <a:rPr lang="en-US"/>
              <a:t>Final evaluation and integration with control plane (WP4) in joint experiments in WP5</a:t>
            </a:r>
          </a:p>
          <a:p>
            <a:pPr lvl="1"/>
            <a:r>
              <a:rPr lang="en-US"/>
              <a:t>Models, SBI specification and local (at node level) agents and analytics to interface with control/management and monitoring systems </a:t>
            </a:r>
          </a:p>
          <a:p>
            <a:pPr lvl="2"/>
            <a:r>
              <a:rPr lang="en-US"/>
              <a:t>In tight cooperation with WP4</a:t>
            </a:r>
          </a:p>
          <a:p>
            <a:pPr>
              <a:spcBef>
                <a:spcPts val="1200"/>
              </a:spcBef>
            </a:pPr>
            <a:r>
              <a:rPr lang="en-US"/>
              <a:t>Structured into tasks</a:t>
            </a:r>
          </a:p>
          <a:p>
            <a:pPr lvl="1"/>
            <a:r>
              <a:rPr lang="en-US"/>
              <a:t>Task T3.1: Metro Node and Optical Infrastructure Elements architecture (TIM)</a:t>
            </a:r>
          </a:p>
          <a:p>
            <a:pPr lvl="1"/>
            <a:r>
              <a:rPr lang="en-US"/>
              <a:t>Task T3.2: Optical solutions for switching and interconnection of the Access and Core Metro Edge Nodes (TuE, UNIBRIS)</a:t>
            </a:r>
          </a:p>
          <a:p>
            <a:pPr lvl="1"/>
            <a:r>
              <a:rPr lang="en-US"/>
              <a:t>Task T3.3: Optical Transmission solutions (TEI, CORIANT)</a:t>
            </a:r>
          </a:p>
          <a:p>
            <a:pPr lvl="1"/>
            <a:r>
              <a:rPr lang="en-US"/>
              <a:t>Task T3.4: Monitoring and Control Interfaces (UPC, CNIT)</a:t>
            </a:r>
          </a:p>
          <a:p>
            <a:pPr lvl="1"/>
            <a:endParaRPr lang="en-US"/>
          </a:p>
        </p:txBody>
      </p:sp>
      <p:sp>
        <p:nvSpPr>
          <p:cNvPr id="8" name="Marcador de fecha 2">
            <a:extLst>
              <a:ext uri="{FF2B5EF4-FFF2-40B4-BE49-F238E27FC236}">
                <a16:creationId xmlns:a16="http://schemas.microsoft.com/office/drawing/2014/main" id="{0F2B5682-AEAC-445C-89C9-66B0299AB910}"/>
              </a:ext>
            </a:extLst>
          </p:cNvPr>
          <p:cNvSpPr>
            <a:spLocks noGrp="1"/>
          </p:cNvSpPr>
          <p:nvPr>
            <p:ph type="dt" sz="half" idx="10"/>
          </p:nvPr>
        </p:nvSpPr>
        <p:spPr>
          <a:xfrm>
            <a:off x="606490" y="6356350"/>
            <a:ext cx="1027101" cy="365125"/>
          </a:xfrm>
        </p:spPr>
        <p:txBody>
          <a:bodyPr/>
          <a:lstStyle/>
          <a:p>
            <a:r>
              <a:rPr lang="en-US" dirty="0"/>
              <a:t>02/10/2019</a:t>
            </a:r>
          </a:p>
        </p:txBody>
      </p:sp>
      <p:sp>
        <p:nvSpPr>
          <p:cNvPr id="9" name="Marcador de pie de página 3">
            <a:extLst>
              <a:ext uri="{FF2B5EF4-FFF2-40B4-BE49-F238E27FC236}">
                <a16:creationId xmlns:a16="http://schemas.microsoft.com/office/drawing/2014/main" id="{CA1D3DA8-E08E-4462-BF53-108C58BDD2B8}"/>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370508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9EC776E0-00C6-4634-A5F7-D35E042FD6BB}" type="slidenum">
              <a:rPr lang="en-US" smtClean="0"/>
              <a:pPr/>
              <a:t>30</a:t>
            </a:fld>
            <a:endParaRPr lang="en-US"/>
          </a:p>
        </p:txBody>
      </p:sp>
      <p:pic>
        <p:nvPicPr>
          <p:cNvPr id="6" name="Picture 3"/>
          <p:cNvPicPr>
            <a:picLocks noChangeAspect="1"/>
          </p:cNvPicPr>
          <p:nvPr/>
        </p:nvPicPr>
        <p:blipFill>
          <a:blip r:embed="rId2"/>
          <a:stretch>
            <a:fillRect/>
          </a:stretch>
        </p:blipFill>
        <p:spPr>
          <a:xfrm>
            <a:off x="2047784" y="5249853"/>
            <a:ext cx="1095007" cy="1053292"/>
          </a:xfrm>
          <a:prstGeom prst="rect">
            <a:avLst/>
          </a:prstGeom>
        </p:spPr>
      </p:pic>
      <p:sp>
        <p:nvSpPr>
          <p:cNvPr id="7" name="TextBox 4"/>
          <p:cNvSpPr txBox="1"/>
          <p:nvPr/>
        </p:nvSpPr>
        <p:spPr>
          <a:xfrm>
            <a:off x="3142791" y="5925070"/>
            <a:ext cx="5228947" cy="369332"/>
          </a:xfrm>
          <a:prstGeom prst="rect">
            <a:avLst/>
          </a:prstGeom>
          <a:noFill/>
        </p:spPr>
        <p:txBody>
          <a:bodyPr wrap="square" rtlCol="0">
            <a:spAutoFit/>
          </a:bodyPr>
          <a:lstStyle/>
          <a:p>
            <a:r>
              <a:rPr lang="en-US" b="1" dirty="0">
                <a:latin typeface="+mn-lt"/>
              </a:rPr>
              <a:t>http://metro-haul.eu</a:t>
            </a:r>
          </a:p>
        </p:txBody>
      </p:sp>
      <p:sp>
        <p:nvSpPr>
          <p:cNvPr id="8" name="TextBox 5"/>
          <p:cNvSpPr txBox="1"/>
          <p:nvPr/>
        </p:nvSpPr>
        <p:spPr>
          <a:xfrm>
            <a:off x="2882285" y="4385056"/>
            <a:ext cx="5012911" cy="369332"/>
          </a:xfrm>
          <a:prstGeom prst="rect">
            <a:avLst/>
          </a:prstGeom>
          <a:noFill/>
        </p:spPr>
        <p:txBody>
          <a:bodyPr wrap="none" rtlCol="0">
            <a:spAutoFit/>
          </a:bodyPr>
          <a:lstStyle/>
          <a:p>
            <a:r>
              <a:rPr lang="en-US" i="1" dirty="0">
                <a:solidFill>
                  <a:srgbClr val="002060"/>
                </a:solidFill>
                <a:latin typeface="+mn-lt"/>
              </a:rPr>
              <a:t>Metro-Haul First Report Period Review – WP3 Status</a:t>
            </a:r>
          </a:p>
        </p:txBody>
      </p:sp>
      <p:cxnSp>
        <p:nvCxnSpPr>
          <p:cNvPr id="9" name="Straight Connector 7"/>
          <p:cNvCxnSpPr/>
          <p:nvPr/>
        </p:nvCxnSpPr>
        <p:spPr>
          <a:xfrm>
            <a:off x="2340747" y="4332303"/>
            <a:ext cx="7270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22F2F4E-9079-4554-BEB0-3304C338FC82}"/>
              </a:ext>
            </a:extLst>
          </p:cNvPr>
          <p:cNvSpPr txBox="1"/>
          <p:nvPr/>
        </p:nvSpPr>
        <p:spPr>
          <a:xfrm>
            <a:off x="4755586" y="999128"/>
            <a:ext cx="1959447" cy="923330"/>
          </a:xfrm>
          <a:prstGeom prst="rect">
            <a:avLst/>
          </a:prstGeom>
          <a:noFill/>
        </p:spPr>
        <p:txBody>
          <a:bodyPr wrap="none" rtlCol="0">
            <a:spAutoFit/>
          </a:bodyPr>
          <a:lstStyle/>
          <a:p>
            <a:r>
              <a:rPr lang="it-IT" sz="5400" dirty="0">
                <a:solidFill>
                  <a:srgbClr val="3333FF"/>
                </a:solidFill>
                <a:latin typeface="+mn-lt"/>
              </a:rPr>
              <a:t>Grazie</a:t>
            </a:r>
            <a:endParaRPr lang="en-US" sz="5400" dirty="0">
              <a:solidFill>
                <a:srgbClr val="3333FF"/>
              </a:solidFill>
              <a:latin typeface="+mn-lt"/>
            </a:endParaRPr>
          </a:p>
        </p:txBody>
      </p:sp>
      <p:sp>
        <p:nvSpPr>
          <p:cNvPr id="12" name="Marcador de fecha 2">
            <a:extLst>
              <a:ext uri="{FF2B5EF4-FFF2-40B4-BE49-F238E27FC236}">
                <a16:creationId xmlns:a16="http://schemas.microsoft.com/office/drawing/2014/main" id="{BCDB92AE-91C1-41F8-A49D-4EF5BE4E5B94}"/>
              </a:ext>
            </a:extLst>
          </p:cNvPr>
          <p:cNvSpPr>
            <a:spLocks noGrp="1"/>
          </p:cNvSpPr>
          <p:nvPr>
            <p:ph type="dt" sz="half" idx="10"/>
          </p:nvPr>
        </p:nvSpPr>
        <p:spPr>
          <a:xfrm>
            <a:off x="606490" y="6356350"/>
            <a:ext cx="1027101" cy="365125"/>
          </a:xfrm>
        </p:spPr>
        <p:txBody>
          <a:bodyPr/>
          <a:lstStyle/>
          <a:p>
            <a:r>
              <a:rPr lang="en-US" dirty="0"/>
              <a:t>02/10/2019</a:t>
            </a:r>
          </a:p>
        </p:txBody>
      </p:sp>
      <p:sp>
        <p:nvSpPr>
          <p:cNvPr id="13" name="Marcador de pie de página 3">
            <a:extLst>
              <a:ext uri="{FF2B5EF4-FFF2-40B4-BE49-F238E27FC236}">
                <a16:creationId xmlns:a16="http://schemas.microsoft.com/office/drawing/2014/main" id="{F8BF10A4-558A-4631-928B-FC62464D83C4}"/>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1172671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EE13-2E7A-45B3-971E-8E15B66D74B6}"/>
              </a:ext>
            </a:extLst>
          </p:cNvPr>
          <p:cNvSpPr>
            <a:spLocks noGrp="1"/>
          </p:cNvSpPr>
          <p:nvPr>
            <p:ph type="ctrTitle"/>
          </p:nvPr>
        </p:nvSpPr>
        <p:spPr/>
        <p:txBody>
          <a:bodyPr/>
          <a:lstStyle/>
          <a:p>
            <a:r>
              <a:rPr lang="it-IT" dirty="0" err="1"/>
              <a:t>Additional</a:t>
            </a:r>
            <a:r>
              <a:rPr lang="it-IT" dirty="0"/>
              <a:t> slides</a:t>
            </a:r>
            <a:endParaRPr lang="en-US" dirty="0"/>
          </a:p>
        </p:txBody>
      </p:sp>
      <p:sp>
        <p:nvSpPr>
          <p:cNvPr id="6" name="Subtitle 5">
            <a:extLst>
              <a:ext uri="{FF2B5EF4-FFF2-40B4-BE49-F238E27FC236}">
                <a16:creationId xmlns:a16="http://schemas.microsoft.com/office/drawing/2014/main" id="{D57A9A9C-3BC5-4237-9DB0-4B6CA69FD449}"/>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89AD6B69-09D1-4B8B-8075-CB020F4A1FF7}"/>
              </a:ext>
            </a:extLst>
          </p:cNvPr>
          <p:cNvSpPr>
            <a:spLocks noGrp="1"/>
          </p:cNvSpPr>
          <p:nvPr>
            <p:ph type="sldNum" sz="quarter" idx="12"/>
          </p:nvPr>
        </p:nvSpPr>
        <p:spPr/>
        <p:txBody>
          <a:bodyPr/>
          <a:lstStyle/>
          <a:p>
            <a:fld id="{9EC776E0-00C6-4634-A5F7-D35E042FD6BB}" type="slidenum">
              <a:rPr lang="en-US" smtClean="0"/>
              <a:pPr/>
              <a:t>31</a:t>
            </a:fld>
            <a:endParaRPr lang="en-US"/>
          </a:p>
        </p:txBody>
      </p:sp>
      <p:sp>
        <p:nvSpPr>
          <p:cNvPr id="7" name="Marcador de fecha 2">
            <a:extLst>
              <a:ext uri="{FF2B5EF4-FFF2-40B4-BE49-F238E27FC236}">
                <a16:creationId xmlns:a16="http://schemas.microsoft.com/office/drawing/2014/main" id="{62CDDB54-99AE-4CC7-8A36-7CCAF64151DF}"/>
              </a:ext>
            </a:extLst>
          </p:cNvPr>
          <p:cNvSpPr>
            <a:spLocks noGrp="1"/>
          </p:cNvSpPr>
          <p:nvPr>
            <p:ph type="dt" sz="half" idx="10"/>
          </p:nvPr>
        </p:nvSpPr>
        <p:spPr>
          <a:xfrm>
            <a:off x="606490" y="6356350"/>
            <a:ext cx="1027101" cy="365125"/>
          </a:xfrm>
        </p:spPr>
        <p:txBody>
          <a:bodyPr/>
          <a:lstStyle/>
          <a:p>
            <a:r>
              <a:rPr lang="en-US" dirty="0"/>
              <a:t>02/10/2019</a:t>
            </a:r>
          </a:p>
        </p:txBody>
      </p:sp>
      <p:sp>
        <p:nvSpPr>
          <p:cNvPr id="8" name="Marcador de pie de página 3">
            <a:extLst>
              <a:ext uri="{FF2B5EF4-FFF2-40B4-BE49-F238E27FC236}">
                <a16:creationId xmlns:a16="http://schemas.microsoft.com/office/drawing/2014/main" id="{925F1747-9E3C-4783-A045-861AC4F84900}"/>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45425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039D85-7E61-4F0C-9D68-E84D89058BAB}"/>
              </a:ext>
            </a:extLst>
          </p:cNvPr>
          <p:cNvSpPr>
            <a:spLocks noGrp="1"/>
          </p:cNvSpPr>
          <p:nvPr>
            <p:ph type="title"/>
          </p:nvPr>
        </p:nvSpPr>
        <p:spPr/>
        <p:txBody>
          <a:bodyPr/>
          <a:lstStyle/>
          <a:p>
            <a:r>
              <a:rPr lang="it-IT" dirty="0"/>
              <a:t>CCTC</a:t>
            </a:r>
            <a:endParaRPr lang="en-GB" dirty="0"/>
          </a:p>
        </p:txBody>
      </p:sp>
      <p:sp>
        <p:nvSpPr>
          <p:cNvPr id="8" name="Text Placeholder 7">
            <a:extLst>
              <a:ext uri="{FF2B5EF4-FFF2-40B4-BE49-F238E27FC236}">
                <a16:creationId xmlns:a16="http://schemas.microsoft.com/office/drawing/2014/main" id="{978A5094-F0DF-4778-8D31-8C57C6ACB10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24287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142614" y="442907"/>
            <a:ext cx="11548973" cy="515235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52425" algn="l" defTabSz="914400" rtl="0" eaLnBrk="1" latinLnBrk="0" hangingPunct="1">
              <a:lnSpc>
                <a:spcPct val="100000"/>
              </a:lnSpc>
              <a:spcBef>
                <a:spcPts val="800"/>
              </a:spcBef>
              <a:buSzPct val="90000"/>
              <a:buFont typeface="Wingdings" panose="05000000000000000000"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575" lvl="1" indent="0">
              <a:buNone/>
            </a:pPr>
            <a:endParaRPr lang="es-ES" sz="1800" dirty="0"/>
          </a:p>
          <a:p>
            <a:pPr marL="367575" lvl="1" indent="0">
              <a:buNone/>
            </a:pPr>
            <a:r>
              <a:rPr lang="es-ES" sz="4000" dirty="0"/>
              <a:t>METRO-HAUL </a:t>
            </a:r>
            <a:r>
              <a:rPr lang="es-ES" sz="4000" dirty="0" err="1"/>
              <a:t>prototype</a:t>
            </a:r>
            <a:r>
              <a:rPr lang="es-ES" sz="4000" dirty="0"/>
              <a:t> D7: </a:t>
            </a:r>
            <a:r>
              <a:rPr lang="es-ES" sz="4000" dirty="0" err="1"/>
              <a:t>Programmable</a:t>
            </a:r>
            <a:r>
              <a:rPr lang="es-ES" sz="4000" dirty="0"/>
              <a:t> </a:t>
            </a:r>
            <a:r>
              <a:rPr lang="es-ES" sz="4000" dirty="0" err="1"/>
              <a:t>sliceable</a:t>
            </a:r>
            <a:r>
              <a:rPr lang="es-ES" sz="4000" dirty="0"/>
              <a:t> </a:t>
            </a:r>
            <a:r>
              <a:rPr lang="es-ES" sz="4000" dirty="0" err="1"/>
              <a:t>transceiver</a:t>
            </a:r>
            <a:r>
              <a:rPr lang="es-ES" sz="4000" dirty="0"/>
              <a:t> </a:t>
            </a:r>
            <a:r>
              <a:rPr lang="es-ES" sz="4000" dirty="0" err="1"/>
              <a:t>based</a:t>
            </a:r>
            <a:r>
              <a:rPr lang="es-ES" sz="4000" dirty="0"/>
              <a:t> </a:t>
            </a:r>
            <a:r>
              <a:rPr lang="es-ES" sz="4000" dirty="0" err="1"/>
              <a:t>on</a:t>
            </a:r>
            <a:r>
              <a:rPr lang="es-ES" sz="4000" dirty="0"/>
              <a:t> multicarrier </a:t>
            </a:r>
            <a:r>
              <a:rPr lang="es-ES" sz="4000" dirty="0" err="1"/>
              <a:t>modulation</a:t>
            </a:r>
            <a:r>
              <a:rPr lang="es-ES" sz="4000" dirty="0"/>
              <a:t> (MCM)</a:t>
            </a:r>
          </a:p>
          <a:p>
            <a:pPr marL="228600" lvl="1" indent="-288000">
              <a:lnSpc>
                <a:spcPct val="120000"/>
              </a:lnSpc>
              <a:spcBef>
                <a:spcPts val="3000"/>
              </a:spcBef>
              <a:buClr>
                <a:schemeClr val="accent2"/>
              </a:buClr>
              <a:buFont typeface="Wingdings" panose="05000000000000000000" pitchFamily="2" charset="2"/>
              <a:buChar char="v"/>
            </a:pPr>
            <a:r>
              <a:rPr lang="en-US" sz="3800" dirty="0"/>
              <a:t>Short description:</a:t>
            </a:r>
          </a:p>
          <a:p>
            <a:pPr lvl="1">
              <a:buFont typeface="Arial" panose="020B0604020202020204" pitchFamily="34" charset="0"/>
              <a:buChar char="•"/>
            </a:pPr>
            <a:r>
              <a:rPr lang="en-US" sz="3400" dirty="0"/>
              <a:t>Programmable multi-rate/format/reach/flow (SDN-enabled) transceiver based on multicarrier modulation (MCM) with receiver configuration adopting direct detection (DD)</a:t>
            </a:r>
          </a:p>
          <a:p>
            <a:pPr lvl="1">
              <a:buFont typeface="Arial" panose="020B0604020202020204" pitchFamily="34" charset="0"/>
              <a:buChar char="•"/>
            </a:pPr>
            <a:r>
              <a:rPr lang="en-US" sz="3400" dirty="0"/>
              <a:t>DSP offline processing</a:t>
            </a:r>
          </a:p>
          <a:p>
            <a:pPr lvl="1">
              <a:buFont typeface="Arial" panose="020B0604020202020204" pitchFamily="34" charset="0"/>
              <a:buChar char="•"/>
            </a:pPr>
            <a:r>
              <a:rPr lang="en-US" sz="3400" dirty="0"/>
              <a:t>Number of slices: 2</a:t>
            </a:r>
          </a:p>
          <a:p>
            <a:pPr lvl="1">
              <a:buFont typeface="Arial" panose="020B0604020202020204" pitchFamily="34" charset="0"/>
              <a:buChar char="•"/>
            </a:pPr>
            <a:r>
              <a:rPr lang="es-ES" sz="3400" dirty="0" err="1"/>
              <a:t>Enabling</a:t>
            </a:r>
            <a:r>
              <a:rPr lang="es-ES" sz="3400" dirty="0"/>
              <a:t> SDN </a:t>
            </a:r>
            <a:r>
              <a:rPr lang="es-ES" sz="3400" dirty="0" err="1"/>
              <a:t>capabilities</a:t>
            </a:r>
            <a:r>
              <a:rPr lang="es-ES" sz="3400" dirty="0"/>
              <a:t> </a:t>
            </a:r>
            <a:r>
              <a:rPr lang="es-ES" sz="3400" dirty="0" err="1"/>
              <a:t>by</a:t>
            </a:r>
            <a:r>
              <a:rPr lang="es-ES" sz="3400" dirty="0"/>
              <a:t> </a:t>
            </a:r>
            <a:r>
              <a:rPr lang="es-ES" sz="3400" dirty="0" err="1"/>
              <a:t>the</a:t>
            </a:r>
            <a:r>
              <a:rPr lang="es-ES" sz="3400" dirty="0"/>
              <a:t> </a:t>
            </a:r>
            <a:r>
              <a:rPr lang="es-ES" sz="3400" dirty="0" err="1"/>
              <a:t>implementation</a:t>
            </a:r>
            <a:r>
              <a:rPr lang="es-ES" sz="3400" dirty="0"/>
              <a:t> of </a:t>
            </a:r>
            <a:r>
              <a:rPr lang="es-ES" sz="3400" dirty="0" err="1"/>
              <a:t>OpenConfig</a:t>
            </a:r>
            <a:r>
              <a:rPr lang="es-ES" sz="3400" dirty="0"/>
              <a:t> </a:t>
            </a:r>
            <a:r>
              <a:rPr lang="es-ES" sz="3400" dirty="0" err="1"/>
              <a:t>agents</a:t>
            </a:r>
            <a:endParaRPr lang="es-ES" sz="2900" dirty="0"/>
          </a:p>
          <a:p>
            <a:pPr marL="228600" lvl="1" indent="-288000">
              <a:lnSpc>
                <a:spcPct val="120000"/>
              </a:lnSpc>
              <a:spcBef>
                <a:spcPts val="3000"/>
              </a:spcBef>
              <a:buClr>
                <a:schemeClr val="accent2"/>
              </a:buClr>
              <a:buFont typeface="Wingdings" panose="05000000000000000000" pitchFamily="2" charset="2"/>
              <a:buChar char="v"/>
            </a:pPr>
            <a:r>
              <a:rPr lang="es-ES" sz="3800" dirty="0"/>
              <a:t>Status:</a:t>
            </a:r>
          </a:p>
          <a:p>
            <a:pPr lvl="1">
              <a:buFont typeface="Arial" panose="020B0604020202020204" pitchFamily="34" charset="0"/>
              <a:buChar char="•"/>
            </a:pPr>
            <a:r>
              <a:rPr lang="en-US" sz="3400" dirty="0"/>
              <a:t>Design, analysis, implementation and experimental validation </a:t>
            </a:r>
          </a:p>
          <a:p>
            <a:pPr marL="367575" lvl="1" indent="0">
              <a:buNone/>
            </a:pPr>
            <a:r>
              <a:rPr lang="en-US" sz="3400" dirty="0"/>
              <a:t>of the Programmable S-BVT prototype</a:t>
            </a:r>
          </a:p>
          <a:p>
            <a:pPr lvl="1">
              <a:buFont typeface="Arial" panose="020B0604020202020204" pitchFamily="34" charset="0"/>
              <a:buChar char="•"/>
            </a:pPr>
            <a:r>
              <a:rPr lang="en-US" sz="3400" dirty="0"/>
              <a:t>Assessment of architectural and functional aspects of modular/programmable </a:t>
            </a:r>
          </a:p>
          <a:p>
            <a:pPr marL="367575" lvl="1" indent="0">
              <a:buNone/>
            </a:pPr>
            <a:r>
              <a:rPr lang="en-US" sz="3400" dirty="0"/>
              <a:t>transceivers</a:t>
            </a:r>
          </a:p>
          <a:p>
            <a:pPr lvl="1">
              <a:buFont typeface="Arial" panose="020B0604020202020204" pitchFamily="34" charset="0"/>
              <a:buChar char="•"/>
            </a:pPr>
            <a:r>
              <a:rPr lang="es-ES" sz="3400" dirty="0" err="1"/>
              <a:t>Development</a:t>
            </a:r>
            <a:r>
              <a:rPr lang="es-ES" sz="3400" dirty="0"/>
              <a:t> of </a:t>
            </a:r>
            <a:r>
              <a:rPr lang="es-ES" sz="3400" dirty="0" err="1"/>
              <a:t>OpenConfig</a:t>
            </a:r>
            <a:r>
              <a:rPr lang="es-ES" sz="3400" dirty="0"/>
              <a:t> </a:t>
            </a:r>
            <a:r>
              <a:rPr lang="es-ES" sz="3400" dirty="0" err="1"/>
              <a:t>Agents</a:t>
            </a:r>
            <a:r>
              <a:rPr lang="es-ES" sz="3400" dirty="0"/>
              <a:t> and </a:t>
            </a:r>
            <a:r>
              <a:rPr lang="es-ES" sz="3400" dirty="0" err="1"/>
              <a:t>integration</a:t>
            </a:r>
            <a:r>
              <a:rPr lang="es-ES" sz="3400" dirty="0"/>
              <a:t> </a:t>
            </a:r>
            <a:r>
              <a:rPr lang="es-ES" sz="3400" dirty="0" err="1"/>
              <a:t>with</a:t>
            </a:r>
            <a:r>
              <a:rPr lang="es-ES" sz="3400" dirty="0"/>
              <a:t> </a:t>
            </a:r>
            <a:r>
              <a:rPr lang="es-ES" sz="3400" dirty="0" err="1"/>
              <a:t>the</a:t>
            </a:r>
            <a:endParaRPr lang="es-ES" sz="3400" dirty="0"/>
          </a:p>
          <a:p>
            <a:pPr marL="367575" lvl="1" indent="0">
              <a:buNone/>
            </a:pPr>
            <a:r>
              <a:rPr lang="es-ES" sz="3400" dirty="0"/>
              <a:t> </a:t>
            </a:r>
            <a:r>
              <a:rPr lang="es-ES" sz="3400" dirty="0" err="1"/>
              <a:t>sliceable</a:t>
            </a:r>
            <a:r>
              <a:rPr lang="es-ES" sz="3400" dirty="0"/>
              <a:t> </a:t>
            </a:r>
            <a:r>
              <a:rPr lang="es-ES" sz="3400" dirty="0" err="1"/>
              <a:t>bandwidth</a:t>
            </a:r>
            <a:r>
              <a:rPr lang="es-ES" sz="3400" dirty="0"/>
              <a:t> variable </a:t>
            </a:r>
            <a:r>
              <a:rPr lang="es-ES" sz="3400" dirty="0" err="1"/>
              <a:t>transceiver</a:t>
            </a:r>
            <a:r>
              <a:rPr lang="es-ES" sz="3400" dirty="0"/>
              <a:t> (S-BVT</a:t>
            </a:r>
            <a:r>
              <a:rPr lang="es-ES" sz="2900" dirty="0"/>
              <a:t>)</a:t>
            </a:r>
          </a:p>
          <a:p>
            <a:pPr lvl="1">
              <a:buFont typeface="Arial" panose="020B0604020202020204" pitchFamily="34" charset="0"/>
              <a:buChar char="•"/>
            </a:pPr>
            <a:endParaRPr lang="es-ES" sz="2900" dirty="0"/>
          </a:p>
          <a:p>
            <a:pPr marL="0" indent="-123825">
              <a:buNone/>
            </a:pPr>
            <a:endParaRPr lang="es-ES" sz="2300" dirty="0"/>
          </a:p>
          <a:p>
            <a:pPr marL="0" indent="0">
              <a:buNone/>
            </a:pPr>
            <a:endParaRPr lang="en-US" sz="1800" dirty="0"/>
          </a:p>
          <a:p>
            <a:endParaRPr lang="en-US" sz="1800" u="sng" dirty="0"/>
          </a:p>
        </p:txBody>
      </p:sp>
      <p:sp>
        <p:nvSpPr>
          <p:cNvPr id="2" name="Title 1"/>
          <p:cNvSpPr>
            <a:spLocks noGrp="1"/>
          </p:cNvSpPr>
          <p:nvPr>
            <p:ph type="title"/>
          </p:nvPr>
        </p:nvSpPr>
        <p:spPr>
          <a:xfrm>
            <a:off x="153500" y="0"/>
            <a:ext cx="11076154" cy="622176"/>
          </a:xfrm>
        </p:spPr>
        <p:txBody>
          <a:bodyPr>
            <a:normAutofit fontScale="90000"/>
          </a:bodyPr>
          <a:lstStyle/>
          <a:p>
            <a:r>
              <a:rPr lang="es-ES" dirty="0"/>
              <a:t>CTTC: </a:t>
            </a:r>
            <a:r>
              <a:rPr lang="en-US" sz="2800" dirty="0"/>
              <a:t>Programmable sliceable transceiver based on multicarrier modulation (MCM)</a:t>
            </a:r>
            <a:endParaRPr lang="en-US" dirty="0"/>
          </a:p>
        </p:txBody>
      </p:sp>
      <p:sp>
        <p:nvSpPr>
          <p:cNvPr id="6" name="Slide Number Placeholder 5"/>
          <p:cNvSpPr>
            <a:spLocks noGrp="1"/>
          </p:cNvSpPr>
          <p:nvPr>
            <p:ph type="sldNum" sz="quarter" idx="12"/>
          </p:nvPr>
        </p:nvSpPr>
        <p:spPr/>
        <p:txBody>
          <a:bodyPr/>
          <a:lstStyle/>
          <a:p>
            <a:fld id="{9EC776E0-00C6-4634-A5F7-D35E042FD6BB}" type="slidenum">
              <a:rPr lang="en-US" smtClean="0"/>
              <a:pPr/>
              <a:t>33</a:t>
            </a:fld>
            <a:endParaRPr lang="en-US"/>
          </a:p>
        </p:txBody>
      </p:sp>
      <p:sp>
        <p:nvSpPr>
          <p:cNvPr id="10" name="Marcador de número de diapositiva 4">
            <a:extLst>
              <a:ext uri="{FF2B5EF4-FFF2-40B4-BE49-F238E27FC236}">
                <a16:creationId xmlns:a16="http://schemas.microsoft.com/office/drawing/2014/main" id="{B5A379F0-F782-410C-B623-897A3584E186}"/>
              </a:ext>
            </a:extLst>
          </p:cNvPr>
          <p:cNvSpPr txBox="1">
            <a:spLocks/>
          </p:cNvSpPr>
          <p:nvPr/>
        </p:nvSpPr>
        <p:spPr>
          <a:xfrm>
            <a:off x="11422372" y="6369098"/>
            <a:ext cx="422097" cy="365125"/>
          </a:xfrm>
          <a:prstGeom prst="rect">
            <a:avLst/>
          </a:prstGeom>
        </p:spPr>
        <p:txBody>
          <a:bodyPr vert="horz" lIns="91440" tIns="45720" rIns="91440" bIns="45720" rtlCol="0" anchor="ctr"/>
          <a:lstStyle>
            <a:defPPr>
              <a:defRPr lang="it-IT"/>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EC776E0-00C6-4634-A5F7-D35E042FD6BB}" type="slidenum">
              <a:rPr lang="en-US" smtClean="0"/>
              <a:pPr/>
              <a:t>33</a:t>
            </a:fld>
            <a:endParaRPr lang="en-US"/>
          </a:p>
        </p:txBody>
      </p:sp>
      <p:pic>
        <p:nvPicPr>
          <p:cNvPr id="3" name="Picture 2"/>
          <p:cNvPicPr>
            <a:picLocks noChangeAspect="1"/>
          </p:cNvPicPr>
          <p:nvPr/>
        </p:nvPicPr>
        <p:blipFill>
          <a:blip r:embed="rId2"/>
          <a:stretch>
            <a:fillRect/>
          </a:stretch>
        </p:blipFill>
        <p:spPr>
          <a:xfrm>
            <a:off x="6183086" y="1892983"/>
            <a:ext cx="5907536" cy="4196421"/>
          </a:xfrm>
          <a:prstGeom prst="rect">
            <a:avLst/>
          </a:prstGeom>
        </p:spPr>
      </p:pic>
    </p:spTree>
    <p:extLst>
      <p:ext uri="{BB962C8B-B14F-4D97-AF65-F5344CB8AC3E}">
        <p14:creationId xmlns:p14="http://schemas.microsoft.com/office/powerpoint/2010/main" val="4267361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261388" y="622176"/>
            <a:ext cx="11583081" cy="5446712"/>
          </a:xfrm>
        </p:spPr>
        <p:txBody>
          <a:bodyPr/>
          <a:lstStyle/>
          <a:p>
            <a:pPr marL="228600" lvl="1" indent="-288000">
              <a:lnSpc>
                <a:spcPct val="100000"/>
              </a:lnSpc>
              <a:spcBef>
                <a:spcPts val="3000"/>
              </a:spcBef>
              <a:buClr>
                <a:schemeClr val="accent2"/>
              </a:buClr>
              <a:buFont typeface="Wingdings" panose="05000000000000000000" pitchFamily="2" charset="2"/>
              <a:buChar char="v"/>
            </a:pPr>
            <a:r>
              <a:rPr lang="es-ES" sz="1800" dirty="0" err="1"/>
              <a:t>Related</a:t>
            </a:r>
            <a:r>
              <a:rPr lang="es-ES" sz="1800" dirty="0"/>
              <a:t> METRO-HAUL </a:t>
            </a:r>
            <a:r>
              <a:rPr lang="es-ES" sz="1800" dirty="0" err="1"/>
              <a:t>Innovation</a:t>
            </a:r>
            <a:r>
              <a:rPr lang="es-ES" sz="1800" dirty="0"/>
              <a:t> </a:t>
            </a:r>
          </a:p>
          <a:p>
            <a:pPr marL="756375" lvl="1" indent="-457200">
              <a:buFont typeface="Arial" panose="020B0604020202020204" pitchFamily="34" charset="0"/>
              <a:buChar char="•"/>
            </a:pPr>
            <a:r>
              <a:rPr lang="es-ES" dirty="0"/>
              <a:t>4.1 </a:t>
            </a:r>
            <a:r>
              <a:rPr lang="en-US" dirty="0"/>
              <a:t>Hierarchical SDN control system for Multilayer Disaggregated Networks</a:t>
            </a:r>
          </a:p>
          <a:p>
            <a:r>
              <a:rPr lang="es-ES" dirty="0"/>
              <a:t>Demos</a:t>
            </a:r>
          </a:p>
          <a:p>
            <a:pPr lvl="1">
              <a:buFont typeface="Arial" panose="020B0604020202020204" pitchFamily="34" charset="0"/>
              <a:buChar char="•"/>
            </a:pPr>
            <a:r>
              <a:rPr lang="en-US" dirty="0"/>
              <a:t>S-BVT integration with </a:t>
            </a:r>
            <a:r>
              <a:rPr lang="en-US" dirty="0" err="1"/>
              <a:t>OpenConfig</a:t>
            </a:r>
            <a:r>
              <a:rPr lang="en-US" dirty="0"/>
              <a:t> agents and ONOS SDN controller</a:t>
            </a:r>
          </a:p>
          <a:p>
            <a:pPr lvl="1">
              <a:buFont typeface="Arial" panose="020B0604020202020204" pitchFamily="34" charset="0"/>
              <a:buChar char="•"/>
            </a:pPr>
            <a:r>
              <a:rPr lang="es-ES" dirty="0" err="1"/>
              <a:t>Proof</a:t>
            </a:r>
            <a:r>
              <a:rPr lang="es-ES" dirty="0"/>
              <a:t>-of-concept </a:t>
            </a:r>
            <a:r>
              <a:rPr lang="es-ES" dirty="0" err="1"/>
              <a:t>validation</a:t>
            </a:r>
            <a:r>
              <a:rPr lang="es-ES" dirty="0"/>
              <a:t> </a:t>
            </a:r>
            <a:r>
              <a:rPr lang="es-ES" dirty="0" err="1"/>
              <a:t>within</a:t>
            </a:r>
            <a:r>
              <a:rPr lang="es-ES" dirty="0"/>
              <a:t> </a:t>
            </a:r>
            <a:r>
              <a:rPr lang="es-ES" dirty="0" err="1"/>
              <a:t>the</a:t>
            </a:r>
            <a:r>
              <a:rPr lang="es-ES" dirty="0"/>
              <a:t> ADRENALINE </a:t>
            </a:r>
            <a:r>
              <a:rPr lang="es-ES" dirty="0" err="1"/>
              <a:t>testbed</a:t>
            </a:r>
            <a:r>
              <a:rPr lang="es-ES" dirty="0"/>
              <a:t> </a:t>
            </a:r>
          </a:p>
          <a:p>
            <a:r>
              <a:rPr lang="es-ES" dirty="0" err="1"/>
              <a:t>Expected</a:t>
            </a:r>
            <a:r>
              <a:rPr lang="es-ES" dirty="0"/>
              <a:t> use cases</a:t>
            </a:r>
          </a:p>
          <a:p>
            <a:pPr lvl="1">
              <a:buFont typeface="Arial" panose="020B0604020202020204" pitchFamily="34" charset="0"/>
              <a:buChar char="•"/>
            </a:pPr>
            <a:r>
              <a:rPr lang="es-ES" dirty="0" err="1"/>
              <a:t>Application</a:t>
            </a:r>
            <a:r>
              <a:rPr lang="es-ES" dirty="0"/>
              <a:t> in </a:t>
            </a:r>
            <a:r>
              <a:rPr lang="es-ES" dirty="0" err="1"/>
              <a:t>disaggregated</a:t>
            </a:r>
            <a:r>
              <a:rPr lang="es-ES" dirty="0"/>
              <a:t> </a:t>
            </a:r>
            <a:r>
              <a:rPr lang="es-ES" dirty="0" err="1"/>
              <a:t>optical</a:t>
            </a:r>
            <a:r>
              <a:rPr lang="es-ES" dirty="0"/>
              <a:t> </a:t>
            </a:r>
            <a:r>
              <a:rPr lang="es-ES" dirty="0" err="1"/>
              <a:t>networks</a:t>
            </a:r>
            <a:r>
              <a:rPr lang="es-ES" dirty="0"/>
              <a:t> in </a:t>
            </a:r>
            <a:r>
              <a:rPr lang="es-ES" dirty="0" err="1"/>
              <a:t>order</a:t>
            </a:r>
            <a:r>
              <a:rPr lang="es-ES" dirty="0"/>
              <a:t> to </a:t>
            </a:r>
            <a:r>
              <a:rPr lang="es-ES" dirty="0" err="1"/>
              <a:t>fully</a:t>
            </a:r>
            <a:r>
              <a:rPr lang="es-ES" dirty="0"/>
              <a:t> </a:t>
            </a:r>
            <a:r>
              <a:rPr lang="es-ES" dirty="0" err="1"/>
              <a:t>exploit</a:t>
            </a:r>
            <a:r>
              <a:rPr lang="es-ES" dirty="0"/>
              <a:t> </a:t>
            </a:r>
            <a:r>
              <a:rPr lang="es-ES" dirty="0" err="1"/>
              <a:t>system</a:t>
            </a:r>
            <a:r>
              <a:rPr lang="es-ES" dirty="0"/>
              <a:t>/</a:t>
            </a:r>
            <a:r>
              <a:rPr lang="es-ES" dirty="0" err="1"/>
              <a:t>network</a:t>
            </a:r>
            <a:r>
              <a:rPr lang="es-ES" dirty="0"/>
              <a:t> </a:t>
            </a:r>
            <a:r>
              <a:rPr lang="es-ES" dirty="0" err="1"/>
              <a:t>flexibility</a:t>
            </a:r>
            <a:r>
              <a:rPr lang="es-ES" dirty="0"/>
              <a:t> and </a:t>
            </a:r>
            <a:r>
              <a:rPr lang="es-ES" dirty="0" err="1"/>
              <a:t>programmability</a:t>
            </a:r>
            <a:r>
              <a:rPr lang="es-ES" dirty="0"/>
              <a:t> </a:t>
            </a:r>
          </a:p>
          <a:p>
            <a:r>
              <a:rPr lang="es-ES" dirty="0" err="1"/>
              <a:t>Impact</a:t>
            </a:r>
            <a:endParaRPr lang="es-ES" dirty="0"/>
          </a:p>
          <a:p>
            <a:pPr lvl="1">
              <a:buFont typeface="Arial" panose="020B0604020202020204" pitchFamily="34" charset="0"/>
              <a:buChar char="•"/>
            </a:pPr>
            <a:r>
              <a:rPr lang="es-ES" dirty="0"/>
              <a:t>Network </a:t>
            </a:r>
            <a:r>
              <a:rPr lang="es-ES" dirty="0" err="1"/>
              <a:t>capacity</a:t>
            </a:r>
            <a:r>
              <a:rPr lang="es-ES" dirty="0"/>
              <a:t> </a:t>
            </a:r>
            <a:r>
              <a:rPr lang="es-ES" dirty="0" err="1"/>
              <a:t>increase</a:t>
            </a:r>
            <a:r>
              <a:rPr lang="es-ES" dirty="0"/>
              <a:t> </a:t>
            </a:r>
            <a:r>
              <a:rPr lang="es-ES" dirty="0" err="1"/>
              <a:t>due</a:t>
            </a:r>
            <a:r>
              <a:rPr lang="es-ES" dirty="0"/>
              <a:t> to </a:t>
            </a:r>
            <a:r>
              <a:rPr lang="es-ES" dirty="0" err="1"/>
              <a:t>the</a:t>
            </a:r>
            <a:r>
              <a:rPr lang="es-ES" dirty="0"/>
              <a:t> </a:t>
            </a:r>
            <a:r>
              <a:rPr lang="es-ES" dirty="0" err="1"/>
              <a:t>implementation</a:t>
            </a:r>
            <a:r>
              <a:rPr lang="es-ES" dirty="0"/>
              <a:t> of </a:t>
            </a:r>
            <a:r>
              <a:rPr lang="es-ES" dirty="0" err="1"/>
              <a:t>optimized</a:t>
            </a:r>
            <a:r>
              <a:rPr lang="es-ES" dirty="0"/>
              <a:t> bit/</a:t>
            </a:r>
            <a:r>
              <a:rPr lang="es-ES" dirty="0" err="1"/>
              <a:t>power</a:t>
            </a:r>
            <a:r>
              <a:rPr lang="es-ES" dirty="0"/>
              <a:t> </a:t>
            </a:r>
            <a:r>
              <a:rPr lang="es-ES" dirty="0" err="1"/>
              <a:t>loading</a:t>
            </a:r>
            <a:r>
              <a:rPr lang="es-ES" dirty="0"/>
              <a:t> </a:t>
            </a:r>
            <a:r>
              <a:rPr lang="es-ES" dirty="0" err="1"/>
              <a:t>algorithms</a:t>
            </a:r>
            <a:r>
              <a:rPr lang="es-ES" dirty="0"/>
              <a:t> at </a:t>
            </a:r>
            <a:r>
              <a:rPr lang="es-ES" dirty="0" err="1"/>
              <a:t>the</a:t>
            </a:r>
            <a:r>
              <a:rPr lang="es-ES" dirty="0"/>
              <a:t> S-BVT digital </a:t>
            </a:r>
            <a:r>
              <a:rPr lang="es-ES" dirty="0" err="1"/>
              <a:t>signal</a:t>
            </a:r>
            <a:r>
              <a:rPr lang="es-ES" dirty="0"/>
              <a:t> </a:t>
            </a:r>
            <a:r>
              <a:rPr lang="es-ES" dirty="0" err="1"/>
              <a:t>processing</a:t>
            </a:r>
            <a:r>
              <a:rPr lang="es-ES" dirty="0"/>
              <a:t> (DSP)</a:t>
            </a:r>
            <a:endParaRPr lang="en-US" dirty="0"/>
          </a:p>
          <a:p>
            <a:pPr lvl="1">
              <a:buFont typeface="Arial" panose="020B0604020202020204" pitchFamily="34" charset="0"/>
              <a:buChar char="•"/>
            </a:pPr>
            <a:r>
              <a:rPr lang="es-ES" dirty="0"/>
              <a:t>CAPEX </a:t>
            </a:r>
            <a:r>
              <a:rPr lang="es-ES" dirty="0" err="1"/>
              <a:t>reduction</a:t>
            </a:r>
            <a:r>
              <a:rPr lang="es-ES" dirty="0"/>
              <a:t> </a:t>
            </a:r>
            <a:r>
              <a:rPr lang="es-ES" dirty="0" err="1"/>
              <a:t>thanks</a:t>
            </a:r>
            <a:r>
              <a:rPr lang="es-ES" dirty="0"/>
              <a:t> to </a:t>
            </a:r>
            <a:r>
              <a:rPr lang="es-ES" dirty="0" err="1"/>
              <a:t>the</a:t>
            </a:r>
            <a:r>
              <a:rPr lang="es-ES" dirty="0"/>
              <a:t> </a:t>
            </a:r>
            <a:r>
              <a:rPr lang="es-ES" dirty="0" err="1"/>
              <a:t>adoption</a:t>
            </a:r>
            <a:r>
              <a:rPr lang="es-ES" dirty="0"/>
              <a:t> of </a:t>
            </a:r>
            <a:r>
              <a:rPr lang="en-US" dirty="0"/>
              <a:t>cost-effective optoelectronic subsystems and simplified DSP solutions in the S-BVT </a:t>
            </a:r>
          </a:p>
          <a:p>
            <a:pPr lvl="1">
              <a:buFont typeface="Arial" panose="020B0604020202020204" pitchFamily="34" charset="0"/>
              <a:buChar char="•"/>
            </a:pPr>
            <a:r>
              <a:rPr lang="es-ES" dirty="0"/>
              <a:t>OPEX </a:t>
            </a:r>
            <a:r>
              <a:rPr lang="es-ES" dirty="0" err="1"/>
              <a:t>reduction</a:t>
            </a:r>
            <a:r>
              <a:rPr lang="es-ES" dirty="0"/>
              <a:t> </a:t>
            </a:r>
            <a:r>
              <a:rPr lang="es-ES" dirty="0" err="1"/>
              <a:t>thanks</a:t>
            </a:r>
            <a:r>
              <a:rPr lang="es-ES" dirty="0"/>
              <a:t> to </a:t>
            </a:r>
            <a:r>
              <a:rPr lang="es-ES" dirty="0" err="1"/>
              <a:t>the</a:t>
            </a:r>
            <a:r>
              <a:rPr lang="es-ES" dirty="0"/>
              <a:t> </a:t>
            </a:r>
            <a:r>
              <a:rPr lang="en-US" dirty="0"/>
              <a:t>implementation of SDN agents to configure/program the S-BVT according the network requirements/needs to efficiently use the metro transport resources</a:t>
            </a:r>
          </a:p>
          <a:p>
            <a:endParaRPr lang="en-US" sz="1100" dirty="0"/>
          </a:p>
        </p:txBody>
      </p:sp>
      <p:sp>
        <p:nvSpPr>
          <p:cNvPr id="7" name="Title 1"/>
          <p:cNvSpPr>
            <a:spLocks noGrp="1"/>
          </p:cNvSpPr>
          <p:nvPr>
            <p:ph type="title"/>
          </p:nvPr>
        </p:nvSpPr>
        <p:spPr>
          <a:xfrm>
            <a:off x="130629" y="0"/>
            <a:ext cx="10618898" cy="622176"/>
          </a:xfrm>
        </p:spPr>
        <p:txBody>
          <a:bodyPr>
            <a:normAutofit fontScale="90000"/>
          </a:bodyPr>
          <a:lstStyle/>
          <a:p>
            <a:r>
              <a:rPr lang="es-ES" dirty="0"/>
              <a:t>CTTC: </a:t>
            </a:r>
            <a:r>
              <a:rPr lang="en-US" sz="2800" dirty="0"/>
              <a:t>Programmable sliceable transceiver based on multicarrier modulation (MCM)</a:t>
            </a:r>
            <a:endParaRPr lang="en-US" dirty="0"/>
          </a:p>
        </p:txBody>
      </p:sp>
    </p:spTree>
    <p:extLst>
      <p:ext uri="{BB962C8B-B14F-4D97-AF65-F5344CB8AC3E}">
        <p14:creationId xmlns:p14="http://schemas.microsoft.com/office/powerpoint/2010/main" val="3849390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039D85-7E61-4F0C-9D68-E84D89058BAB}"/>
              </a:ext>
            </a:extLst>
          </p:cNvPr>
          <p:cNvSpPr>
            <a:spLocks noGrp="1"/>
          </p:cNvSpPr>
          <p:nvPr>
            <p:ph type="title"/>
          </p:nvPr>
        </p:nvSpPr>
        <p:spPr/>
        <p:txBody>
          <a:bodyPr/>
          <a:lstStyle/>
          <a:p>
            <a:r>
              <a:rPr lang="it-IT" dirty="0"/>
              <a:t>ADVA and HHI</a:t>
            </a:r>
            <a:endParaRPr lang="en-GB" dirty="0"/>
          </a:p>
        </p:txBody>
      </p:sp>
      <p:sp>
        <p:nvSpPr>
          <p:cNvPr id="8" name="Text Placeholder 7">
            <a:extLst>
              <a:ext uri="{FF2B5EF4-FFF2-40B4-BE49-F238E27FC236}">
                <a16:creationId xmlns:a16="http://schemas.microsoft.com/office/drawing/2014/main" id="{978A5094-F0DF-4778-8D31-8C57C6ACB10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89870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E5E53-0BD4-49D1-8A9C-C1947FFC8D28}"/>
              </a:ext>
            </a:extLst>
          </p:cNvPr>
          <p:cNvSpPr>
            <a:spLocks noGrp="1"/>
          </p:cNvSpPr>
          <p:nvPr>
            <p:ph type="title"/>
          </p:nvPr>
        </p:nvSpPr>
        <p:spPr/>
        <p:txBody>
          <a:bodyPr/>
          <a:lstStyle/>
          <a:p>
            <a:r>
              <a:rPr lang="en-GB" dirty="0"/>
              <a:t>ADVA: Semi-</a:t>
            </a:r>
            <a:r>
              <a:rPr lang="en-GB" dirty="0" err="1"/>
              <a:t>filterless</a:t>
            </a:r>
            <a:r>
              <a:rPr lang="en-GB" dirty="0"/>
              <a:t> node architecture using wavelength blockers</a:t>
            </a:r>
            <a:endParaRPr lang="en-US" dirty="0"/>
          </a:p>
        </p:txBody>
      </p:sp>
      <p:sp>
        <p:nvSpPr>
          <p:cNvPr id="6" name="Inhaltsplatzhalter 5">
            <a:extLst>
              <a:ext uri="{FF2B5EF4-FFF2-40B4-BE49-F238E27FC236}">
                <a16:creationId xmlns:a16="http://schemas.microsoft.com/office/drawing/2014/main" id="{813519E5-708F-46C8-8494-9CF716A0D66F}"/>
              </a:ext>
            </a:extLst>
          </p:cNvPr>
          <p:cNvSpPr>
            <a:spLocks noGrp="1"/>
          </p:cNvSpPr>
          <p:nvPr>
            <p:ph sz="quarter" idx="13"/>
          </p:nvPr>
        </p:nvSpPr>
        <p:spPr/>
        <p:txBody>
          <a:bodyPr/>
          <a:lstStyle/>
          <a:p>
            <a:r>
              <a:rPr lang="en-US" dirty="0"/>
              <a:t>Node architecture with splitters and wavelength blockers in horseshoe or ring metro network with coherent detection (D3+D18)</a:t>
            </a:r>
          </a:p>
          <a:p>
            <a:pPr lvl="1"/>
            <a:endParaRPr lang="en-US" dirty="0"/>
          </a:p>
          <a:p>
            <a:pPr lvl="1"/>
            <a:r>
              <a:rPr lang="en-US" dirty="0"/>
              <a:t>Design rules for splitters and couplers (ratios </a:t>
            </a:r>
            <a:r>
              <a:rPr lang="en-US" dirty="0" err="1"/>
              <a:t>R</a:t>
            </a:r>
            <a:r>
              <a:rPr lang="en-US" baseline="-25000" dirty="0" err="1"/>
              <a:t>drop</a:t>
            </a:r>
            <a:r>
              <a:rPr lang="en-US" dirty="0"/>
              <a:t>/</a:t>
            </a:r>
            <a:r>
              <a:rPr lang="en-US" dirty="0" err="1"/>
              <a:t>R</a:t>
            </a:r>
            <a:r>
              <a:rPr lang="en-US" baseline="-25000" dirty="0" err="1"/>
              <a:t>add</a:t>
            </a:r>
            <a:r>
              <a:rPr lang="en-US" dirty="0"/>
              <a:t>)</a:t>
            </a:r>
          </a:p>
          <a:p>
            <a:pPr lvl="1"/>
            <a:r>
              <a:rPr lang="en-US" dirty="0"/>
              <a:t>Implication on optical Signal-to-Noise Ratio (OSNR)</a:t>
            </a:r>
          </a:p>
          <a:p>
            <a:pPr lvl="1"/>
            <a:r>
              <a:rPr lang="en-US" dirty="0"/>
              <a:t>Experimental evaluation with DP-QPSK and DP-16QAM  (together with HHI)</a:t>
            </a:r>
          </a:p>
          <a:p>
            <a:pPr marL="457200" lvl="1" indent="0">
              <a:buNone/>
            </a:pPr>
            <a:endParaRPr lang="en-US" dirty="0"/>
          </a:p>
          <a:p>
            <a:endParaRPr lang="en-US" dirty="0"/>
          </a:p>
        </p:txBody>
      </p:sp>
      <p:grpSp>
        <p:nvGrpSpPr>
          <p:cNvPr id="18" name="Gruppieren 17">
            <a:extLst>
              <a:ext uri="{FF2B5EF4-FFF2-40B4-BE49-F238E27FC236}">
                <a16:creationId xmlns:a16="http://schemas.microsoft.com/office/drawing/2014/main" id="{75A91B68-0DDB-4C16-AB88-2457487002A4}"/>
              </a:ext>
            </a:extLst>
          </p:cNvPr>
          <p:cNvGrpSpPr/>
          <p:nvPr/>
        </p:nvGrpSpPr>
        <p:grpSpPr>
          <a:xfrm>
            <a:off x="0" y="2784342"/>
            <a:ext cx="11951473" cy="3490758"/>
            <a:chOff x="139152" y="1942056"/>
            <a:chExt cx="11951473" cy="3490758"/>
          </a:xfrm>
        </p:grpSpPr>
        <p:pic>
          <p:nvPicPr>
            <p:cNvPr id="19" name="Grafik 18">
              <a:extLst>
                <a:ext uri="{FF2B5EF4-FFF2-40B4-BE49-F238E27FC236}">
                  <a16:creationId xmlns:a16="http://schemas.microsoft.com/office/drawing/2014/main" id="{77C9EF13-F2AE-4667-BA9E-9889C0369359}"/>
                </a:ext>
              </a:extLst>
            </p:cNvPr>
            <p:cNvPicPr>
              <a:picLocks noChangeAspect="1"/>
            </p:cNvPicPr>
            <p:nvPr/>
          </p:nvPicPr>
          <p:blipFill>
            <a:blip r:embed="rId2"/>
            <a:stretch>
              <a:fillRect/>
            </a:stretch>
          </p:blipFill>
          <p:spPr>
            <a:xfrm>
              <a:off x="1120040" y="1942056"/>
              <a:ext cx="9518905" cy="2804218"/>
            </a:xfrm>
            <a:prstGeom prst="rect">
              <a:avLst/>
            </a:prstGeom>
          </p:spPr>
        </p:pic>
        <p:grpSp>
          <p:nvGrpSpPr>
            <p:cNvPr id="20" name="Gruppieren 19">
              <a:extLst>
                <a:ext uri="{FF2B5EF4-FFF2-40B4-BE49-F238E27FC236}">
                  <a16:creationId xmlns:a16="http://schemas.microsoft.com/office/drawing/2014/main" id="{CB888CCA-68A3-408A-98E1-6FD8D3758292}"/>
                </a:ext>
              </a:extLst>
            </p:cNvPr>
            <p:cNvGrpSpPr/>
            <p:nvPr/>
          </p:nvGrpSpPr>
          <p:grpSpPr>
            <a:xfrm>
              <a:off x="2945324" y="4712814"/>
              <a:ext cx="3700903" cy="720000"/>
              <a:chOff x="4925528" y="3697211"/>
              <a:chExt cx="3700903" cy="720000"/>
            </a:xfrm>
          </p:grpSpPr>
          <p:sp>
            <p:nvSpPr>
              <p:cNvPr id="27" name="Rechteck 26">
                <a:extLst>
                  <a:ext uri="{FF2B5EF4-FFF2-40B4-BE49-F238E27FC236}">
                    <a16:creationId xmlns:a16="http://schemas.microsoft.com/office/drawing/2014/main" id="{0698B718-EAA4-465A-B688-A463443CA1A6}"/>
                  </a:ext>
                </a:extLst>
              </p:cNvPr>
              <p:cNvSpPr/>
              <p:nvPr/>
            </p:nvSpPr>
            <p:spPr>
              <a:xfrm>
                <a:off x="5150337" y="3697211"/>
                <a:ext cx="3262747" cy="720000"/>
              </a:xfrm>
              <a:prstGeom prst="rect">
                <a:avLst/>
              </a:prstGeom>
              <a:solidFill>
                <a:srgbClr val="EBED8B"/>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mc:AlternateContent xmlns:mc="http://schemas.openxmlformats.org/markup-compatibility/2006" xmlns:a14="http://schemas.microsoft.com/office/drawing/2010/main">
            <mc:Choice Requires="a14">
              <p:sp>
                <p:nvSpPr>
                  <p:cNvPr id="28" name="Textfeld 27">
                    <a:extLst>
                      <a:ext uri="{FF2B5EF4-FFF2-40B4-BE49-F238E27FC236}">
                        <a16:creationId xmlns:a16="http://schemas.microsoft.com/office/drawing/2014/main" id="{0134C1E6-1705-42FC-9CA9-6A9F1E162EE1}"/>
                      </a:ext>
                    </a:extLst>
                  </p:cNvPr>
                  <p:cNvSpPr txBox="1"/>
                  <p:nvPr/>
                </p:nvSpPr>
                <p:spPr>
                  <a:xfrm>
                    <a:off x="4925528" y="3748110"/>
                    <a:ext cx="3700903" cy="6225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panose="02040503050406030204" pitchFamily="18" charset="0"/>
                                </a:rPr>
                                <m:t>𝑅</m:t>
                              </m:r>
                            </m:e>
                            <m:sub>
                              <m:r>
                                <m:rPr>
                                  <m:sty m:val="p"/>
                                </m:rPr>
                                <a:rPr lang="de-DE" sz="1400" b="0" i="0" smtClean="0">
                                  <a:latin typeface="Cambria Math" panose="02040503050406030204" pitchFamily="18" charset="0"/>
                                </a:rPr>
                                <m:t>add</m:t>
                              </m:r>
                            </m:sub>
                          </m:sSub>
                          <m:r>
                            <a:rPr lang="de-DE" sz="1400" b="0" i="1" smtClean="0">
                              <a:latin typeface="Cambria Math" panose="02040503050406030204" pitchFamily="18" charset="0"/>
                            </a:rPr>
                            <m:t>=</m:t>
                          </m:r>
                          <m:f>
                            <m:fPr>
                              <m:ctrlPr>
                                <a:rPr lang="en-US" sz="1400" i="1" smtClean="0">
                                  <a:latin typeface="Cambria Math" panose="02040503050406030204" pitchFamily="18" charset="0"/>
                                </a:rPr>
                              </m:ctrlPr>
                            </m:fPr>
                            <m:num>
                              <m:sSub>
                                <m:sSubPr>
                                  <m:ctrlPr>
                                    <a:rPr lang="en-US" sz="1400" i="1" smtClean="0">
                                      <a:latin typeface="Cambria Math" panose="02040503050406030204" pitchFamily="18" charset="0"/>
                                    </a:rPr>
                                  </m:ctrlPr>
                                </m:sSubPr>
                                <m:e>
                                  <m:r>
                                    <a:rPr lang="de-DE" sz="1400" b="0" i="1" smtClean="0">
                                      <a:latin typeface="Cambria Math" panose="02040503050406030204" pitchFamily="18" charset="0"/>
                                    </a:rPr>
                                    <m:t>𝑃</m:t>
                                  </m:r>
                                </m:e>
                                <m:sub>
                                  <m:r>
                                    <m:rPr>
                                      <m:sty m:val="p"/>
                                    </m:rPr>
                                    <a:rPr lang="de-DE" sz="1400" b="0" i="0" smtClean="0">
                                      <a:latin typeface="Cambria Math" panose="02040503050406030204" pitchFamily="18" charset="0"/>
                                    </a:rPr>
                                    <m:t>amp</m:t>
                                  </m:r>
                                </m:sub>
                              </m:sSub>
                              <m:d>
                                <m:dPr>
                                  <m:ctrlPr>
                                    <a:rPr lang="de-DE" sz="1400" b="0" i="1" smtClean="0">
                                      <a:latin typeface="Cambria Math" panose="02040503050406030204" pitchFamily="18" charset="0"/>
                                    </a:rPr>
                                  </m:ctrlPr>
                                </m:dPr>
                                <m:e>
                                  <m:r>
                                    <a:rPr lang="de-DE" sz="1400" b="0" i="1" smtClean="0">
                                      <a:latin typeface="Cambria Math" panose="02040503050406030204" pitchFamily="18" charset="0"/>
                                    </a:rPr>
                                    <m:t>1−</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𝑅</m:t>
                                      </m:r>
                                    </m:e>
                                    <m:sub>
                                      <m:r>
                                        <m:rPr>
                                          <m:sty m:val="p"/>
                                        </m:rPr>
                                        <a:rPr lang="de-DE" sz="1400" b="0" i="0" smtClean="0">
                                          <a:latin typeface="Cambria Math" panose="02040503050406030204" pitchFamily="18" charset="0"/>
                                        </a:rPr>
                                        <m:t>drop</m:t>
                                      </m:r>
                                    </m:sub>
                                  </m:sSub>
                                </m:e>
                              </m:d>
                            </m:num>
                            <m:den>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de-DE" sz="1400" i="1">
                                          <a:latin typeface="Cambria Math" panose="02040503050406030204" pitchFamily="18" charset="0"/>
                                        </a:rPr>
                                        <m:t>𝑃</m:t>
                                      </m:r>
                                    </m:e>
                                    <m:sub>
                                      <m:r>
                                        <m:rPr>
                                          <m:sty m:val="p"/>
                                        </m:rPr>
                                        <a:rPr lang="de-DE" sz="1400">
                                          <a:latin typeface="Cambria Math" panose="02040503050406030204" pitchFamily="18" charset="0"/>
                                        </a:rPr>
                                        <m:t>Tx</m:t>
                                      </m:r>
                                    </m:sub>
                                  </m:sSub>
                                </m:num>
                                <m:den>
                                  <m:r>
                                    <a:rPr lang="de-DE" sz="1400" i="1">
                                      <a:latin typeface="Cambria Math" panose="02040503050406030204" pitchFamily="18" charset="0"/>
                                      <a:ea typeface="Cambria Math" panose="02040503050406030204" pitchFamily="18" charset="0"/>
                                    </a:rPr>
                                    <m:t>𝐾</m:t>
                                  </m:r>
                                </m:den>
                              </m:f>
                              <m:r>
                                <a:rPr lang="de-DE" sz="140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rPr>
                                  </m:ctrlPr>
                                </m:sSubPr>
                                <m:e>
                                  <m:r>
                                    <a:rPr lang="de-DE" sz="1400" b="0" i="1" smtClean="0">
                                      <a:latin typeface="Cambria Math" panose="02040503050406030204" pitchFamily="18" charset="0"/>
                                    </a:rPr>
                                    <m:t>𝑎</m:t>
                                  </m:r>
                                </m:e>
                                <m:sub>
                                  <m:r>
                                    <m:rPr>
                                      <m:sty m:val="p"/>
                                    </m:rPr>
                                    <a:rPr lang="de-DE" sz="1400" b="0" i="0" smtClean="0">
                                      <a:latin typeface="Cambria Math" panose="02040503050406030204" pitchFamily="18" charset="0"/>
                                    </a:rPr>
                                    <m:t>W</m:t>
                                  </m:r>
                                  <m:r>
                                    <a:rPr lang="de-DE" sz="1400" b="0" i="1" smtClean="0">
                                      <a:latin typeface="Cambria Math" panose="02040503050406030204" pitchFamily="18" charset="0"/>
                                    </a:rPr>
                                    <m:t>𝐵</m:t>
                                  </m:r>
                                </m:sub>
                              </m:sSub>
                              <m:r>
                                <a:rPr lang="en-US"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𝑁</m:t>
                              </m:r>
                              <m:r>
                                <a:rPr lang="de-DE"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de-DE" sz="1400" i="1">
                                      <a:latin typeface="Cambria Math" panose="02040503050406030204" pitchFamily="18" charset="0"/>
                                    </a:rPr>
                                    <m:t>𝑃</m:t>
                                  </m:r>
                                </m:e>
                                <m:sub>
                                  <m:r>
                                    <m:rPr>
                                      <m:sty m:val="p"/>
                                    </m:rPr>
                                    <a:rPr lang="de-DE" sz="1400">
                                      <a:latin typeface="Cambria Math" panose="02040503050406030204" pitchFamily="18" charset="0"/>
                                    </a:rPr>
                                    <m:t>amp</m:t>
                                  </m:r>
                                </m:sub>
                              </m:sSub>
                              <m:d>
                                <m:dPr>
                                  <m:ctrlPr>
                                    <a:rPr lang="de-DE" sz="1400" i="1">
                                      <a:latin typeface="Cambria Math" panose="02040503050406030204" pitchFamily="18" charset="0"/>
                                    </a:rPr>
                                  </m:ctrlPr>
                                </m:dPr>
                                <m:e>
                                  <m:r>
                                    <a:rPr lang="de-DE" sz="1400" i="1">
                                      <a:latin typeface="Cambria Math" panose="02040503050406030204" pitchFamily="18" charset="0"/>
                                    </a:rPr>
                                    <m:t>1−</m:t>
                                  </m:r>
                                  <m:sSub>
                                    <m:sSubPr>
                                      <m:ctrlPr>
                                        <a:rPr lang="de-DE" sz="1400" i="1">
                                          <a:latin typeface="Cambria Math" panose="02040503050406030204" pitchFamily="18" charset="0"/>
                                        </a:rPr>
                                      </m:ctrlPr>
                                    </m:sSubPr>
                                    <m:e>
                                      <m:r>
                                        <a:rPr lang="de-DE" sz="1400" i="1">
                                          <a:latin typeface="Cambria Math" panose="02040503050406030204" pitchFamily="18" charset="0"/>
                                        </a:rPr>
                                        <m:t>𝑅</m:t>
                                      </m:r>
                                    </m:e>
                                    <m:sub>
                                      <m:r>
                                        <m:rPr>
                                          <m:sty m:val="p"/>
                                        </m:rPr>
                                        <a:rPr lang="de-DE" sz="1400">
                                          <a:latin typeface="Cambria Math" panose="02040503050406030204" pitchFamily="18" charset="0"/>
                                        </a:rPr>
                                        <m:t>drop</m:t>
                                      </m:r>
                                    </m:sub>
                                  </m:sSub>
                                </m:e>
                              </m:d>
                            </m:den>
                          </m:f>
                        </m:oMath>
                      </m:oMathPara>
                    </a14:m>
                    <a:endParaRPr lang="en-US" sz="1400" dirty="0"/>
                  </a:p>
                </p:txBody>
              </p:sp>
            </mc:Choice>
            <mc:Fallback xmlns="">
              <p:sp>
                <p:nvSpPr>
                  <p:cNvPr id="28" name="Textfeld 27">
                    <a:extLst>
                      <a:ext uri="{FF2B5EF4-FFF2-40B4-BE49-F238E27FC236}">
                        <a16:creationId xmlns:a16="http://schemas.microsoft.com/office/drawing/2014/main" id="{0134C1E6-1705-42FC-9CA9-6A9F1E162EE1}"/>
                      </a:ext>
                    </a:extLst>
                  </p:cNvPr>
                  <p:cNvSpPr txBox="1">
                    <a:spLocks noRot="1" noChangeAspect="1" noMove="1" noResize="1" noEditPoints="1" noAdjustHandles="1" noChangeArrowheads="1" noChangeShapeType="1" noTextEdit="1"/>
                  </p:cNvSpPr>
                  <p:nvPr/>
                </p:nvSpPr>
                <p:spPr>
                  <a:xfrm>
                    <a:off x="4925528" y="3748110"/>
                    <a:ext cx="3700903" cy="622543"/>
                  </a:xfrm>
                  <a:prstGeom prst="rect">
                    <a:avLst/>
                  </a:prstGeom>
                  <a:blipFill>
                    <a:blip r:embed="rId3"/>
                    <a:stretch>
                      <a:fillRect b="-980"/>
                    </a:stretch>
                  </a:blipFill>
                </p:spPr>
                <p:txBody>
                  <a:bodyPr/>
                  <a:lstStyle/>
                  <a:p>
                    <a:r>
                      <a:rPr lang="en-US">
                        <a:noFill/>
                      </a:rPr>
                      <a:t> </a:t>
                    </a:r>
                  </a:p>
                </p:txBody>
              </p:sp>
            </mc:Fallback>
          </mc:AlternateContent>
        </p:grpSp>
        <p:grpSp>
          <p:nvGrpSpPr>
            <p:cNvPr id="21" name="Gruppieren 20">
              <a:extLst>
                <a:ext uri="{FF2B5EF4-FFF2-40B4-BE49-F238E27FC236}">
                  <a16:creationId xmlns:a16="http://schemas.microsoft.com/office/drawing/2014/main" id="{8D80952E-9AB0-4272-A80F-6C9EEFA1FE8B}"/>
                </a:ext>
              </a:extLst>
            </p:cNvPr>
            <p:cNvGrpSpPr/>
            <p:nvPr/>
          </p:nvGrpSpPr>
          <p:grpSpPr>
            <a:xfrm>
              <a:off x="139152" y="4712814"/>
              <a:ext cx="2988878" cy="720000"/>
              <a:chOff x="5398159" y="2645858"/>
              <a:chExt cx="2988878" cy="720000"/>
            </a:xfrm>
          </p:grpSpPr>
          <p:sp>
            <p:nvSpPr>
              <p:cNvPr id="25" name="Rechteck 24">
                <a:extLst>
                  <a:ext uri="{FF2B5EF4-FFF2-40B4-BE49-F238E27FC236}">
                    <a16:creationId xmlns:a16="http://schemas.microsoft.com/office/drawing/2014/main" id="{19F3BE23-D738-4D68-8574-3978FB260812}"/>
                  </a:ext>
                </a:extLst>
              </p:cNvPr>
              <p:cNvSpPr/>
              <p:nvPr/>
            </p:nvSpPr>
            <p:spPr>
              <a:xfrm>
                <a:off x="5398159" y="2645858"/>
                <a:ext cx="2988878" cy="720000"/>
              </a:xfrm>
              <a:prstGeom prst="rect">
                <a:avLst/>
              </a:prstGeom>
              <a:solidFill>
                <a:srgbClr val="EBED8B"/>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mc:AlternateContent xmlns:mc="http://schemas.openxmlformats.org/markup-compatibility/2006" xmlns:a14="http://schemas.microsoft.com/office/drawing/2010/main">
            <mc:Choice Requires="a14">
              <p:sp>
                <p:nvSpPr>
                  <p:cNvPr id="26" name="Textfeld 25">
                    <a:extLst>
                      <a:ext uri="{FF2B5EF4-FFF2-40B4-BE49-F238E27FC236}">
                        <a16:creationId xmlns:a16="http://schemas.microsoft.com/office/drawing/2014/main" id="{1799AFDC-8505-4BE7-92E3-F2D9AC41A52B}"/>
                      </a:ext>
                    </a:extLst>
                  </p:cNvPr>
                  <p:cNvSpPr txBox="1"/>
                  <p:nvPr/>
                </p:nvSpPr>
                <p:spPr>
                  <a:xfrm>
                    <a:off x="5398159" y="2810734"/>
                    <a:ext cx="2988878" cy="4658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de-DE" sz="1400" i="1">
                                          <a:latin typeface="Cambria Math" panose="02040503050406030204" pitchFamily="18" charset="0"/>
                                        </a:rPr>
                                        <m:t>𝑃</m:t>
                                      </m:r>
                                    </m:e>
                                    <m:sub>
                                      <m:r>
                                        <m:rPr>
                                          <m:sty m:val="p"/>
                                        </m:rPr>
                                        <a:rPr lang="de-DE" sz="1400">
                                          <a:latin typeface="Cambria Math" panose="02040503050406030204" pitchFamily="18" charset="0"/>
                                        </a:rPr>
                                        <m:t>min</m:t>
                                      </m:r>
                                      <m:r>
                                        <a:rPr lang="de-DE" sz="1400">
                                          <a:latin typeface="Cambria Math" panose="02040503050406030204" pitchFamily="18" charset="0"/>
                                        </a:rPr>
                                        <m:t>,</m:t>
                                      </m:r>
                                      <m:r>
                                        <m:rPr>
                                          <m:sty m:val="p"/>
                                        </m:rPr>
                                        <a:rPr lang="de-DE" sz="1400">
                                          <a:latin typeface="Cambria Math" panose="02040503050406030204" pitchFamily="18" charset="0"/>
                                        </a:rPr>
                                        <m:t>Rx</m:t>
                                      </m:r>
                                    </m:sub>
                                  </m:sSub>
                                  <m:r>
                                    <a:rPr lang="en-US"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𝐾</m:t>
                                  </m:r>
                                  <m:r>
                                    <a:rPr lang="en-US"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𝑁</m:t>
                                  </m:r>
                                </m:num>
                                <m:den>
                                  <m:sSub>
                                    <m:sSubPr>
                                      <m:ctrlPr>
                                        <a:rPr lang="en-US" sz="1400" i="1">
                                          <a:latin typeface="Cambria Math" panose="02040503050406030204" pitchFamily="18" charset="0"/>
                                        </a:rPr>
                                      </m:ctrlPr>
                                    </m:sSubPr>
                                    <m:e>
                                      <m:r>
                                        <a:rPr lang="de-DE" sz="1400" i="1">
                                          <a:latin typeface="Cambria Math" panose="02040503050406030204" pitchFamily="18" charset="0"/>
                                        </a:rPr>
                                        <m:t>𝑃</m:t>
                                      </m:r>
                                    </m:e>
                                    <m:sub>
                                      <m:r>
                                        <m:rPr>
                                          <m:sty m:val="p"/>
                                        </m:rPr>
                                        <a:rPr lang="de-DE" sz="1400">
                                          <a:latin typeface="Cambria Math" panose="02040503050406030204" pitchFamily="18" charset="0"/>
                                        </a:rPr>
                                        <m:t>amp</m:t>
                                      </m:r>
                                    </m:sub>
                                  </m:sSub>
                                </m:den>
                              </m:f>
                              <m:r>
                                <a:rPr lang="en-US" sz="1400" i="1" smtClean="0">
                                  <a:latin typeface="Cambria Math" panose="02040503050406030204" pitchFamily="18" charset="0"/>
                                  <a:ea typeface="Cambria Math" panose="02040503050406030204" pitchFamily="18" charset="0"/>
                                </a:rPr>
                                <m:t>&lt;</m:t>
                              </m:r>
                              <m:r>
                                <a:rPr lang="de-DE" sz="1400" b="0" i="1" smtClean="0">
                                  <a:latin typeface="Cambria Math" panose="02040503050406030204" pitchFamily="18" charset="0"/>
                                </a:rPr>
                                <m:t>𝑅</m:t>
                              </m:r>
                            </m:e>
                            <m:sub>
                              <m:r>
                                <m:rPr>
                                  <m:sty m:val="p"/>
                                </m:rPr>
                                <a:rPr lang="de-DE" sz="1400" b="0" i="0" smtClean="0">
                                  <a:latin typeface="Cambria Math" panose="02040503050406030204" pitchFamily="18" charset="0"/>
                                </a:rPr>
                                <m:t>drop</m:t>
                              </m:r>
                            </m:sub>
                          </m:sSub>
                          <m:r>
                            <a:rPr lang="en-US" sz="1400" i="1" smtClean="0">
                              <a:latin typeface="Cambria Math" panose="02040503050406030204" pitchFamily="18" charset="0"/>
                              <a:ea typeface="Cambria Math" panose="02040503050406030204" pitchFamily="18" charset="0"/>
                            </a:rPr>
                            <m:t>&lt;</m:t>
                          </m:r>
                          <m:f>
                            <m:fPr>
                              <m:ctrlPr>
                                <a:rPr lang="en-US" sz="1400" i="1" smtClean="0">
                                  <a:latin typeface="Cambria Math" panose="02040503050406030204" pitchFamily="18" charset="0"/>
                                </a:rPr>
                              </m:ctrlPr>
                            </m:fPr>
                            <m:num>
                              <m:sSub>
                                <m:sSubPr>
                                  <m:ctrlPr>
                                    <a:rPr lang="en-US" sz="1400" i="1" smtClean="0">
                                      <a:latin typeface="Cambria Math" panose="02040503050406030204" pitchFamily="18" charset="0"/>
                                    </a:rPr>
                                  </m:ctrlPr>
                                </m:sSubPr>
                                <m:e>
                                  <m:r>
                                    <a:rPr lang="de-DE" sz="1400" b="0" i="1" smtClean="0">
                                      <a:latin typeface="Cambria Math" panose="02040503050406030204" pitchFamily="18" charset="0"/>
                                    </a:rPr>
                                    <m:t>𝑃</m:t>
                                  </m:r>
                                </m:e>
                                <m:sub>
                                  <m:r>
                                    <m:rPr>
                                      <m:sty m:val="p"/>
                                    </m:rPr>
                                    <a:rPr lang="de-DE" sz="1400" b="0" i="0" smtClean="0">
                                      <a:latin typeface="Cambria Math" panose="02040503050406030204" pitchFamily="18" charset="0"/>
                                    </a:rPr>
                                    <m:t>max</m:t>
                                  </m:r>
                                  <m:r>
                                    <a:rPr lang="de-DE" sz="1400" b="0" i="0" smtClean="0">
                                      <a:latin typeface="Cambria Math" panose="02040503050406030204" pitchFamily="18" charset="0"/>
                                    </a:rPr>
                                    <m:t>,</m:t>
                                  </m:r>
                                  <m:r>
                                    <m:rPr>
                                      <m:sty m:val="p"/>
                                    </m:rPr>
                                    <a:rPr lang="de-DE" sz="1400" b="0" i="0" smtClean="0">
                                      <a:latin typeface="Cambria Math" panose="02040503050406030204" pitchFamily="18" charset="0"/>
                                    </a:rPr>
                                    <m:t>Rx</m:t>
                                  </m:r>
                                </m:sub>
                              </m:sSub>
                              <m:r>
                                <a:rPr lang="en-US"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𝐾</m:t>
                              </m:r>
                            </m:num>
                            <m:den>
                              <m:sSub>
                                <m:sSubPr>
                                  <m:ctrlPr>
                                    <a:rPr lang="en-US" sz="1400" i="1" smtClean="0">
                                      <a:latin typeface="Cambria Math" panose="02040503050406030204" pitchFamily="18" charset="0"/>
                                    </a:rPr>
                                  </m:ctrlPr>
                                </m:sSubPr>
                                <m:e>
                                  <m:r>
                                    <a:rPr lang="de-DE" sz="1400" b="0" i="1" smtClean="0">
                                      <a:latin typeface="Cambria Math" panose="02040503050406030204" pitchFamily="18" charset="0"/>
                                    </a:rPr>
                                    <m:t>𝑃</m:t>
                                  </m:r>
                                </m:e>
                                <m:sub>
                                  <m:r>
                                    <m:rPr>
                                      <m:sty m:val="p"/>
                                    </m:rPr>
                                    <a:rPr lang="de-DE" sz="1400" b="0" i="0" smtClean="0">
                                      <a:latin typeface="Cambria Math" panose="02040503050406030204" pitchFamily="18" charset="0"/>
                                    </a:rPr>
                                    <m:t>amp</m:t>
                                  </m:r>
                                </m:sub>
                              </m:sSub>
                            </m:den>
                          </m:f>
                        </m:oMath>
                      </m:oMathPara>
                    </a14:m>
                    <a:endParaRPr lang="en-US" sz="1400" dirty="0"/>
                  </a:p>
                </p:txBody>
              </p:sp>
            </mc:Choice>
            <mc:Fallback xmlns="">
              <p:sp>
                <p:nvSpPr>
                  <p:cNvPr id="26" name="Textfeld 25">
                    <a:extLst>
                      <a:ext uri="{FF2B5EF4-FFF2-40B4-BE49-F238E27FC236}">
                        <a16:creationId xmlns:a16="http://schemas.microsoft.com/office/drawing/2014/main" id="{1799AFDC-8505-4BE7-92E3-F2D9AC41A52B}"/>
                      </a:ext>
                    </a:extLst>
                  </p:cNvPr>
                  <p:cNvSpPr txBox="1">
                    <a:spLocks noRot="1" noChangeAspect="1" noMove="1" noResize="1" noEditPoints="1" noAdjustHandles="1" noChangeArrowheads="1" noChangeShapeType="1" noTextEdit="1"/>
                  </p:cNvSpPr>
                  <p:nvPr/>
                </p:nvSpPr>
                <p:spPr>
                  <a:xfrm>
                    <a:off x="5398159" y="2810734"/>
                    <a:ext cx="2988878" cy="465897"/>
                  </a:xfrm>
                  <a:prstGeom prst="rect">
                    <a:avLst/>
                  </a:prstGeom>
                  <a:blipFill>
                    <a:blip r:embed="rId4"/>
                    <a:stretch>
                      <a:fillRect b="-7792"/>
                    </a:stretch>
                  </a:blipFill>
                </p:spPr>
                <p:txBody>
                  <a:bodyPr/>
                  <a:lstStyle/>
                  <a:p>
                    <a:r>
                      <a:rPr lang="en-US">
                        <a:noFill/>
                      </a:rPr>
                      <a:t> </a:t>
                    </a:r>
                  </a:p>
                </p:txBody>
              </p:sp>
            </mc:Fallback>
          </mc:AlternateContent>
        </p:grpSp>
        <p:grpSp>
          <p:nvGrpSpPr>
            <p:cNvPr id="22" name="Gruppieren 21">
              <a:extLst>
                <a:ext uri="{FF2B5EF4-FFF2-40B4-BE49-F238E27FC236}">
                  <a16:creationId xmlns:a16="http://schemas.microsoft.com/office/drawing/2014/main" id="{92B271AA-74B0-470F-BCB1-2B6AA193D1F9}"/>
                </a:ext>
              </a:extLst>
            </p:cNvPr>
            <p:cNvGrpSpPr/>
            <p:nvPr/>
          </p:nvGrpSpPr>
          <p:grpSpPr>
            <a:xfrm>
              <a:off x="6517087" y="4712814"/>
              <a:ext cx="5573538" cy="720000"/>
              <a:chOff x="4658629" y="3697209"/>
              <a:chExt cx="5573538" cy="720000"/>
            </a:xfrm>
          </p:grpSpPr>
          <p:sp>
            <p:nvSpPr>
              <p:cNvPr id="23" name="Rechteck 22">
                <a:extLst>
                  <a:ext uri="{FF2B5EF4-FFF2-40B4-BE49-F238E27FC236}">
                    <a16:creationId xmlns:a16="http://schemas.microsoft.com/office/drawing/2014/main" id="{0E26F992-2984-4729-B5F1-DE865D19BE50}"/>
                  </a:ext>
                </a:extLst>
              </p:cNvPr>
              <p:cNvSpPr/>
              <p:nvPr/>
            </p:nvSpPr>
            <p:spPr>
              <a:xfrm>
                <a:off x="4658629" y="3697209"/>
                <a:ext cx="5573538" cy="720000"/>
              </a:xfrm>
              <a:prstGeom prst="rect">
                <a:avLst/>
              </a:prstGeom>
              <a:solidFill>
                <a:srgbClr val="EBED8B"/>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8E78740B-2BC2-483D-9DBC-58AF590C38F0}"/>
                      </a:ext>
                    </a:extLst>
                  </p:cNvPr>
                  <p:cNvSpPr txBox="1"/>
                  <p:nvPr/>
                </p:nvSpPr>
                <p:spPr>
                  <a:xfrm>
                    <a:off x="4658629" y="3752761"/>
                    <a:ext cx="5573538" cy="6322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panose="02040503050406030204" pitchFamily="18" charset="0"/>
                                </a:rPr>
                                <m:t>𝑂𝑆𝑁𝑅</m:t>
                              </m:r>
                            </m:e>
                            <m:sub>
                              <m:r>
                                <a:rPr lang="de-DE" sz="1400" b="0" i="1" smtClean="0">
                                  <a:latin typeface="Cambria Math" panose="02040503050406030204" pitchFamily="18" charset="0"/>
                                </a:rPr>
                                <m:t>𝑀</m:t>
                              </m:r>
                              <m:r>
                                <a:rPr lang="de-DE" sz="1400" b="0" i="1" smtClean="0">
                                  <a:latin typeface="Cambria Math" panose="02040503050406030204" pitchFamily="18" charset="0"/>
                                </a:rPr>
                                <m:t>,</m:t>
                              </m:r>
                              <m:r>
                                <a:rPr lang="de-DE" sz="1400" b="0" i="1" smtClean="0">
                                  <a:latin typeface="Cambria Math" panose="02040503050406030204" pitchFamily="18" charset="0"/>
                                </a:rPr>
                                <m:t>𝐸</m:t>
                              </m:r>
                              <m:r>
                                <a:rPr lang="de-DE" sz="1400" b="0" i="1" smtClean="0">
                                  <a:latin typeface="Cambria Math" panose="02040503050406030204" pitchFamily="18" charset="0"/>
                                </a:rPr>
                                <m:t>+</m:t>
                              </m:r>
                              <m:r>
                                <a:rPr lang="de-DE" sz="1400" b="0" i="1" smtClean="0">
                                  <a:latin typeface="Cambria Math" panose="02040503050406030204" pitchFamily="18" charset="0"/>
                                </a:rPr>
                                <m:t>𝐴</m:t>
                              </m:r>
                            </m:sub>
                          </m:sSub>
                          <m:r>
                            <a:rPr lang="de-DE" sz="1400" b="0" i="1" smtClean="0">
                              <a:latin typeface="Cambria Math" panose="02040503050406030204" pitchFamily="18" charset="0"/>
                            </a:rPr>
                            <m:t>=</m:t>
                          </m:r>
                          <m:f>
                            <m:fPr>
                              <m:ctrlPr>
                                <a:rPr lang="en-US" sz="1400" i="1" smtClean="0">
                                  <a:latin typeface="Cambria Math" panose="02040503050406030204" pitchFamily="18" charset="0"/>
                                </a:rPr>
                              </m:ctrlPr>
                            </m:fPr>
                            <m:num>
                              <m:sSub>
                                <m:sSubPr>
                                  <m:ctrlPr>
                                    <a:rPr lang="en-US" sz="1400" i="1" smtClean="0">
                                      <a:latin typeface="Cambria Math" panose="02040503050406030204" pitchFamily="18" charset="0"/>
                                      <a:ea typeface="Cambria Math" panose="02040503050406030204" pitchFamily="18" charset="0"/>
                                    </a:rPr>
                                  </m:ctrlPr>
                                </m:sSubPr>
                                <m:e>
                                  <m:r>
                                    <a:rPr lang="de-DE" sz="1400" b="0" i="1" smtClean="0">
                                      <a:latin typeface="Cambria Math" panose="02040503050406030204" pitchFamily="18" charset="0"/>
                                      <a:ea typeface="Cambria Math" panose="02040503050406030204" pitchFamily="18" charset="0"/>
                                    </a:rPr>
                                    <m:t>𝑃</m:t>
                                  </m:r>
                                </m:e>
                                <m:sub>
                                  <m:r>
                                    <m:rPr>
                                      <m:sty m:val="p"/>
                                    </m:rPr>
                                    <a:rPr lang="de-DE" sz="1400" b="0" i="0" smtClean="0">
                                      <a:latin typeface="Cambria Math" panose="02040503050406030204" pitchFamily="18" charset="0"/>
                                      <a:ea typeface="Cambria Math" panose="02040503050406030204" pitchFamily="18" charset="0"/>
                                    </a:rPr>
                                    <m:t>in</m:t>
                                  </m:r>
                                  <m:r>
                                    <a:rPr lang="de-DE" sz="1400" b="0" i="0" smtClean="0">
                                      <a:latin typeface="Cambria Math" panose="02040503050406030204" pitchFamily="18" charset="0"/>
                                      <a:ea typeface="Cambria Math" panose="02040503050406030204" pitchFamily="18" charset="0"/>
                                    </a:rPr>
                                    <m:t>,</m:t>
                                  </m:r>
                                  <m:r>
                                    <m:rPr>
                                      <m:sty m:val="p"/>
                                    </m:rPr>
                                    <a:rPr lang="de-DE" sz="1400" b="0" i="0" smtClean="0">
                                      <a:latin typeface="Cambria Math" panose="02040503050406030204" pitchFamily="18" charset="0"/>
                                      <a:ea typeface="Cambria Math" panose="02040503050406030204" pitchFamily="18" charset="0"/>
                                    </a:rPr>
                                    <m:t>EDFA</m:t>
                                  </m:r>
                                </m:sub>
                              </m:sSub>
                            </m:num>
                            <m:den>
                              <m:r>
                                <a:rPr lang="de-DE" sz="1400" b="0" i="1" smtClean="0">
                                  <a:latin typeface="Cambria Math" panose="02040503050406030204" pitchFamily="18" charset="0"/>
                                  <a:ea typeface="Cambria Math" panose="02040503050406030204" pitchFamily="18" charset="0"/>
                                </a:rPr>
                                <m:t>𝑀</m:t>
                              </m:r>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h</m:t>
                              </m:r>
                              <m:r>
                                <a:rPr lang="en-US" sz="140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de-DE" sz="1400" b="0" i="1" smtClean="0">
                                      <a:latin typeface="Cambria Math" panose="02040503050406030204" pitchFamily="18" charset="0"/>
                                      <a:ea typeface="Cambria Math" panose="02040503050406030204" pitchFamily="18" charset="0"/>
                                    </a:rPr>
                                    <m:t>𝑓</m:t>
                                  </m:r>
                                </m:e>
                                <m:sub>
                                  <m:r>
                                    <a:rPr lang="de-DE" sz="1400" b="0" i="1" smtClean="0">
                                      <a:latin typeface="Cambria Math" panose="02040503050406030204" pitchFamily="18" charset="0"/>
                                      <a:ea typeface="Cambria Math" panose="02040503050406030204" pitchFamily="18" charset="0"/>
                                    </a:rPr>
                                    <m:t>𝑐</m:t>
                                  </m:r>
                                </m:sub>
                              </m:sSub>
                              <m:r>
                                <a:rPr lang="en-US" sz="140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de-DE" sz="1400" b="0" i="1" smtClean="0">
                                      <a:latin typeface="Cambria Math" panose="02040503050406030204" pitchFamily="18" charset="0"/>
                                      <a:ea typeface="Cambria Math" panose="02040503050406030204" pitchFamily="18" charset="0"/>
                                    </a:rPr>
                                    <m:t>𝐵</m:t>
                                  </m:r>
                                </m:e>
                                <m:sub>
                                  <m:r>
                                    <m:rPr>
                                      <m:sty m:val="p"/>
                                    </m:rPr>
                                    <a:rPr lang="de-DE" sz="1400" b="0" i="0" smtClean="0">
                                      <a:latin typeface="Cambria Math" panose="02040503050406030204" pitchFamily="18" charset="0"/>
                                      <a:ea typeface="Cambria Math" panose="02040503050406030204" pitchFamily="18" charset="0"/>
                                    </a:rPr>
                                    <m:t>ref</m:t>
                                  </m:r>
                                </m:sub>
                              </m:sSub>
                              <m:r>
                                <a:rPr lang="en-US" sz="140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de-DE" sz="1400" b="0" i="1" smtClean="0">
                                      <a:latin typeface="Cambria Math" panose="02040503050406030204" pitchFamily="18" charset="0"/>
                                      <a:ea typeface="Cambria Math" panose="02040503050406030204" pitchFamily="18" charset="0"/>
                                    </a:rPr>
                                    <m:t>𝐹</m:t>
                                  </m:r>
                                </m:e>
                                <m:sub>
                                  <m:r>
                                    <a:rPr lang="de-DE" sz="1400" b="0" i="1" smtClean="0">
                                      <a:latin typeface="Cambria Math" panose="02040503050406030204" pitchFamily="18" charset="0"/>
                                      <a:ea typeface="Cambria Math" panose="02040503050406030204" pitchFamily="18" charset="0"/>
                                    </a:rPr>
                                    <m:t>𝑁</m:t>
                                  </m:r>
                                </m:sub>
                              </m:sSub>
                              <m:r>
                                <a:rPr lang="de-DE"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de-DE" sz="1400" i="1">
                                      <a:latin typeface="Cambria Math" panose="02040503050406030204" pitchFamily="18" charset="0"/>
                                      <a:ea typeface="Cambria Math" panose="02040503050406030204" pitchFamily="18" charset="0"/>
                                    </a:rPr>
                                    <m:t>𝑃</m:t>
                                  </m:r>
                                </m:e>
                                <m:sub>
                                  <m:r>
                                    <m:rPr>
                                      <m:sty m:val="p"/>
                                    </m:rPr>
                                    <a:rPr lang="de-DE" sz="1400">
                                      <a:latin typeface="Cambria Math" panose="02040503050406030204" pitchFamily="18" charset="0"/>
                                      <a:ea typeface="Cambria Math" panose="02040503050406030204" pitchFamily="18" charset="0"/>
                                    </a:rPr>
                                    <m:t>in</m:t>
                                  </m:r>
                                  <m:r>
                                    <a:rPr lang="de-DE" sz="1400">
                                      <a:latin typeface="Cambria Math" panose="02040503050406030204" pitchFamily="18" charset="0"/>
                                      <a:ea typeface="Cambria Math" panose="02040503050406030204" pitchFamily="18" charset="0"/>
                                    </a:rPr>
                                    <m:t>,</m:t>
                                  </m:r>
                                  <m:r>
                                    <m:rPr>
                                      <m:sty m:val="p"/>
                                    </m:rPr>
                                    <a:rPr lang="de-DE" sz="1400">
                                      <a:latin typeface="Cambria Math" panose="02040503050406030204" pitchFamily="18" charset="0"/>
                                      <a:ea typeface="Cambria Math" panose="02040503050406030204" pitchFamily="18" charset="0"/>
                                    </a:rPr>
                                    <m:t>EDFA</m:t>
                                  </m:r>
                                </m:sub>
                              </m:sSub>
                              <m:r>
                                <a:rPr lang="en-US" sz="1400" i="1" smtClean="0">
                                  <a:latin typeface="Cambria Math" panose="02040503050406030204" pitchFamily="18" charset="0"/>
                                  <a:ea typeface="Cambria Math" panose="02040503050406030204" pitchFamily="18" charset="0"/>
                                </a:rPr>
                                <m:t>∙</m:t>
                              </m:r>
                              <m:d>
                                <m:dPr>
                                  <m:ctrlPr>
                                    <a:rPr lang="en-US" sz="1400" i="1" smtClean="0">
                                      <a:latin typeface="Cambria Math" panose="02040503050406030204" pitchFamily="18" charset="0"/>
                                      <a:ea typeface="Cambria Math" panose="02040503050406030204" pitchFamily="18" charset="0"/>
                                    </a:rPr>
                                  </m:ctrlPr>
                                </m:dPr>
                                <m:e>
                                  <m:f>
                                    <m:fPr>
                                      <m:ctrlPr>
                                        <a:rPr lang="en-US" sz="1400" i="1" smtClean="0">
                                          <a:latin typeface="Cambria Math" panose="02040503050406030204" pitchFamily="18" charset="0"/>
                                          <a:ea typeface="Cambria Math" panose="02040503050406030204" pitchFamily="18" charset="0"/>
                                        </a:rPr>
                                      </m:ctrlPr>
                                    </m:fPr>
                                    <m:num>
                                      <m:r>
                                        <a:rPr lang="de-DE" sz="1400" b="0" i="1" smtClean="0">
                                          <a:latin typeface="Cambria Math" panose="02040503050406030204" pitchFamily="18" charset="0"/>
                                          <a:ea typeface="Cambria Math" panose="02040503050406030204" pitchFamily="18" charset="0"/>
                                        </a:rPr>
                                        <m:t>𝑀</m:t>
                                      </m:r>
                                    </m:num>
                                    <m:den>
                                      <m:sSub>
                                        <m:sSubPr>
                                          <m:ctrlPr>
                                            <a:rPr lang="en-US" sz="1400" i="1">
                                              <a:latin typeface="Cambria Math" panose="02040503050406030204" pitchFamily="18" charset="0"/>
                                            </a:rPr>
                                          </m:ctrlPr>
                                        </m:sSubPr>
                                        <m:e>
                                          <m:r>
                                            <a:rPr lang="de-DE" sz="1400" i="1">
                                              <a:latin typeface="Cambria Math" panose="02040503050406030204" pitchFamily="18" charset="0"/>
                                            </a:rPr>
                                            <m:t>𝑂𝑆𝑁𝑅</m:t>
                                          </m:r>
                                        </m:e>
                                        <m:sub>
                                          <m:r>
                                            <m:rPr>
                                              <m:sty m:val="p"/>
                                            </m:rPr>
                                            <a:rPr lang="de-DE" sz="1400">
                                              <a:latin typeface="Cambria Math" panose="02040503050406030204" pitchFamily="18" charset="0"/>
                                            </a:rPr>
                                            <m:t>add</m:t>
                                          </m:r>
                                          <m:r>
                                            <a:rPr lang="de-DE" sz="1400">
                                              <a:latin typeface="Cambria Math" panose="02040503050406030204" pitchFamily="18" charset="0"/>
                                            </a:rPr>
                                            <m:t>,</m:t>
                                          </m:r>
                                          <m:r>
                                            <a:rPr lang="de-DE" sz="1400" i="1">
                                              <a:latin typeface="Cambria Math" panose="02040503050406030204" pitchFamily="18" charset="0"/>
                                            </a:rPr>
                                            <m:t>𝐾</m:t>
                                          </m:r>
                                        </m:sub>
                                      </m:sSub>
                                    </m:den>
                                  </m:f>
                                  <m:r>
                                    <a:rPr lang="de-DE" sz="1400" b="0" i="1" smtClean="0">
                                      <a:latin typeface="Cambria Math" panose="02040503050406030204" pitchFamily="18" charset="0"/>
                                      <a:ea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de-DE" sz="1400" b="0" i="1" smtClean="0">
                                          <a:latin typeface="Cambria Math" panose="02040503050406030204" pitchFamily="18" charset="0"/>
                                          <a:ea typeface="Cambria Math" panose="02040503050406030204" pitchFamily="18" charset="0"/>
                                        </a:rPr>
                                        <m:t>1</m:t>
                                      </m:r>
                                    </m:num>
                                    <m:den>
                                      <m:sSub>
                                        <m:sSubPr>
                                          <m:ctrlPr>
                                            <a:rPr lang="en-US" sz="1400" i="1">
                                              <a:latin typeface="Cambria Math" panose="02040503050406030204" pitchFamily="18" charset="0"/>
                                            </a:rPr>
                                          </m:ctrlPr>
                                        </m:sSubPr>
                                        <m:e>
                                          <m:r>
                                            <a:rPr lang="de-DE" sz="1400" i="1">
                                              <a:latin typeface="Cambria Math" panose="02040503050406030204" pitchFamily="18" charset="0"/>
                                            </a:rPr>
                                            <m:t>𝑂𝑆𝑁𝑅</m:t>
                                          </m:r>
                                        </m:e>
                                        <m:sub>
                                          <m:r>
                                            <m:rPr>
                                              <m:sty m:val="p"/>
                                            </m:rPr>
                                            <a:rPr lang="de-DE" sz="1400">
                                              <a:latin typeface="Cambria Math" panose="02040503050406030204" pitchFamily="18" charset="0"/>
                                            </a:rPr>
                                            <m:t>Tx</m:t>
                                          </m:r>
                                          <m:r>
                                            <a:rPr lang="de-DE" sz="1400">
                                              <a:latin typeface="Cambria Math" panose="02040503050406030204" pitchFamily="18" charset="0"/>
                                            </a:rPr>
                                            <m:t>,</m:t>
                                          </m:r>
                                          <m:r>
                                            <a:rPr lang="de-DE" sz="1400" i="1">
                                              <a:latin typeface="Cambria Math" panose="02040503050406030204" pitchFamily="18" charset="0"/>
                                            </a:rPr>
                                            <m:t>𝑁</m:t>
                                          </m:r>
                                        </m:sub>
                                      </m:sSub>
                                    </m:den>
                                  </m:f>
                                </m:e>
                              </m:d>
                            </m:den>
                          </m:f>
                        </m:oMath>
                      </m:oMathPara>
                    </a14:m>
                    <a:endParaRPr lang="en-US" sz="1400" dirty="0"/>
                  </a:p>
                </p:txBody>
              </p:sp>
            </mc:Choice>
            <mc:Fallback xmlns="">
              <p:sp>
                <p:nvSpPr>
                  <p:cNvPr id="24" name="Textfeld 23">
                    <a:extLst>
                      <a:ext uri="{FF2B5EF4-FFF2-40B4-BE49-F238E27FC236}">
                        <a16:creationId xmlns:a16="http://schemas.microsoft.com/office/drawing/2014/main" id="{8E78740B-2BC2-483D-9DBC-58AF590C38F0}"/>
                      </a:ext>
                    </a:extLst>
                  </p:cNvPr>
                  <p:cNvSpPr txBox="1">
                    <a:spLocks noRot="1" noChangeAspect="1" noMove="1" noResize="1" noEditPoints="1" noAdjustHandles="1" noChangeArrowheads="1" noChangeShapeType="1" noTextEdit="1"/>
                  </p:cNvSpPr>
                  <p:nvPr/>
                </p:nvSpPr>
                <p:spPr>
                  <a:xfrm>
                    <a:off x="4658629" y="3752761"/>
                    <a:ext cx="5573538" cy="632289"/>
                  </a:xfrm>
                  <a:prstGeom prst="rect">
                    <a:avLst/>
                  </a:prstGeom>
                  <a:blipFill>
                    <a:blip r:embed="rId5"/>
                    <a:stretch>
                      <a:fillRect b="-4808"/>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965525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7F09F-F352-4B97-B652-622A68815472}"/>
              </a:ext>
            </a:extLst>
          </p:cNvPr>
          <p:cNvSpPr>
            <a:spLocks noGrp="1"/>
          </p:cNvSpPr>
          <p:nvPr>
            <p:ph type="title"/>
          </p:nvPr>
        </p:nvSpPr>
        <p:spPr/>
        <p:txBody>
          <a:bodyPr/>
          <a:lstStyle/>
          <a:p>
            <a:r>
              <a:rPr lang="en-GB" dirty="0"/>
              <a:t>ADVA: Semi-</a:t>
            </a:r>
            <a:r>
              <a:rPr lang="en-GB" dirty="0" err="1"/>
              <a:t>filterless</a:t>
            </a:r>
            <a:r>
              <a:rPr lang="en-GB" dirty="0"/>
              <a:t> node architecture using wavelength blockers</a:t>
            </a:r>
            <a:endParaRPr lang="en-US" dirty="0"/>
          </a:p>
        </p:txBody>
      </p:sp>
      <p:sp>
        <p:nvSpPr>
          <p:cNvPr id="6" name="Inhaltsplatzhalter 5">
            <a:extLst>
              <a:ext uri="{FF2B5EF4-FFF2-40B4-BE49-F238E27FC236}">
                <a16:creationId xmlns:a16="http://schemas.microsoft.com/office/drawing/2014/main" id="{26634866-4269-40FB-94F1-BBD7533E24BA}"/>
              </a:ext>
            </a:extLst>
          </p:cNvPr>
          <p:cNvSpPr>
            <a:spLocks noGrp="1"/>
          </p:cNvSpPr>
          <p:nvPr>
            <p:ph sz="quarter" idx="13"/>
          </p:nvPr>
        </p:nvSpPr>
        <p:spPr/>
        <p:txBody>
          <a:bodyPr/>
          <a:lstStyle/>
          <a:p>
            <a:r>
              <a:rPr lang="en-US" dirty="0"/>
              <a:t>Software interfaces: </a:t>
            </a:r>
            <a:r>
              <a:rPr lang="en-US" b="1" dirty="0"/>
              <a:t>ADVA OLS</a:t>
            </a:r>
            <a:r>
              <a:rPr lang="en-US" dirty="0"/>
              <a:t>: TAPI 2.1 NBI interface will be provided to connect with optical SDN, </a:t>
            </a:r>
            <a:r>
              <a:rPr lang="en-US" b="1" dirty="0"/>
              <a:t>ADVA coherent transponders</a:t>
            </a:r>
            <a:r>
              <a:rPr lang="en-US" dirty="0"/>
              <a:t>: </a:t>
            </a:r>
            <a:r>
              <a:rPr lang="en-US" dirty="0" err="1"/>
              <a:t>OpenConfig</a:t>
            </a:r>
            <a:r>
              <a:rPr lang="en-US" dirty="0"/>
              <a:t> for optical SDN control</a:t>
            </a:r>
          </a:p>
          <a:p>
            <a:r>
              <a:rPr lang="en-US" dirty="0"/>
              <a:t>ROADM nodes and coherent transponders will be used in real-time low-latency object tracking demo (Berlin)</a:t>
            </a:r>
          </a:p>
          <a:p>
            <a:r>
              <a:rPr lang="en-US" dirty="0"/>
              <a:t>Final hardware installation and software integration for demo with other partners started </a:t>
            </a:r>
          </a:p>
          <a:p>
            <a:r>
              <a:rPr lang="en-US" dirty="0"/>
              <a:t>Paper “Flexible metro network architecture based on wavelength blockers and coherent transmission” is accepted for ECOC 2019 as extended talk and Journal paper will be prepared </a:t>
            </a:r>
            <a:r>
              <a:rPr lang="en-US" dirty="0">
                <a:sym typeface="Wingdings" panose="05000000000000000000" pitchFamily="2" charset="2"/>
              </a:rPr>
              <a:t> </a:t>
            </a:r>
            <a:r>
              <a:rPr lang="en-US" dirty="0"/>
              <a:t>The results and findings are useful in future system designs by ADVA using wavelength blockers and coherent transmission</a:t>
            </a:r>
          </a:p>
          <a:p>
            <a:endParaRPr lang="en-US" dirty="0"/>
          </a:p>
        </p:txBody>
      </p:sp>
    </p:spTree>
    <p:extLst>
      <p:ext uri="{BB962C8B-B14F-4D97-AF65-F5344CB8AC3E}">
        <p14:creationId xmlns:p14="http://schemas.microsoft.com/office/powerpoint/2010/main" val="1334067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039D85-7E61-4F0C-9D68-E84D89058BAB}"/>
              </a:ext>
            </a:extLst>
          </p:cNvPr>
          <p:cNvSpPr>
            <a:spLocks noGrp="1"/>
          </p:cNvSpPr>
          <p:nvPr>
            <p:ph type="title"/>
          </p:nvPr>
        </p:nvSpPr>
        <p:spPr/>
        <p:txBody>
          <a:bodyPr/>
          <a:lstStyle/>
          <a:p>
            <a:r>
              <a:rPr lang="it-IT" dirty="0"/>
              <a:t>OLC</a:t>
            </a:r>
            <a:endParaRPr lang="en-GB" dirty="0"/>
          </a:p>
        </p:txBody>
      </p:sp>
      <p:sp>
        <p:nvSpPr>
          <p:cNvPr id="8" name="Text Placeholder 7">
            <a:extLst>
              <a:ext uri="{FF2B5EF4-FFF2-40B4-BE49-F238E27FC236}">
                <a16:creationId xmlns:a16="http://schemas.microsoft.com/office/drawing/2014/main" id="{978A5094-F0DF-4778-8D31-8C57C6ACB10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39943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OLC:  Validation of PON termination and the abstraction architecture</a:t>
            </a:r>
            <a:endParaRPr lang="el-GR" dirty="0"/>
          </a:p>
        </p:txBody>
      </p:sp>
      <p:sp>
        <p:nvSpPr>
          <p:cNvPr id="6" name="Text Placeholder 5"/>
          <p:cNvSpPr>
            <a:spLocks noGrp="1"/>
          </p:cNvSpPr>
          <p:nvPr>
            <p:ph type="body" sz="quarter" idx="13"/>
          </p:nvPr>
        </p:nvSpPr>
        <p:spPr>
          <a:xfrm>
            <a:off x="740634" y="935567"/>
            <a:ext cx="4371693" cy="5420784"/>
          </a:xfrm>
        </p:spPr>
        <p:txBody>
          <a:bodyPr/>
          <a:lstStyle/>
          <a:p>
            <a:r>
              <a:rPr lang="en-US" dirty="0"/>
              <a:t>PON termination to metro node and its abstraction</a:t>
            </a:r>
          </a:p>
          <a:p>
            <a:pPr lvl="1"/>
            <a:r>
              <a:rPr lang="en-US" dirty="0"/>
              <a:t>Modular architecture</a:t>
            </a:r>
          </a:p>
          <a:p>
            <a:pPr lvl="1"/>
            <a:r>
              <a:rPr lang="en-US" dirty="0"/>
              <a:t>Supports legacy (installed) PONs</a:t>
            </a:r>
            <a:endParaRPr lang="el-GR" dirty="0"/>
          </a:p>
          <a:p>
            <a:r>
              <a:rPr lang="en-GB" dirty="0"/>
              <a:t> SDN Controller for Passive Optical Networks</a:t>
            </a:r>
          </a:p>
          <a:p>
            <a:pPr lvl="1"/>
            <a:r>
              <a:rPr lang="en-GB" dirty="0"/>
              <a:t>hiding the PON specific details </a:t>
            </a:r>
          </a:p>
          <a:p>
            <a:pPr lvl="1"/>
            <a:r>
              <a:rPr lang="en-GB" dirty="0"/>
              <a:t>Automatic vendor-specific command translation </a:t>
            </a:r>
          </a:p>
          <a:p>
            <a:pPr lvl="1"/>
            <a:r>
              <a:rPr lang="fr-FR" dirty="0"/>
              <a:t>PON </a:t>
            </a:r>
            <a:r>
              <a:rPr lang="fr-FR" dirty="0" err="1"/>
              <a:t>element</a:t>
            </a:r>
            <a:r>
              <a:rPr lang="fr-FR" dirty="0"/>
              <a:t> configuration: </a:t>
            </a:r>
          </a:p>
          <a:p>
            <a:pPr lvl="2"/>
            <a:r>
              <a:rPr lang="fr-FR" dirty="0" err="1"/>
              <a:t>VLANs</a:t>
            </a:r>
            <a:endParaRPr lang="fr-FR" dirty="0"/>
          </a:p>
          <a:p>
            <a:pPr lvl="2"/>
            <a:r>
              <a:rPr lang="fr-FR" dirty="0"/>
              <a:t>VPLS</a:t>
            </a:r>
          </a:p>
          <a:p>
            <a:pPr lvl="2"/>
            <a:r>
              <a:rPr lang="fr-FR" dirty="0"/>
              <a:t>Ports</a:t>
            </a:r>
          </a:p>
          <a:p>
            <a:pPr lvl="2"/>
            <a:r>
              <a:rPr lang="fr-FR" dirty="0" err="1"/>
              <a:t>Bandwidth</a:t>
            </a:r>
            <a:r>
              <a:rPr lang="fr-FR" dirty="0"/>
              <a:t> profiles</a:t>
            </a:r>
          </a:p>
          <a:p>
            <a:pPr lvl="2"/>
            <a:r>
              <a:rPr lang="fr-FR" dirty="0"/>
              <a:t>Queues</a:t>
            </a:r>
          </a:p>
          <a:p>
            <a:pPr lvl="1"/>
            <a:r>
              <a:rPr lang="fr-FR" dirty="0"/>
              <a:t>PON </a:t>
            </a:r>
            <a:r>
              <a:rPr lang="fr-FR" dirty="0" err="1"/>
              <a:t>status</a:t>
            </a:r>
            <a:r>
              <a:rPr lang="fr-FR" dirty="0"/>
              <a:t> monitoring</a:t>
            </a:r>
          </a:p>
          <a:p>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5076825" y="699222"/>
            <a:ext cx="7115175" cy="3686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b="15291"/>
          <a:stretch>
            <a:fillRect/>
          </a:stretch>
        </p:blipFill>
        <p:spPr bwMode="auto">
          <a:xfrm>
            <a:off x="4957452" y="4518314"/>
            <a:ext cx="7262258" cy="1688521"/>
          </a:xfrm>
          <a:prstGeom prst="rect">
            <a:avLst/>
          </a:prstGeom>
          <a:noFill/>
          <a:ln w="9525">
            <a:noFill/>
            <a:miter lim="800000"/>
            <a:headEnd/>
            <a:tailEnd/>
          </a:ln>
          <a:effectLst/>
        </p:spPr>
      </p:pic>
    </p:spTree>
    <p:extLst>
      <p:ext uri="{BB962C8B-B14F-4D97-AF65-F5344CB8AC3E}">
        <p14:creationId xmlns:p14="http://schemas.microsoft.com/office/powerpoint/2010/main" val="82437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2D9BCD-7233-4345-9087-C9036F0B0612}"/>
              </a:ext>
            </a:extLst>
          </p:cNvPr>
          <p:cNvGrpSpPr/>
          <p:nvPr/>
        </p:nvGrpSpPr>
        <p:grpSpPr>
          <a:xfrm>
            <a:off x="2026180" y="732343"/>
            <a:ext cx="8678636" cy="5257567"/>
            <a:chOff x="1936240" y="702363"/>
            <a:chExt cx="8678636" cy="5257567"/>
          </a:xfrm>
        </p:grpSpPr>
        <p:sp>
          <p:nvSpPr>
            <p:cNvPr id="4" name="Oval 3">
              <a:extLst>
                <a:ext uri="{FF2B5EF4-FFF2-40B4-BE49-F238E27FC236}">
                  <a16:creationId xmlns:a16="http://schemas.microsoft.com/office/drawing/2014/main" id="{59EDE2A3-D8B2-410B-A766-CA0D1D0D9972}"/>
                </a:ext>
              </a:extLst>
            </p:cNvPr>
            <p:cNvSpPr/>
            <p:nvPr/>
          </p:nvSpPr>
          <p:spPr>
            <a:xfrm>
              <a:off x="3167270" y="702363"/>
              <a:ext cx="4002156" cy="470452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e 1"/>
            <p:cNvSpPr/>
            <p:nvPr/>
          </p:nvSpPr>
          <p:spPr>
            <a:xfrm>
              <a:off x="1936240" y="3094264"/>
              <a:ext cx="8678636" cy="286566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Titolo 2"/>
          <p:cNvSpPr>
            <a:spLocks noGrp="1"/>
          </p:cNvSpPr>
          <p:nvPr>
            <p:ph type="title"/>
          </p:nvPr>
        </p:nvSpPr>
        <p:spPr>
          <a:xfrm>
            <a:off x="583559" y="19598"/>
            <a:ext cx="8363272" cy="660446"/>
          </a:xfrm>
        </p:spPr>
        <p:txBody>
          <a:bodyPr/>
          <a:lstStyle/>
          <a:p>
            <a:r>
              <a:rPr lang="en-GB" dirty="0"/>
              <a:t>Optical Network Elements – HW +SW disaggregation</a:t>
            </a:r>
            <a:endParaRPr lang="it-IT" dirty="0"/>
          </a:p>
        </p:txBody>
      </p:sp>
      <p:pic>
        <p:nvPicPr>
          <p:cNvPr id="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2030896" y="1484784"/>
            <a:ext cx="8208912" cy="4185886"/>
          </a:xfrm>
          <a:prstGeom prst="rect">
            <a:avLst/>
          </a:prstGeom>
          <a:noFill/>
          <a:ln>
            <a:noFill/>
          </a:ln>
        </p:spPr>
      </p:pic>
      <p:sp>
        <p:nvSpPr>
          <p:cNvPr id="12" name="Slide Number Placeholder 3">
            <a:extLst>
              <a:ext uri="{FF2B5EF4-FFF2-40B4-BE49-F238E27FC236}">
                <a16:creationId xmlns:a16="http://schemas.microsoft.com/office/drawing/2014/main" id="{478A5C15-C9C3-4D32-99FC-129581D2D854}"/>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4</a:t>
            </a:fld>
            <a:endParaRPr lang="en-US" dirty="0"/>
          </a:p>
        </p:txBody>
      </p:sp>
      <p:sp>
        <p:nvSpPr>
          <p:cNvPr id="13" name="Marcador de fecha 2">
            <a:extLst>
              <a:ext uri="{FF2B5EF4-FFF2-40B4-BE49-F238E27FC236}">
                <a16:creationId xmlns:a16="http://schemas.microsoft.com/office/drawing/2014/main" id="{CA091826-DB33-459E-8E65-84C9228CE7E6}"/>
              </a:ext>
            </a:extLst>
          </p:cNvPr>
          <p:cNvSpPr>
            <a:spLocks noGrp="1"/>
          </p:cNvSpPr>
          <p:nvPr>
            <p:ph type="dt" sz="half" idx="10"/>
          </p:nvPr>
        </p:nvSpPr>
        <p:spPr>
          <a:xfrm>
            <a:off x="606490" y="6356350"/>
            <a:ext cx="1027101" cy="365125"/>
          </a:xfrm>
        </p:spPr>
        <p:txBody>
          <a:bodyPr/>
          <a:lstStyle/>
          <a:p>
            <a:r>
              <a:rPr lang="en-US" dirty="0"/>
              <a:t>02/10/2019</a:t>
            </a:r>
          </a:p>
        </p:txBody>
      </p:sp>
      <p:sp>
        <p:nvSpPr>
          <p:cNvPr id="14" name="Marcador de pie de página 3">
            <a:extLst>
              <a:ext uri="{FF2B5EF4-FFF2-40B4-BE49-F238E27FC236}">
                <a16:creationId xmlns:a16="http://schemas.microsoft.com/office/drawing/2014/main" id="{652DCEE1-E745-4C74-ABD5-5F9042319221}"/>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40748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039D85-7E61-4F0C-9D68-E84D89058BAB}"/>
              </a:ext>
            </a:extLst>
          </p:cNvPr>
          <p:cNvSpPr>
            <a:spLocks noGrp="1"/>
          </p:cNvSpPr>
          <p:nvPr>
            <p:ph type="title"/>
          </p:nvPr>
        </p:nvSpPr>
        <p:spPr/>
        <p:txBody>
          <a:bodyPr/>
          <a:lstStyle/>
          <a:p>
            <a:r>
              <a:rPr lang="it-IT" dirty="0"/>
              <a:t>TIM</a:t>
            </a:r>
            <a:endParaRPr lang="en-GB" dirty="0"/>
          </a:p>
        </p:txBody>
      </p:sp>
      <p:sp>
        <p:nvSpPr>
          <p:cNvPr id="8" name="Text Placeholder 7">
            <a:extLst>
              <a:ext uri="{FF2B5EF4-FFF2-40B4-BE49-F238E27FC236}">
                <a16:creationId xmlns:a16="http://schemas.microsoft.com/office/drawing/2014/main" id="{978A5094-F0DF-4778-8D31-8C57C6ACB10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72817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ROADM model (</a:t>
            </a:r>
            <a:r>
              <a:rPr lang="en-US" dirty="0" err="1"/>
              <a:t>OpenRoadm</a:t>
            </a:r>
            <a:r>
              <a:rPr lang="en-US" dirty="0"/>
              <a:t> Device 2.2)</a:t>
            </a:r>
          </a:p>
        </p:txBody>
      </p:sp>
      <p:pic>
        <p:nvPicPr>
          <p:cNvPr id="7" name="Picture 6">
            <a:extLst>
              <a:ext uri="{FF2B5EF4-FFF2-40B4-BE49-F238E27FC236}">
                <a16:creationId xmlns:a16="http://schemas.microsoft.com/office/drawing/2014/main" id="{CA8F218F-3C99-44B1-9964-2BCEE4784388}"/>
              </a:ext>
            </a:extLst>
          </p:cNvPr>
          <p:cNvPicPr>
            <a:picLocks noChangeAspect="1"/>
          </p:cNvPicPr>
          <p:nvPr/>
        </p:nvPicPr>
        <p:blipFill>
          <a:blip r:embed="rId2"/>
          <a:stretch>
            <a:fillRect/>
          </a:stretch>
        </p:blipFill>
        <p:spPr>
          <a:xfrm>
            <a:off x="538755" y="622176"/>
            <a:ext cx="7504164" cy="5746922"/>
          </a:xfrm>
          <a:prstGeom prst="rect">
            <a:avLst/>
          </a:prstGeom>
        </p:spPr>
      </p:pic>
      <p:sp>
        <p:nvSpPr>
          <p:cNvPr id="6" name="TextBox 5">
            <a:extLst>
              <a:ext uri="{FF2B5EF4-FFF2-40B4-BE49-F238E27FC236}">
                <a16:creationId xmlns:a16="http://schemas.microsoft.com/office/drawing/2014/main" id="{77200947-28F7-4C20-9BE9-6E0474FB0078}"/>
              </a:ext>
            </a:extLst>
          </p:cNvPr>
          <p:cNvSpPr txBox="1"/>
          <p:nvPr/>
        </p:nvSpPr>
        <p:spPr>
          <a:xfrm>
            <a:off x="8042919" y="995881"/>
            <a:ext cx="3590501" cy="1754326"/>
          </a:xfrm>
          <a:prstGeom prst="rect">
            <a:avLst/>
          </a:prstGeom>
          <a:noFill/>
        </p:spPr>
        <p:txBody>
          <a:bodyPr wrap="square" rtlCol="0">
            <a:spAutoFit/>
          </a:bodyPr>
          <a:lstStyle/>
          <a:p>
            <a:r>
              <a:rPr lang="en-US" dirty="0"/>
              <a:t>ROADM features:</a:t>
            </a:r>
          </a:p>
          <a:p>
            <a:pPr marL="285750" indent="-285750">
              <a:buFont typeface="Arial" panose="020B0604020202020204" pitchFamily="34" charset="0"/>
              <a:buChar char="•"/>
            </a:pPr>
            <a:r>
              <a:rPr lang="en-US" dirty="0"/>
              <a:t>3 degrees</a:t>
            </a:r>
          </a:p>
          <a:p>
            <a:pPr marL="285750" indent="-285750">
              <a:buFont typeface="Arial" panose="020B0604020202020204" pitchFamily="34" charset="0"/>
              <a:buChar char="•"/>
            </a:pPr>
            <a:r>
              <a:rPr lang="en-US" dirty="0"/>
              <a:t>1 SRG</a:t>
            </a:r>
          </a:p>
          <a:p>
            <a:pPr marL="285750" indent="-285750">
              <a:buFont typeface="Arial" panose="020B0604020202020204" pitchFamily="34" charset="0"/>
              <a:buChar char="•"/>
            </a:pPr>
            <a:r>
              <a:rPr lang="en-US" dirty="0"/>
              <a:t>SRG1-CS is a passive coupler-splitter</a:t>
            </a:r>
          </a:p>
          <a:p>
            <a:endParaRPr lang="it-IT" dirty="0"/>
          </a:p>
        </p:txBody>
      </p:sp>
    </p:spTree>
    <p:extLst>
      <p:ext uri="{BB962C8B-B14F-4D97-AF65-F5344CB8AC3E}">
        <p14:creationId xmlns:p14="http://schemas.microsoft.com/office/powerpoint/2010/main" val="2409181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3BF4-5886-4D1B-B1D5-C091D2AB3BD0}"/>
              </a:ext>
            </a:extLst>
          </p:cNvPr>
          <p:cNvSpPr>
            <a:spLocks noGrp="1"/>
          </p:cNvSpPr>
          <p:nvPr>
            <p:ph type="title"/>
          </p:nvPr>
        </p:nvSpPr>
        <p:spPr/>
        <p:txBody>
          <a:bodyPr/>
          <a:lstStyle/>
          <a:p>
            <a:r>
              <a:rPr lang="it-IT" dirty="0" err="1"/>
              <a:t>OpenROADM</a:t>
            </a:r>
            <a:r>
              <a:rPr lang="it-IT" dirty="0"/>
              <a:t> Agent Architecture</a:t>
            </a:r>
            <a:endParaRPr lang="en-GB" dirty="0"/>
          </a:p>
        </p:txBody>
      </p:sp>
      <p:pic>
        <p:nvPicPr>
          <p:cNvPr id="7" name="Picture 6">
            <a:extLst>
              <a:ext uri="{FF2B5EF4-FFF2-40B4-BE49-F238E27FC236}">
                <a16:creationId xmlns:a16="http://schemas.microsoft.com/office/drawing/2014/main" id="{BE98549B-1DDD-48F7-97F9-FDAE25B529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310" y="932507"/>
            <a:ext cx="6192614" cy="4517679"/>
          </a:xfrm>
          <a:prstGeom prst="rect">
            <a:avLst/>
          </a:prstGeom>
          <a:noFill/>
        </p:spPr>
      </p:pic>
      <p:sp>
        <p:nvSpPr>
          <p:cNvPr id="8" name="Rectangle 7">
            <a:extLst>
              <a:ext uri="{FF2B5EF4-FFF2-40B4-BE49-F238E27FC236}">
                <a16:creationId xmlns:a16="http://schemas.microsoft.com/office/drawing/2014/main" id="{040912C1-E68B-4B54-86CB-1AB1CCE38AF1}"/>
              </a:ext>
            </a:extLst>
          </p:cNvPr>
          <p:cNvSpPr/>
          <p:nvPr/>
        </p:nvSpPr>
        <p:spPr>
          <a:xfrm>
            <a:off x="829902" y="5450186"/>
            <a:ext cx="3713542" cy="584775"/>
          </a:xfrm>
          <a:prstGeom prst="rect">
            <a:avLst/>
          </a:prstGeom>
          <a:solidFill>
            <a:schemeClr val="accent6">
              <a:lumMod val="60000"/>
              <a:lumOff val="40000"/>
            </a:schemeClr>
          </a:solidFill>
          <a:ln>
            <a:solidFill>
              <a:srgbClr val="FF0000"/>
            </a:solidFill>
          </a:ln>
        </p:spPr>
        <p:txBody>
          <a:bodyPr wrap="square">
            <a:spAutoFit/>
          </a:bodyPr>
          <a:lstStyle/>
          <a:p>
            <a:r>
              <a:rPr lang="en-US" sz="1600" dirty="0"/>
              <a:t>Innovation </a:t>
            </a:r>
            <a:r>
              <a:rPr lang="en-GB" sz="1600" dirty="0"/>
              <a:t>entirely originated within METRO-HAUL</a:t>
            </a:r>
            <a:endParaRPr lang="en-US" sz="1600" dirty="0"/>
          </a:p>
        </p:txBody>
      </p:sp>
      <p:sp>
        <p:nvSpPr>
          <p:cNvPr id="9" name="Rectangle 8">
            <a:extLst>
              <a:ext uri="{FF2B5EF4-FFF2-40B4-BE49-F238E27FC236}">
                <a16:creationId xmlns:a16="http://schemas.microsoft.com/office/drawing/2014/main" id="{1C064525-C6E2-48E9-99DF-0BE0ED04B168}"/>
              </a:ext>
            </a:extLst>
          </p:cNvPr>
          <p:cNvSpPr/>
          <p:nvPr/>
        </p:nvSpPr>
        <p:spPr>
          <a:xfrm>
            <a:off x="829902" y="1423293"/>
            <a:ext cx="4203825" cy="3272563"/>
          </a:xfrm>
          <a:prstGeom prst="rect">
            <a:avLst/>
          </a:prstGeom>
          <a:solidFill>
            <a:schemeClr val="accent4">
              <a:lumMod val="60000"/>
              <a:lumOff val="40000"/>
            </a:schemeClr>
          </a:solidFill>
          <a:ln>
            <a:solidFill>
              <a:srgbClr val="FF0000"/>
            </a:solidFill>
          </a:ln>
        </p:spPr>
        <p:txBody>
          <a:bodyPr wrap="square">
            <a:spAutoFit/>
          </a:bodyPr>
          <a:lstStyle/>
          <a:p>
            <a:pPr marL="285750" indent="-285750" algn="just">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NETCONF (server) Agents for Optical Devices</a:t>
            </a:r>
          </a:p>
          <a:p>
            <a:pPr marL="285750" indent="-285750" algn="just">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Server based on </a:t>
            </a:r>
            <a:r>
              <a:rPr lang="en-GB" dirty="0" err="1">
                <a:latin typeface="Calibri" panose="020F0502020204030204" pitchFamily="34" charset="0"/>
                <a:ea typeface="Calibri" panose="020F0502020204030204" pitchFamily="34" charset="0"/>
                <a:cs typeface="Times New Roman" panose="02020603050405020304" pitchFamily="18" charset="0"/>
              </a:rPr>
              <a:t>Netopeer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R</a:t>
            </a:r>
            <a:r>
              <a:rPr lang="en-GB" dirty="0" err="1">
                <a:latin typeface="Calibri" panose="020F0502020204030204" pitchFamily="34" charset="0"/>
                <a:ea typeface="Calibri" panose="020F0502020204030204" pitchFamily="34" charset="0"/>
                <a:cs typeface="Times New Roman" panose="02020603050405020304" pitchFamily="18" charset="0"/>
              </a:rPr>
              <a:t>unning</a:t>
            </a:r>
            <a:r>
              <a:rPr lang="en-GB" dirty="0">
                <a:latin typeface="Calibri" panose="020F0502020204030204" pitchFamily="34" charset="0"/>
                <a:ea typeface="Calibri" panose="020F0502020204030204" pitchFamily="34" charset="0"/>
                <a:cs typeface="Times New Roman" panose="02020603050405020304" pitchFamily="18" charset="0"/>
              </a:rPr>
              <a:t> in a Docker Container</a:t>
            </a:r>
          </a:p>
          <a:p>
            <a:pPr marL="285750" indent="-285750" algn="just">
              <a:lnSpc>
                <a:spcPct val="107000"/>
              </a:lnSpc>
              <a:spcAft>
                <a:spcPts val="8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O</a:t>
            </a:r>
            <a:r>
              <a:rPr lang="en-GB" dirty="0">
                <a:latin typeface="Calibri" panose="020F0502020204030204" pitchFamily="34" charset="0"/>
                <a:ea typeface="Calibri" panose="020F0502020204030204" pitchFamily="34" charset="0"/>
                <a:cs typeface="Times New Roman" panose="02020603050405020304" pitchFamily="18" charset="0"/>
              </a:rPr>
              <a:t>pen drivers and customizable to adapt to different devices</a:t>
            </a:r>
          </a:p>
          <a:p>
            <a:pPr marL="285750" indent="-285750" algn="just">
              <a:lnSpc>
                <a:spcPct val="107000"/>
              </a:lnSpc>
              <a:spcAft>
                <a:spcPts val="8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S</a:t>
            </a:r>
            <a:r>
              <a:rPr lang="en-GB" dirty="0" err="1">
                <a:latin typeface="Calibri" panose="020F0502020204030204" pitchFamily="34" charset="0"/>
                <a:ea typeface="Calibri" panose="020F0502020204030204" pitchFamily="34" charset="0"/>
                <a:cs typeface="Times New Roman" panose="02020603050405020304" pitchFamily="18" charset="0"/>
              </a:rPr>
              <a:t>upport</a:t>
            </a:r>
            <a:r>
              <a:rPr lang="en-GB" dirty="0">
                <a:latin typeface="Calibri" panose="020F0502020204030204" pitchFamily="34" charset="0"/>
                <a:ea typeface="Calibri" panose="020F0502020204030204" pitchFamily="34" charset="0"/>
                <a:cs typeface="Times New Roman" panose="02020603050405020304" pitchFamily="18" charset="0"/>
              </a:rPr>
              <a:t> disaggregation up to sub-systems</a:t>
            </a:r>
          </a:p>
          <a:p>
            <a:pPr marL="285750" indent="-285750" algn="just">
              <a:lnSpc>
                <a:spcPct val="107000"/>
              </a:lnSpc>
              <a:spcAft>
                <a:spcPts val="800"/>
              </a:spcAft>
              <a:buFont typeface="Arial" panose="020B060402020202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E</a:t>
            </a:r>
            <a:r>
              <a:rPr lang="en-GB" dirty="0" err="1">
                <a:latin typeface="Calibri" panose="020F0502020204030204" pitchFamily="34" charset="0"/>
                <a:ea typeface="Calibri" panose="020F0502020204030204" pitchFamily="34" charset="0"/>
                <a:cs typeface="Times New Roman" panose="02020603050405020304" pitchFamily="18" charset="0"/>
              </a:rPr>
              <a:t>mployed</a:t>
            </a:r>
            <a:r>
              <a:rPr lang="en-GB" dirty="0">
                <a:latin typeface="Calibri" panose="020F0502020204030204" pitchFamily="34" charset="0"/>
                <a:ea typeface="Calibri" panose="020F0502020204030204" pitchFamily="34" charset="0"/>
                <a:cs typeface="Times New Roman" panose="02020603050405020304" pitchFamily="18" charset="0"/>
              </a:rPr>
              <a:t> and tested in several demos</a:t>
            </a:r>
          </a:p>
        </p:txBody>
      </p:sp>
    </p:spTree>
    <p:extLst>
      <p:ext uri="{BB962C8B-B14F-4D97-AF65-F5344CB8AC3E}">
        <p14:creationId xmlns:p14="http://schemas.microsoft.com/office/powerpoint/2010/main" val="3019689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039D85-7E61-4F0C-9D68-E84D89058BAB}"/>
              </a:ext>
            </a:extLst>
          </p:cNvPr>
          <p:cNvSpPr>
            <a:spLocks noGrp="1"/>
          </p:cNvSpPr>
          <p:nvPr>
            <p:ph type="title"/>
          </p:nvPr>
        </p:nvSpPr>
        <p:spPr/>
        <p:txBody>
          <a:bodyPr/>
          <a:lstStyle/>
          <a:p>
            <a:r>
              <a:rPr lang="it-IT" dirty="0"/>
              <a:t>TEI/CNIT</a:t>
            </a:r>
            <a:endParaRPr lang="en-GB" dirty="0"/>
          </a:p>
        </p:txBody>
      </p:sp>
      <p:sp>
        <p:nvSpPr>
          <p:cNvPr id="8" name="Text Placeholder 7">
            <a:extLst>
              <a:ext uri="{FF2B5EF4-FFF2-40B4-BE49-F238E27FC236}">
                <a16:creationId xmlns:a16="http://schemas.microsoft.com/office/drawing/2014/main" id="{978A5094-F0DF-4778-8D31-8C57C6ACB10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6487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8533-C776-4A28-949B-A264BDDAFCDE}"/>
              </a:ext>
            </a:extLst>
          </p:cNvPr>
          <p:cNvSpPr>
            <a:spLocks noGrp="1"/>
          </p:cNvSpPr>
          <p:nvPr>
            <p:ph type="title"/>
          </p:nvPr>
        </p:nvSpPr>
        <p:spPr/>
        <p:txBody>
          <a:bodyPr>
            <a:normAutofit/>
          </a:bodyPr>
          <a:lstStyle/>
          <a:p>
            <a:r>
              <a:rPr lang="en-US" dirty="0"/>
              <a:t>TEI and CNIT: Transceiver solutions for dispersion-tolerant direct detection</a:t>
            </a:r>
          </a:p>
        </p:txBody>
      </p:sp>
      <p:sp>
        <p:nvSpPr>
          <p:cNvPr id="5" name="Content Placeholder 4">
            <a:extLst>
              <a:ext uri="{FF2B5EF4-FFF2-40B4-BE49-F238E27FC236}">
                <a16:creationId xmlns:a16="http://schemas.microsoft.com/office/drawing/2014/main" id="{62855310-69B1-4570-A144-0BA76D7D487D}"/>
              </a:ext>
            </a:extLst>
          </p:cNvPr>
          <p:cNvSpPr>
            <a:spLocks noGrp="1"/>
          </p:cNvSpPr>
          <p:nvPr>
            <p:ph sz="quarter" idx="13"/>
          </p:nvPr>
        </p:nvSpPr>
        <p:spPr/>
        <p:txBody>
          <a:bodyPr/>
          <a:lstStyle/>
          <a:p>
            <a:pPr>
              <a:lnSpc>
                <a:spcPct val="100000"/>
              </a:lnSpc>
              <a:spcBef>
                <a:spcPts val="1200"/>
              </a:spcBef>
            </a:pPr>
            <a:r>
              <a:rPr lang="en-GB" sz="1800" dirty="0">
                <a:solidFill>
                  <a:prstClr val="black"/>
                </a:solidFill>
                <a:cs typeface="Arial" charset="0"/>
              </a:rPr>
              <a:t>Combine novel robust transmission techniques and photonic integrated devices to enhance link performance and robustness to chromatic dispersion.</a:t>
            </a:r>
          </a:p>
          <a:p>
            <a:pPr>
              <a:spcBef>
                <a:spcPts val="1200"/>
              </a:spcBef>
            </a:pPr>
            <a:r>
              <a:rPr lang="en-US" dirty="0">
                <a:solidFill>
                  <a:prstClr val="black"/>
                </a:solidFill>
                <a:cs typeface="Arial" charset="0"/>
              </a:rPr>
              <a:t>Control and configuration through NETCONF Agent compliant with </a:t>
            </a:r>
            <a:r>
              <a:rPr lang="en-US" dirty="0" err="1">
                <a:solidFill>
                  <a:prstClr val="black"/>
                </a:solidFill>
                <a:cs typeface="Arial" charset="0"/>
              </a:rPr>
              <a:t>OpenConfig</a:t>
            </a:r>
            <a:endParaRPr lang="en-US" dirty="0">
              <a:solidFill>
                <a:prstClr val="black"/>
              </a:solidFill>
              <a:cs typeface="Arial" charset="0"/>
            </a:endParaRPr>
          </a:p>
          <a:p>
            <a:pPr>
              <a:spcBef>
                <a:spcPts val="1200"/>
              </a:spcBef>
            </a:pPr>
            <a:r>
              <a:rPr lang="en-US" dirty="0"/>
              <a:t>Impact on innovation: Advanced modulation formats, </a:t>
            </a:r>
            <a:r>
              <a:rPr lang="it-IT" dirty="0" err="1"/>
              <a:t>Integrated</a:t>
            </a:r>
            <a:r>
              <a:rPr lang="it-IT" dirty="0"/>
              <a:t> </a:t>
            </a:r>
            <a:r>
              <a:rPr lang="it-IT" dirty="0" err="1"/>
              <a:t>Photonics</a:t>
            </a:r>
            <a:r>
              <a:rPr lang="it-IT" dirty="0"/>
              <a:t> </a:t>
            </a:r>
            <a:r>
              <a:rPr lang="it-IT" dirty="0" err="1"/>
              <a:t>Tunable</a:t>
            </a:r>
            <a:r>
              <a:rPr lang="it-IT" dirty="0"/>
              <a:t> Optical </a:t>
            </a:r>
            <a:r>
              <a:rPr lang="it-IT" dirty="0" err="1"/>
              <a:t>Dispersion</a:t>
            </a:r>
            <a:r>
              <a:rPr lang="it-IT" dirty="0"/>
              <a:t> Compensator, </a:t>
            </a:r>
            <a:r>
              <a:rPr lang="en-US" dirty="0"/>
              <a:t>NETCONF Agents for Optical Devices</a:t>
            </a:r>
            <a:endParaRPr lang="it-IT" dirty="0"/>
          </a:p>
          <a:p>
            <a:pPr>
              <a:spcBef>
                <a:spcPts val="1200"/>
              </a:spcBef>
            </a:pPr>
            <a:endParaRPr lang="en-US" dirty="0">
              <a:solidFill>
                <a:prstClr val="black"/>
              </a:solidFill>
              <a:cs typeface="Arial" charset="0"/>
            </a:endParaRPr>
          </a:p>
          <a:p>
            <a:pPr>
              <a:lnSpc>
                <a:spcPct val="100000"/>
              </a:lnSpc>
              <a:spcBef>
                <a:spcPts val="1200"/>
              </a:spcBef>
            </a:pPr>
            <a:endParaRPr lang="en-GB" sz="1800" dirty="0">
              <a:solidFill>
                <a:prstClr val="black"/>
              </a:solidFill>
              <a:cs typeface="Arial" charset="0"/>
            </a:endParaRPr>
          </a:p>
          <a:p>
            <a:pPr marL="0" indent="0">
              <a:spcBef>
                <a:spcPts val="1200"/>
              </a:spcBef>
              <a:buNone/>
            </a:pPr>
            <a:endParaRPr lang="en-US" dirty="0"/>
          </a:p>
        </p:txBody>
      </p:sp>
      <p:grpSp>
        <p:nvGrpSpPr>
          <p:cNvPr id="8" name="Group 7">
            <a:extLst>
              <a:ext uri="{FF2B5EF4-FFF2-40B4-BE49-F238E27FC236}">
                <a16:creationId xmlns:a16="http://schemas.microsoft.com/office/drawing/2014/main" id="{A4D27160-E6E0-43A2-94A8-7982CEEB65C8}"/>
              </a:ext>
            </a:extLst>
          </p:cNvPr>
          <p:cNvGrpSpPr/>
          <p:nvPr/>
        </p:nvGrpSpPr>
        <p:grpSpPr>
          <a:xfrm>
            <a:off x="993953" y="3011737"/>
            <a:ext cx="6151524" cy="2239590"/>
            <a:chOff x="2574203" y="2435003"/>
            <a:chExt cx="6151524" cy="2239590"/>
          </a:xfrm>
        </p:grpSpPr>
        <p:pic>
          <p:nvPicPr>
            <p:cNvPr id="9" name="Picture 8">
              <a:extLst>
                <a:ext uri="{FF2B5EF4-FFF2-40B4-BE49-F238E27FC236}">
                  <a16:creationId xmlns:a16="http://schemas.microsoft.com/office/drawing/2014/main" id="{D1FA331A-A2FD-4E6E-A87E-04069AB0A95F}"/>
                </a:ext>
              </a:extLst>
            </p:cNvPr>
            <p:cNvPicPr>
              <a:picLocks noChangeAspect="1"/>
            </p:cNvPicPr>
            <p:nvPr/>
          </p:nvPicPr>
          <p:blipFill>
            <a:blip r:embed="rId2"/>
            <a:stretch>
              <a:fillRect/>
            </a:stretch>
          </p:blipFill>
          <p:spPr>
            <a:xfrm>
              <a:off x="2574203" y="2435003"/>
              <a:ext cx="6151524" cy="2008758"/>
            </a:xfrm>
            <a:prstGeom prst="rect">
              <a:avLst/>
            </a:prstGeom>
          </p:spPr>
        </p:pic>
        <p:sp>
          <p:nvSpPr>
            <p:cNvPr id="10" name="TextBox 9">
              <a:extLst>
                <a:ext uri="{FF2B5EF4-FFF2-40B4-BE49-F238E27FC236}">
                  <a16:creationId xmlns:a16="http://schemas.microsoft.com/office/drawing/2014/main" id="{7F398397-9E0E-4685-B3EA-87C34C5037B8}"/>
                </a:ext>
              </a:extLst>
            </p:cNvPr>
            <p:cNvSpPr txBox="1"/>
            <p:nvPr/>
          </p:nvSpPr>
          <p:spPr>
            <a:xfrm>
              <a:off x="2595524" y="3703652"/>
              <a:ext cx="1673856" cy="553998"/>
            </a:xfrm>
            <a:prstGeom prst="rect">
              <a:avLst/>
            </a:prstGeom>
            <a:noFill/>
          </p:spPr>
          <p:txBody>
            <a:bodyPr wrap="none" rtlCol="0">
              <a:spAutoFit/>
            </a:bodyPr>
            <a:lstStyle/>
            <a:p>
              <a:pPr algn="ctr" fontAlgn="base">
                <a:spcBef>
                  <a:spcPct val="0"/>
                </a:spcBef>
                <a:spcAft>
                  <a:spcPct val="0"/>
                </a:spcAft>
              </a:pPr>
              <a:r>
                <a:rPr lang="en-US" sz="1200" b="1" dirty="0">
                  <a:solidFill>
                    <a:srgbClr val="007B78"/>
                  </a:solidFill>
                  <a:latin typeface="Arial" charset="0"/>
                  <a:cs typeface="Arial" charset="0"/>
                </a:rPr>
                <a:t>Digital circuit</a:t>
              </a:r>
            </a:p>
            <a:p>
              <a:pPr algn="ctr" fontAlgn="base">
                <a:spcBef>
                  <a:spcPct val="0"/>
                </a:spcBef>
                <a:spcAft>
                  <a:spcPct val="0"/>
                </a:spcAft>
              </a:pPr>
              <a:r>
                <a:rPr lang="en-US" sz="1200" b="1" dirty="0">
                  <a:solidFill>
                    <a:srgbClr val="007B78"/>
                  </a:solidFill>
                  <a:latin typeface="Arial" charset="0"/>
                  <a:cs typeface="Arial" charset="0"/>
                </a:rPr>
                <a:t>(Duobinary encoder)</a:t>
              </a:r>
            </a:p>
          </p:txBody>
        </p:sp>
        <p:sp>
          <p:nvSpPr>
            <p:cNvPr id="11" name="TextBox 10">
              <a:extLst>
                <a:ext uri="{FF2B5EF4-FFF2-40B4-BE49-F238E27FC236}">
                  <a16:creationId xmlns:a16="http://schemas.microsoft.com/office/drawing/2014/main" id="{D4555315-9175-44AF-B78C-B5E7CD8AF689}"/>
                </a:ext>
              </a:extLst>
            </p:cNvPr>
            <p:cNvSpPr txBox="1"/>
            <p:nvPr/>
          </p:nvSpPr>
          <p:spPr>
            <a:xfrm>
              <a:off x="5466431" y="4212928"/>
              <a:ext cx="1355718" cy="461665"/>
            </a:xfrm>
            <a:prstGeom prst="rect">
              <a:avLst/>
            </a:prstGeom>
            <a:noFill/>
          </p:spPr>
          <p:txBody>
            <a:bodyPr wrap="square" rtlCol="0">
              <a:spAutoFit/>
            </a:bodyPr>
            <a:lstStyle/>
            <a:p>
              <a:pPr algn="ctr" fontAlgn="base">
                <a:spcBef>
                  <a:spcPct val="0"/>
                </a:spcBef>
                <a:spcAft>
                  <a:spcPct val="0"/>
                </a:spcAft>
              </a:pPr>
              <a:r>
                <a:rPr lang="en-US" sz="1200" b="1" dirty="0">
                  <a:solidFill>
                    <a:srgbClr val="007B78"/>
                  </a:solidFill>
                  <a:latin typeface="Arial" charset="0"/>
                  <a:cs typeface="Arial" charset="0"/>
                </a:rPr>
                <a:t>Driver amplifiers</a:t>
              </a:r>
            </a:p>
          </p:txBody>
        </p:sp>
        <p:sp>
          <p:nvSpPr>
            <p:cNvPr id="12" name="TextBox 11">
              <a:extLst>
                <a:ext uri="{FF2B5EF4-FFF2-40B4-BE49-F238E27FC236}">
                  <a16:creationId xmlns:a16="http://schemas.microsoft.com/office/drawing/2014/main" id="{165C750E-AF46-4CA8-ACF0-8871E4591375}"/>
                </a:ext>
              </a:extLst>
            </p:cNvPr>
            <p:cNvSpPr txBox="1"/>
            <p:nvPr/>
          </p:nvSpPr>
          <p:spPr>
            <a:xfrm>
              <a:off x="6492413" y="4188398"/>
              <a:ext cx="1113641" cy="461665"/>
            </a:xfrm>
            <a:prstGeom prst="rect">
              <a:avLst/>
            </a:prstGeom>
            <a:noFill/>
          </p:spPr>
          <p:txBody>
            <a:bodyPr wrap="square" rtlCol="0">
              <a:spAutoFit/>
            </a:bodyPr>
            <a:lstStyle>
              <a:defPPr>
                <a:defRPr lang="en-GB"/>
              </a:defPPr>
              <a:lvl1pPr algn="ctr">
                <a:defRPr sz="1400" b="1">
                  <a:solidFill>
                    <a:srgbClr val="007B78"/>
                  </a:solidFill>
                </a:defRPr>
              </a:lvl1pPr>
            </a:lstStyle>
            <a:p>
              <a:pPr fontAlgn="base">
                <a:spcBef>
                  <a:spcPct val="0"/>
                </a:spcBef>
                <a:spcAft>
                  <a:spcPct val="0"/>
                </a:spcAft>
              </a:pPr>
              <a:r>
                <a:rPr lang="en-US" sz="1200" dirty="0">
                  <a:latin typeface="Arial" charset="0"/>
                  <a:cs typeface="Arial" charset="0"/>
                </a:rPr>
                <a:t>IQ modulator</a:t>
              </a:r>
            </a:p>
          </p:txBody>
        </p:sp>
        <p:sp>
          <p:nvSpPr>
            <p:cNvPr id="13" name="TextBox 12">
              <a:extLst>
                <a:ext uri="{FF2B5EF4-FFF2-40B4-BE49-F238E27FC236}">
                  <a16:creationId xmlns:a16="http://schemas.microsoft.com/office/drawing/2014/main" id="{76983712-8F3F-4F5F-9927-B7C8AFC496AF}"/>
                </a:ext>
              </a:extLst>
            </p:cNvPr>
            <p:cNvSpPr txBox="1"/>
            <p:nvPr/>
          </p:nvSpPr>
          <p:spPr>
            <a:xfrm>
              <a:off x="4064271" y="2451791"/>
              <a:ext cx="1263487" cy="276999"/>
            </a:xfrm>
            <a:prstGeom prst="rect">
              <a:avLst/>
            </a:prstGeom>
            <a:noFill/>
          </p:spPr>
          <p:txBody>
            <a:bodyPr wrap="none" rtlCol="0">
              <a:spAutoFit/>
            </a:bodyPr>
            <a:lstStyle/>
            <a:p>
              <a:pPr algn="ctr" fontAlgn="base">
                <a:spcBef>
                  <a:spcPct val="0"/>
                </a:spcBef>
                <a:spcAft>
                  <a:spcPct val="0"/>
                </a:spcAft>
              </a:pPr>
              <a:r>
                <a:rPr lang="en-US" sz="1200" b="1" dirty="0">
                  <a:solidFill>
                    <a:srgbClr val="007B78"/>
                  </a:solidFill>
                  <a:latin typeface="Arial" charset="0"/>
                  <a:cs typeface="Arial" charset="0"/>
                </a:rPr>
                <a:t>Low pass filter</a:t>
              </a:r>
            </a:p>
          </p:txBody>
        </p:sp>
        <p:sp>
          <p:nvSpPr>
            <p:cNvPr id="14" name="TextBox 13">
              <a:extLst>
                <a:ext uri="{FF2B5EF4-FFF2-40B4-BE49-F238E27FC236}">
                  <a16:creationId xmlns:a16="http://schemas.microsoft.com/office/drawing/2014/main" id="{9CA302C2-5E2D-4810-BD94-1E295E33BEAA}"/>
                </a:ext>
              </a:extLst>
            </p:cNvPr>
            <p:cNvSpPr txBox="1"/>
            <p:nvPr/>
          </p:nvSpPr>
          <p:spPr>
            <a:xfrm>
              <a:off x="4290701" y="4188399"/>
              <a:ext cx="1474968" cy="461665"/>
            </a:xfrm>
            <a:prstGeom prst="rect">
              <a:avLst/>
            </a:prstGeom>
            <a:noFill/>
          </p:spPr>
          <p:txBody>
            <a:bodyPr wrap="square" rtlCol="0">
              <a:spAutoFit/>
            </a:bodyPr>
            <a:lstStyle/>
            <a:p>
              <a:pPr algn="ctr" fontAlgn="base">
                <a:spcBef>
                  <a:spcPct val="0"/>
                </a:spcBef>
                <a:spcAft>
                  <a:spcPct val="0"/>
                </a:spcAft>
              </a:pPr>
              <a:r>
                <a:rPr lang="en-US" sz="1200" b="1" dirty="0">
                  <a:solidFill>
                    <a:srgbClr val="007B78"/>
                  </a:solidFill>
                  <a:latin typeface="Arial" charset="0"/>
                  <a:cs typeface="Arial" charset="0"/>
                </a:rPr>
                <a:t>Delays and combiners</a:t>
              </a:r>
            </a:p>
          </p:txBody>
        </p:sp>
      </p:grpSp>
      <p:pic>
        <p:nvPicPr>
          <p:cNvPr id="15" name="Immagine 6">
            <a:extLst>
              <a:ext uri="{FF2B5EF4-FFF2-40B4-BE49-F238E27FC236}">
                <a16:creationId xmlns:a16="http://schemas.microsoft.com/office/drawing/2014/main" id="{CF264BC7-78C4-4753-9F98-354E8E322337}"/>
              </a:ext>
            </a:extLst>
          </p:cNvPr>
          <p:cNvPicPr>
            <a:picLocks noChangeAspect="1"/>
          </p:cNvPicPr>
          <p:nvPr/>
        </p:nvPicPr>
        <p:blipFill rotWithShape="1">
          <a:blip r:embed="rId3">
            <a:extLst>
              <a:ext uri="{28A0092B-C50C-407E-A947-70E740481C1C}">
                <a14:useLocalDpi xmlns:a14="http://schemas.microsoft.com/office/drawing/2010/main" val="0"/>
              </a:ext>
            </a:extLst>
          </a:blip>
          <a:srcRect b="-13368"/>
          <a:stretch/>
        </p:blipFill>
        <p:spPr>
          <a:xfrm>
            <a:off x="8666397" y="3620139"/>
            <a:ext cx="3012464" cy="826889"/>
          </a:xfrm>
          <a:prstGeom prst="rect">
            <a:avLst/>
          </a:prstGeom>
        </p:spPr>
      </p:pic>
      <p:pic>
        <p:nvPicPr>
          <p:cNvPr id="16" name="Picture 3">
            <a:extLst>
              <a:ext uri="{FF2B5EF4-FFF2-40B4-BE49-F238E27FC236}">
                <a16:creationId xmlns:a16="http://schemas.microsoft.com/office/drawing/2014/main" id="{6476FDF1-98D9-4878-BDED-D0D50528C7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13" r="18322"/>
          <a:stretch/>
        </p:blipFill>
        <p:spPr bwMode="auto">
          <a:xfrm>
            <a:off x="8620375" y="2403782"/>
            <a:ext cx="2786827" cy="112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10D9ED08-4196-4FC7-A591-0AB75CD8D3C9}"/>
              </a:ext>
            </a:extLst>
          </p:cNvPr>
          <p:cNvSpPr txBox="1"/>
          <p:nvPr/>
        </p:nvSpPr>
        <p:spPr>
          <a:xfrm>
            <a:off x="369605" y="5231885"/>
            <a:ext cx="7428605" cy="646331"/>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cs typeface="Arial" charset="0"/>
              </a:rPr>
              <a:t>Dispersion tolerant High speed transmission with CAPS3/</a:t>
            </a:r>
            <a:r>
              <a:rPr lang="en-US" dirty="0" err="1">
                <a:solidFill>
                  <a:prstClr val="black"/>
                </a:solidFill>
                <a:cs typeface="Arial" charset="0"/>
              </a:rPr>
              <a:t>IQDuo</a:t>
            </a:r>
            <a:r>
              <a:rPr lang="en-US" dirty="0">
                <a:solidFill>
                  <a:prstClr val="black"/>
                </a:solidFill>
                <a:cs typeface="Arial" charset="0"/>
              </a:rPr>
              <a:t> coding</a:t>
            </a:r>
          </a:p>
          <a:p>
            <a:pPr marL="285750" indent="-285750" fontAlgn="base">
              <a:spcBef>
                <a:spcPct val="0"/>
              </a:spcBef>
              <a:spcAft>
                <a:spcPct val="0"/>
              </a:spcAft>
              <a:buFont typeface="Arial" panose="020B0604020202020204" pitchFamily="34" charset="0"/>
              <a:buChar char="•"/>
            </a:pPr>
            <a:r>
              <a:rPr lang="en-US" dirty="0">
                <a:solidFill>
                  <a:prstClr val="black"/>
                </a:solidFill>
                <a:cs typeface="Arial" charset="0"/>
              </a:rPr>
              <a:t>Chromatic dispersion compensation through cascaded ring resonators</a:t>
            </a:r>
          </a:p>
        </p:txBody>
      </p:sp>
      <p:grpSp>
        <p:nvGrpSpPr>
          <p:cNvPr id="21" name="Gruppo 20"/>
          <p:cNvGrpSpPr/>
          <p:nvPr/>
        </p:nvGrpSpPr>
        <p:grpSpPr>
          <a:xfrm>
            <a:off x="8863823" y="4519897"/>
            <a:ext cx="2689188" cy="772194"/>
            <a:chOff x="1511300" y="2714892"/>
            <a:chExt cx="3122613" cy="1201698"/>
          </a:xfrm>
        </p:grpSpPr>
        <p:sp>
          <p:nvSpPr>
            <p:cNvPr id="38" name="Rettangolo 37"/>
            <p:cNvSpPr/>
            <p:nvPr/>
          </p:nvSpPr>
          <p:spPr>
            <a:xfrm>
              <a:off x="1511300" y="3205390"/>
              <a:ext cx="2882900" cy="711200"/>
            </a:xfrm>
            <a:prstGeom prst="rect">
              <a:avLst/>
            </a:prstGeom>
            <a:solidFill>
              <a:schemeClr val="bg1">
                <a:lumMod val="85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sz="1400">
                <a:solidFill>
                  <a:prstClr val="white"/>
                </a:solidFill>
              </a:endParaRPr>
            </a:p>
          </p:txBody>
        </p:sp>
        <p:cxnSp>
          <p:nvCxnSpPr>
            <p:cNvPr id="39" name="Connettore 1 38"/>
            <p:cNvCxnSpPr/>
            <p:nvPr/>
          </p:nvCxnSpPr>
          <p:spPr>
            <a:xfrm>
              <a:off x="2039937" y="3553052"/>
              <a:ext cx="2593976" cy="7938"/>
            </a:xfrm>
            <a:prstGeom prst="line">
              <a:avLst/>
            </a:prstGeom>
            <a:ln w="19050">
              <a:solidFill>
                <a:srgbClr val="41719C"/>
              </a:solidFill>
            </a:ln>
          </p:spPr>
          <p:style>
            <a:lnRef idx="1">
              <a:schemeClr val="accent1"/>
            </a:lnRef>
            <a:fillRef idx="0">
              <a:schemeClr val="accent1"/>
            </a:fillRef>
            <a:effectRef idx="0">
              <a:schemeClr val="accent1"/>
            </a:effectRef>
            <a:fontRef idx="minor">
              <a:schemeClr val="tx1"/>
            </a:fontRef>
          </p:style>
        </p:cxnSp>
        <p:sp>
          <p:nvSpPr>
            <p:cNvPr id="40" name="Rettangolo 39"/>
            <p:cNvSpPr/>
            <p:nvPr/>
          </p:nvSpPr>
          <p:spPr>
            <a:xfrm>
              <a:off x="2232526" y="3332390"/>
              <a:ext cx="853574" cy="444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1400" dirty="0">
                  <a:solidFill>
                    <a:srgbClr val="002060"/>
                  </a:solidFill>
                  <a:effectLst>
                    <a:outerShdw blurRad="38100" dist="38100" dir="2700000" algn="tl">
                      <a:srgbClr val="000000">
                        <a:alpha val="43137"/>
                      </a:srgbClr>
                    </a:outerShdw>
                  </a:effectLst>
                </a:rPr>
                <a:t>IM</a:t>
              </a:r>
            </a:p>
          </p:txBody>
        </p:sp>
        <p:sp>
          <p:nvSpPr>
            <p:cNvPr id="41" name="Rettangolo 40"/>
            <p:cNvSpPr/>
            <p:nvPr/>
          </p:nvSpPr>
          <p:spPr>
            <a:xfrm>
              <a:off x="3213100" y="3332390"/>
              <a:ext cx="1066800" cy="444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1400" dirty="0">
                  <a:solidFill>
                    <a:srgbClr val="002060"/>
                  </a:solidFill>
                  <a:effectLst>
                    <a:outerShdw blurRad="38100" dist="38100" dir="2700000" algn="tl">
                      <a:srgbClr val="000000">
                        <a:alpha val="43137"/>
                      </a:srgbClr>
                    </a:outerShdw>
                  </a:effectLst>
                </a:rPr>
                <a:t>ODC (</a:t>
              </a:r>
              <a:r>
                <a:rPr lang="it-IT" sz="1400" dirty="0" err="1">
                  <a:solidFill>
                    <a:srgbClr val="002060"/>
                  </a:solidFill>
                  <a:effectLst>
                    <a:outerShdw blurRad="38100" dist="38100" dir="2700000" algn="tl">
                      <a:srgbClr val="000000">
                        <a:alpha val="43137"/>
                      </a:srgbClr>
                    </a:outerShdw>
                  </a:effectLst>
                </a:rPr>
                <a:t>xN</a:t>
              </a:r>
              <a:r>
                <a:rPr lang="it-IT" sz="1400" dirty="0">
                  <a:solidFill>
                    <a:srgbClr val="002060"/>
                  </a:solidFill>
                  <a:effectLst>
                    <a:outerShdw blurRad="38100" dist="38100" dir="2700000" algn="tl">
                      <a:srgbClr val="000000">
                        <a:alpha val="43137"/>
                      </a:srgbClr>
                    </a:outerShdw>
                  </a:effectLst>
                </a:rPr>
                <a:t>)</a:t>
              </a:r>
            </a:p>
          </p:txBody>
        </p:sp>
        <p:sp>
          <p:nvSpPr>
            <p:cNvPr id="42" name="CasellaDiTesto 41"/>
            <p:cNvSpPr txBox="1"/>
            <p:nvPr/>
          </p:nvSpPr>
          <p:spPr>
            <a:xfrm>
              <a:off x="2237332" y="2747158"/>
              <a:ext cx="876137" cy="307777"/>
            </a:xfrm>
            <a:prstGeom prst="rect">
              <a:avLst/>
            </a:prstGeom>
            <a:noFill/>
          </p:spPr>
          <p:txBody>
            <a:bodyPr wrap="none" rtlCol="0">
              <a:spAutoFit/>
            </a:bodyPr>
            <a:lstStyle/>
            <a:p>
              <a:pPr fontAlgn="base">
                <a:spcBef>
                  <a:spcPct val="0"/>
                </a:spcBef>
                <a:spcAft>
                  <a:spcPct val="0"/>
                </a:spcAft>
              </a:pPr>
              <a:r>
                <a:rPr lang="it-IT" sz="1400" dirty="0" err="1">
                  <a:solidFill>
                    <a:prstClr val="black"/>
                  </a:solidFill>
                  <a:latin typeface="Arial" charset="0"/>
                  <a:cs typeface="Arial" charset="0"/>
                </a:rPr>
                <a:t>el</a:t>
              </a:r>
              <a:r>
                <a:rPr lang="it-IT" sz="1400" dirty="0">
                  <a:solidFill>
                    <a:prstClr val="black"/>
                  </a:solidFill>
                  <a:latin typeface="Arial" charset="0"/>
                  <a:cs typeface="Arial" charset="0"/>
                </a:rPr>
                <a:t>. DATA</a:t>
              </a:r>
            </a:p>
          </p:txBody>
        </p:sp>
        <p:sp>
          <p:nvSpPr>
            <p:cNvPr id="43" name="CasellaDiTesto 42"/>
            <p:cNvSpPr txBox="1"/>
            <p:nvPr/>
          </p:nvSpPr>
          <p:spPr>
            <a:xfrm>
              <a:off x="3164151" y="2714892"/>
              <a:ext cx="1210588" cy="307777"/>
            </a:xfrm>
            <a:prstGeom prst="rect">
              <a:avLst/>
            </a:prstGeom>
            <a:noFill/>
          </p:spPr>
          <p:txBody>
            <a:bodyPr wrap="none" rtlCol="0">
              <a:spAutoFit/>
            </a:bodyPr>
            <a:lstStyle/>
            <a:p>
              <a:pPr fontAlgn="base">
                <a:spcBef>
                  <a:spcPct val="0"/>
                </a:spcBef>
                <a:spcAft>
                  <a:spcPct val="0"/>
                </a:spcAft>
              </a:pPr>
              <a:r>
                <a:rPr lang="it-IT" sz="1400" dirty="0">
                  <a:solidFill>
                    <a:prstClr val="black"/>
                  </a:solidFill>
                  <a:latin typeface="Arial" charset="0"/>
                  <a:cs typeface="Arial" charset="0"/>
                </a:rPr>
                <a:t>ODC Control</a:t>
              </a:r>
            </a:p>
          </p:txBody>
        </p:sp>
        <p:sp>
          <p:nvSpPr>
            <p:cNvPr id="44" name="Rettangolo 43"/>
            <p:cNvSpPr/>
            <p:nvPr/>
          </p:nvSpPr>
          <p:spPr>
            <a:xfrm>
              <a:off x="1580043" y="3332390"/>
              <a:ext cx="578957" cy="444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l-GR" sz="1400" dirty="0">
                  <a:solidFill>
                    <a:srgbClr val="002060"/>
                  </a:solidFill>
                  <a:effectLst>
                    <a:outerShdw blurRad="38100" dist="38100" dir="2700000" algn="tl">
                      <a:srgbClr val="000000">
                        <a:alpha val="43137"/>
                      </a:srgbClr>
                    </a:outerShdw>
                  </a:effectLst>
                </a:rPr>
                <a:t>λ</a:t>
              </a:r>
              <a:endParaRPr lang="it-IT" sz="1400" dirty="0">
                <a:solidFill>
                  <a:srgbClr val="002060"/>
                </a:solidFill>
                <a:effectLst>
                  <a:outerShdw blurRad="38100" dist="38100" dir="2700000" algn="tl">
                    <a:srgbClr val="000000">
                      <a:alpha val="43137"/>
                    </a:srgbClr>
                  </a:outerShdw>
                </a:effectLst>
              </a:endParaRPr>
            </a:p>
          </p:txBody>
        </p:sp>
        <p:cxnSp>
          <p:nvCxnSpPr>
            <p:cNvPr id="45" name="Connettore 2 44"/>
            <p:cNvCxnSpPr/>
            <p:nvPr/>
          </p:nvCxnSpPr>
          <p:spPr>
            <a:xfrm>
              <a:off x="2681561" y="3061205"/>
              <a:ext cx="0" cy="22066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3838663" y="3015167"/>
              <a:ext cx="0" cy="2667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22" name="CasellaDiTesto 21"/>
          <p:cNvSpPr txBox="1"/>
          <p:nvPr/>
        </p:nvSpPr>
        <p:spPr>
          <a:xfrm>
            <a:off x="7959291" y="4785379"/>
            <a:ext cx="792685" cy="197773"/>
          </a:xfrm>
          <a:prstGeom prst="rect">
            <a:avLst/>
          </a:prstGeom>
          <a:noFill/>
        </p:spPr>
        <p:txBody>
          <a:bodyPr wrap="none" rtlCol="0">
            <a:spAutoFit/>
          </a:bodyPr>
          <a:lstStyle/>
          <a:p>
            <a:pPr fontAlgn="base">
              <a:spcBef>
                <a:spcPct val="0"/>
              </a:spcBef>
              <a:spcAft>
                <a:spcPct val="0"/>
              </a:spcAft>
            </a:pPr>
            <a:r>
              <a:rPr lang="it-IT" sz="1400" dirty="0" err="1">
                <a:solidFill>
                  <a:prstClr val="black"/>
                </a:solidFill>
                <a:latin typeface="Arial" charset="0"/>
                <a:cs typeface="Arial" charset="0"/>
              </a:rPr>
              <a:t>Tx</a:t>
            </a:r>
            <a:r>
              <a:rPr lang="it-IT" sz="1400" dirty="0">
                <a:solidFill>
                  <a:prstClr val="black"/>
                </a:solidFill>
                <a:latin typeface="Arial" charset="0"/>
                <a:cs typeface="Arial" charset="0"/>
              </a:rPr>
              <a:t> option</a:t>
            </a:r>
          </a:p>
        </p:txBody>
      </p:sp>
      <p:sp>
        <p:nvSpPr>
          <p:cNvPr id="23" name="CasellaDiTesto 22"/>
          <p:cNvSpPr txBox="1"/>
          <p:nvPr/>
        </p:nvSpPr>
        <p:spPr>
          <a:xfrm>
            <a:off x="7958816" y="5758961"/>
            <a:ext cx="810631" cy="197773"/>
          </a:xfrm>
          <a:prstGeom prst="rect">
            <a:avLst/>
          </a:prstGeom>
          <a:noFill/>
        </p:spPr>
        <p:txBody>
          <a:bodyPr wrap="none" rtlCol="0">
            <a:spAutoFit/>
          </a:bodyPr>
          <a:lstStyle/>
          <a:p>
            <a:pPr fontAlgn="base">
              <a:spcBef>
                <a:spcPct val="0"/>
              </a:spcBef>
              <a:spcAft>
                <a:spcPct val="0"/>
              </a:spcAft>
            </a:pPr>
            <a:r>
              <a:rPr lang="it-IT" sz="1400" dirty="0" err="1">
                <a:solidFill>
                  <a:prstClr val="black"/>
                </a:solidFill>
                <a:latin typeface="Arial" charset="0"/>
                <a:cs typeface="Arial" charset="0"/>
              </a:rPr>
              <a:t>Rx</a:t>
            </a:r>
            <a:r>
              <a:rPr lang="it-IT" sz="1400" dirty="0">
                <a:solidFill>
                  <a:prstClr val="black"/>
                </a:solidFill>
                <a:latin typeface="Arial" charset="0"/>
                <a:cs typeface="Arial" charset="0"/>
              </a:rPr>
              <a:t> option</a:t>
            </a:r>
          </a:p>
        </p:txBody>
      </p:sp>
      <p:grpSp>
        <p:nvGrpSpPr>
          <p:cNvPr id="24" name="Gruppo 23"/>
          <p:cNvGrpSpPr/>
          <p:nvPr/>
        </p:nvGrpSpPr>
        <p:grpSpPr>
          <a:xfrm>
            <a:off x="8657383" y="5521248"/>
            <a:ext cx="3294682" cy="782546"/>
            <a:chOff x="1271587" y="4490610"/>
            <a:chExt cx="3825697" cy="1217808"/>
          </a:xfrm>
        </p:grpSpPr>
        <p:sp>
          <p:nvSpPr>
            <p:cNvPr id="25" name="Rettangolo 24"/>
            <p:cNvSpPr/>
            <p:nvPr/>
          </p:nvSpPr>
          <p:spPr>
            <a:xfrm rot="10800000">
              <a:off x="1511300" y="4490610"/>
              <a:ext cx="2882900" cy="71120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sz="1400">
                <a:solidFill>
                  <a:prstClr val="white"/>
                </a:solidFill>
              </a:endParaRPr>
            </a:p>
          </p:txBody>
        </p:sp>
        <p:cxnSp>
          <p:nvCxnSpPr>
            <p:cNvPr id="26" name="Connettore 1 25"/>
            <p:cNvCxnSpPr/>
            <p:nvPr/>
          </p:nvCxnSpPr>
          <p:spPr>
            <a:xfrm rot="10800000">
              <a:off x="1271587" y="4846212"/>
              <a:ext cx="2593976" cy="793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Rettangolo 26"/>
            <p:cNvSpPr/>
            <p:nvPr/>
          </p:nvSpPr>
          <p:spPr>
            <a:xfrm>
              <a:off x="3308350" y="4630311"/>
              <a:ext cx="958320" cy="44450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1400" dirty="0">
                  <a:solidFill>
                    <a:srgbClr val="002060"/>
                  </a:solidFill>
                  <a:effectLst>
                    <a:outerShdw blurRad="38100" dist="38100" dir="2700000" algn="tl">
                      <a:srgbClr val="000000">
                        <a:alpha val="43137"/>
                      </a:srgbClr>
                    </a:outerShdw>
                  </a:effectLst>
                </a:rPr>
                <a:t>NRZ </a:t>
              </a:r>
              <a:r>
                <a:rPr lang="it-IT" sz="1400" dirty="0" err="1">
                  <a:solidFill>
                    <a:srgbClr val="002060"/>
                  </a:solidFill>
                  <a:effectLst>
                    <a:outerShdw blurRad="38100" dist="38100" dir="2700000" algn="tl">
                      <a:srgbClr val="000000">
                        <a:alpha val="43137"/>
                      </a:srgbClr>
                    </a:outerShdw>
                  </a:effectLst>
                </a:rPr>
                <a:t>Rx</a:t>
              </a:r>
              <a:endParaRPr lang="it-IT" sz="1400" dirty="0">
                <a:solidFill>
                  <a:srgbClr val="002060"/>
                </a:solidFill>
                <a:effectLst>
                  <a:outerShdw blurRad="38100" dist="38100" dir="2700000" algn="tl">
                    <a:srgbClr val="000000">
                      <a:alpha val="43137"/>
                    </a:srgbClr>
                  </a:outerShdw>
                </a:effectLst>
              </a:endParaRPr>
            </a:p>
          </p:txBody>
        </p:sp>
        <p:sp>
          <p:nvSpPr>
            <p:cNvPr id="28" name="Rettangolo 27"/>
            <p:cNvSpPr/>
            <p:nvPr/>
          </p:nvSpPr>
          <p:spPr>
            <a:xfrm>
              <a:off x="1625600" y="4630311"/>
              <a:ext cx="1066800" cy="44450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1400" dirty="0">
                  <a:solidFill>
                    <a:srgbClr val="002060"/>
                  </a:solidFill>
                  <a:effectLst>
                    <a:outerShdw blurRad="38100" dist="38100" dir="2700000" algn="tl">
                      <a:srgbClr val="000000">
                        <a:alpha val="43137"/>
                      </a:srgbClr>
                    </a:outerShdw>
                  </a:effectLst>
                </a:rPr>
                <a:t>ODC (</a:t>
              </a:r>
              <a:r>
                <a:rPr lang="it-IT" sz="1400" dirty="0" err="1">
                  <a:solidFill>
                    <a:srgbClr val="002060"/>
                  </a:solidFill>
                  <a:effectLst>
                    <a:outerShdw blurRad="38100" dist="38100" dir="2700000" algn="tl">
                      <a:srgbClr val="000000">
                        <a:alpha val="43137"/>
                      </a:srgbClr>
                    </a:outerShdw>
                  </a:effectLst>
                </a:rPr>
                <a:t>xN</a:t>
              </a:r>
              <a:r>
                <a:rPr lang="it-IT" sz="1400" dirty="0">
                  <a:solidFill>
                    <a:srgbClr val="002060"/>
                  </a:solidFill>
                  <a:effectLst>
                    <a:outerShdw blurRad="38100" dist="38100" dir="2700000" algn="tl">
                      <a:srgbClr val="000000">
                        <a:alpha val="43137"/>
                      </a:srgbClr>
                    </a:outerShdw>
                  </a:effectLst>
                </a:rPr>
                <a:t>)</a:t>
              </a:r>
            </a:p>
          </p:txBody>
        </p:sp>
        <p:sp>
          <p:nvSpPr>
            <p:cNvPr id="29" name="Rettangolo 28"/>
            <p:cNvSpPr/>
            <p:nvPr/>
          </p:nvSpPr>
          <p:spPr>
            <a:xfrm rot="10800000">
              <a:off x="2819399" y="4642288"/>
              <a:ext cx="354039" cy="4445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sz="1400" dirty="0">
                <a:solidFill>
                  <a:srgbClr val="002060"/>
                </a:solidFill>
                <a:effectLst>
                  <a:outerShdw blurRad="38100" dist="38100" dir="2700000" algn="tl">
                    <a:srgbClr val="000000">
                      <a:alpha val="43137"/>
                    </a:srgbClr>
                  </a:outerShdw>
                </a:effectLst>
              </a:endParaRPr>
            </a:p>
          </p:txBody>
        </p:sp>
        <p:grpSp>
          <p:nvGrpSpPr>
            <p:cNvPr id="30" name="Gruppo 29"/>
            <p:cNvGrpSpPr/>
            <p:nvPr/>
          </p:nvGrpSpPr>
          <p:grpSpPr>
            <a:xfrm>
              <a:off x="2915179" y="4686128"/>
              <a:ext cx="209577" cy="360000"/>
              <a:chOff x="7035245" y="4221750"/>
              <a:chExt cx="209577" cy="360000"/>
            </a:xfrm>
          </p:grpSpPr>
          <p:cxnSp>
            <p:nvCxnSpPr>
              <p:cNvPr id="35" name="Connettore 1 34"/>
              <p:cNvCxnSpPr/>
              <p:nvPr/>
            </p:nvCxnSpPr>
            <p:spPr>
              <a:xfrm>
                <a:off x="7137916" y="4221750"/>
                <a:ext cx="0" cy="360000"/>
              </a:xfrm>
              <a:prstGeom prst="line">
                <a:avLst/>
              </a:prstGeom>
              <a:ln w="12700">
                <a:solidFill>
                  <a:srgbClr val="41719C"/>
                </a:solidFill>
              </a:ln>
            </p:spPr>
            <p:style>
              <a:lnRef idx="1">
                <a:schemeClr val="accent1"/>
              </a:lnRef>
              <a:fillRef idx="0">
                <a:schemeClr val="accent1"/>
              </a:fillRef>
              <a:effectRef idx="0">
                <a:schemeClr val="accent1"/>
              </a:effectRef>
              <a:fontRef idx="minor">
                <a:schemeClr val="tx1"/>
              </a:fontRef>
            </p:style>
          </p:cxnSp>
          <p:sp>
            <p:nvSpPr>
              <p:cNvPr id="36" name="Triangolo isoscele 35"/>
              <p:cNvSpPr/>
              <p:nvPr/>
            </p:nvSpPr>
            <p:spPr>
              <a:xfrm>
                <a:off x="7035245" y="4331869"/>
                <a:ext cx="209577" cy="1525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sz="1400">
                  <a:solidFill>
                    <a:prstClr val="white"/>
                  </a:solidFill>
                </a:endParaRPr>
              </a:p>
            </p:txBody>
          </p:sp>
          <p:cxnSp>
            <p:nvCxnSpPr>
              <p:cNvPr id="37" name="Connettore 1 36"/>
              <p:cNvCxnSpPr/>
              <p:nvPr/>
            </p:nvCxnSpPr>
            <p:spPr>
              <a:xfrm flipH="1" flipV="1">
                <a:off x="7062740" y="4317478"/>
                <a:ext cx="144000" cy="0"/>
              </a:xfrm>
              <a:prstGeom prst="line">
                <a:avLst/>
              </a:prstGeom>
              <a:ln w="12700">
                <a:solidFill>
                  <a:srgbClr val="41719C"/>
                </a:solidFill>
              </a:ln>
            </p:spPr>
            <p:style>
              <a:lnRef idx="1">
                <a:schemeClr val="accent1"/>
              </a:lnRef>
              <a:fillRef idx="0">
                <a:schemeClr val="accent1"/>
              </a:fillRef>
              <a:effectRef idx="0">
                <a:schemeClr val="accent1"/>
              </a:effectRef>
              <a:fontRef idx="minor">
                <a:schemeClr val="tx1"/>
              </a:fontRef>
            </p:style>
          </p:cxnSp>
        </p:grpSp>
        <p:cxnSp>
          <p:nvCxnSpPr>
            <p:cNvPr id="31" name="Connettore 2 30"/>
            <p:cNvCxnSpPr/>
            <p:nvPr/>
          </p:nvCxnSpPr>
          <p:spPr>
            <a:xfrm flipV="1">
              <a:off x="4268170" y="4860542"/>
              <a:ext cx="3600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1448501" y="5202848"/>
              <a:ext cx="1210588" cy="307777"/>
            </a:xfrm>
            <a:prstGeom prst="rect">
              <a:avLst/>
            </a:prstGeom>
            <a:noFill/>
          </p:spPr>
          <p:txBody>
            <a:bodyPr wrap="none" rtlCol="0">
              <a:spAutoFit/>
            </a:bodyPr>
            <a:lstStyle/>
            <a:p>
              <a:pPr fontAlgn="base">
                <a:spcBef>
                  <a:spcPct val="0"/>
                </a:spcBef>
                <a:spcAft>
                  <a:spcPct val="0"/>
                </a:spcAft>
              </a:pPr>
              <a:r>
                <a:rPr lang="it-IT" sz="1400" dirty="0">
                  <a:solidFill>
                    <a:prstClr val="black"/>
                  </a:solidFill>
                  <a:latin typeface="Arial" charset="0"/>
                  <a:cs typeface="Arial" charset="0"/>
                </a:rPr>
                <a:t>ODC Control</a:t>
              </a:r>
            </a:p>
          </p:txBody>
        </p:sp>
        <p:sp>
          <p:nvSpPr>
            <p:cNvPr id="33" name="CasellaDiTesto 32"/>
            <p:cNvSpPr txBox="1"/>
            <p:nvPr/>
          </p:nvSpPr>
          <p:spPr>
            <a:xfrm>
              <a:off x="4357280" y="4894176"/>
              <a:ext cx="740004" cy="814242"/>
            </a:xfrm>
            <a:prstGeom prst="rect">
              <a:avLst/>
            </a:prstGeom>
            <a:noFill/>
          </p:spPr>
          <p:txBody>
            <a:bodyPr wrap="none" rtlCol="0">
              <a:spAutoFit/>
            </a:bodyPr>
            <a:lstStyle/>
            <a:p>
              <a:pPr fontAlgn="base">
                <a:spcBef>
                  <a:spcPct val="0"/>
                </a:spcBef>
                <a:spcAft>
                  <a:spcPct val="0"/>
                </a:spcAft>
              </a:pPr>
              <a:r>
                <a:rPr lang="it-IT" sz="1400" dirty="0" err="1">
                  <a:solidFill>
                    <a:prstClr val="black"/>
                  </a:solidFill>
                  <a:latin typeface="Arial" charset="0"/>
                  <a:cs typeface="Arial" charset="0"/>
                </a:rPr>
                <a:t>el</a:t>
              </a:r>
              <a:r>
                <a:rPr lang="it-IT" sz="1400" dirty="0">
                  <a:solidFill>
                    <a:prstClr val="black"/>
                  </a:solidFill>
                  <a:latin typeface="Arial" charset="0"/>
                  <a:cs typeface="Arial" charset="0"/>
                </a:rPr>
                <a:t>. </a:t>
              </a:r>
            </a:p>
            <a:p>
              <a:pPr fontAlgn="base">
                <a:spcBef>
                  <a:spcPct val="0"/>
                </a:spcBef>
                <a:spcAft>
                  <a:spcPct val="0"/>
                </a:spcAft>
              </a:pPr>
              <a:r>
                <a:rPr lang="it-IT" sz="1400" dirty="0">
                  <a:solidFill>
                    <a:prstClr val="black"/>
                  </a:solidFill>
                  <a:latin typeface="Arial" charset="0"/>
                  <a:cs typeface="Arial" charset="0"/>
                </a:rPr>
                <a:t>DATA</a:t>
              </a:r>
            </a:p>
          </p:txBody>
        </p:sp>
        <p:cxnSp>
          <p:nvCxnSpPr>
            <p:cNvPr id="34" name="Connettore 2 33"/>
            <p:cNvCxnSpPr/>
            <p:nvPr/>
          </p:nvCxnSpPr>
          <p:spPr>
            <a:xfrm>
              <a:off x="2187848" y="4640056"/>
              <a:ext cx="0" cy="22066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939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NETCONF Agents </a:t>
            </a:r>
            <a:r>
              <a:rPr lang="en-US" dirty="0"/>
              <a:t>based on </a:t>
            </a:r>
            <a:r>
              <a:rPr lang="en-US" dirty="0" err="1"/>
              <a:t>ConfD</a:t>
            </a:r>
            <a:r>
              <a:rPr lang="en-US" dirty="0"/>
              <a:t> tool </a:t>
            </a:r>
            <a:endParaRPr lang="it-IT" dirty="0"/>
          </a:p>
        </p:txBody>
      </p:sp>
      <p:sp>
        <p:nvSpPr>
          <p:cNvPr id="6" name="Segnaposto contenuto 5"/>
          <p:cNvSpPr>
            <a:spLocks noGrp="1"/>
          </p:cNvSpPr>
          <p:nvPr>
            <p:ph sz="quarter" idx="13"/>
          </p:nvPr>
        </p:nvSpPr>
        <p:spPr/>
        <p:txBody>
          <a:bodyPr/>
          <a:lstStyle/>
          <a:p>
            <a:pPr marL="0" indent="0">
              <a:buNone/>
            </a:pPr>
            <a:r>
              <a:rPr lang="en-US" sz="2000" b="1" dirty="0">
                <a:solidFill>
                  <a:srgbClr val="002060"/>
                </a:solidFill>
              </a:rPr>
              <a:t>NETCONF agent based on </a:t>
            </a:r>
            <a:r>
              <a:rPr lang="en-US" sz="2000" b="1" dirty="0" err="1">
                <a:solidFill>
                  <a:srgbClr val="002060"/>
                </a:solidFill>
              </a:rPr>
              <a:t>ConfD</a:t>
            </a:r>
            <a:r>
              <a:rPr lang="en-US" sz="2000" b="1" dirty="0">
                <a:solidFill>
                  <a:srgbClr val="002060"/>
                </a:solidFill>
              </a:rPr>
              <a:t> tool modeling a transponder device compliant with the standard </a:t>
            </a:r>
            <a:r>
              <a:rPr lang="en-US" sz="2000" b="1" dirty="0" err="1">
                <a:solidFill>
                  <a:srgbClr val="002060"/>
                </a:solidFill>
              </a:rPr>
              <a:t>OpenConfig</a:t>
            </a:r>
            <a:r>
              <a:rPr lang="en-US" sz="2000" b="1" dirty="0">
                <a:solidFill>
                  <a:srgbClr val="002060"/>
                </a:solidFill>
              </a:rPr>
              <a:t> Terminal Device. </a:t>
            </a:r>
          </a:p>
          <a:p>
            <a:pPr>
              <a:spcBef>
                <a:spcPts val="1800"/>
              </a:spcBef>
            </a:pPr>
            <a:r>
              <a:rPr lang="en-US" dirty="0"/>
              <a:t>- </a:t>
            </a:r>
            <a:r>
              <a:rPr lang="en-US" dirty="0" err="1"/>
              <a:t>OpenConfig</a:t>
            </a:r>
            <a:r>
              <a:rPr lang="en-US" dirty="0"/>
              <a:t> agent has been used in several demonstrations (e.g., OFC2019, </a:t>
            </a:r>
            <a:r>
              <a:rPr lang="en-US" dirty="0" err="1"/>
              <a:t>EuCNC</a:t>
            </a:r>
            <a:r>
              <a:rPr lang="en-US" dirty="0"/>
              <a:t> control plane demo) with both real (e.g., Ericsson commercial transponders) and emulated devices.  </a:t>
            </a:r>
          </a:p>
          <a:p>
            <a:pPr>
              <a:spcBef>
                <a:spcPts val="1800"/>
              </a:spcBef>
            </a:pPr>
            <a:r>
              <a:rPr lang="en-US" dirty="0" err="1"/>
              <a:t>OpenConfig</a:t>
            </a:r>
            <a:r>
              <a:rPr lang="en-US" dirty="0"/>
              <a:t> agent is in phase of integration with CNIT/TEI </a:t>
            </a:r>
            <a:r>
              <a:rPr lang="en-GB" dirty="0"/>
              <a:t>transceiver for dispersion-tolerant direct detection </a:t>
            </a:r>
            <a:endParaRPr lang="en-US" dirty="0"/>
          </a:p>
          <a:p>
            <a:pPr>
              <a:spcBef>
                <a:spcPts val="1800"/>
              </a:spcBef>
            </a:pPr>
            <a:r>
              <a:rPr lang="en-US" dirty="0"/>
              <a:t>Other partners are using the agent to control several devices (Bristol experimental TSON in collaboration with 5G PICTURE project, Voyager </a:t>
            </a:r>
            <a:r>
              <a:rPr lang="en-US" dirty="0" err="1"/>
              <a:t>transpoder</a:t>
            </a:r>
            <a:r>
              <a:rPr lang="en-US" dirty="0"/>
              <a:t> at </a:t>
            </a:r>
            <a:r>
              <a:rPr lang="en-US" dirty="0" err="1"/>
              <a:t>Zeetta</a:t>
            </a:r>
            <a:r>
              <a:rPr lang="en-US" dirty="0"/>
              <a:t> Networks, Nokia transponder, </a:t>
            </a:r>
            <a:r>
              <a:rPr lang="en-US" dirty="0" err="1"/>
              <a:t>Adva</a:t>
            </a:r>
            <a:r>
              <a:rPr lang="en-US" dirty="0"/>
              <a:t> transponder). </a:t>
            </a:r>
          </a:p>
          <a:p>
            <a:pPr marL="0" indent="0">
              <a:buNone/>
            </a:pPr>
            <a:r>
              <a:rPr lang="en-US" sz="2000" b="1" dirty="0">
                <a:solidFill>
                  <a:srgbClr val="002060"/>
                </a:solidFill>
              </a:rPr>
              <a:t>NETCONF agent based on </a:t>
            </a:r>
            <a:r>
              <a:rPr lang="en-US" sz="2000" b="1" dirty="0" err="1">
                <a:solidFill>
                  <a:srgbClr val="002060"/>
                </a:solidFill>
              </a:rPr>
              <a:t>ConfD</a:t>
            </a:r>
            <a:r>
              <a:rPr lang="en-US" sz="2000" b="1" dirty="0">
                <a:solidFill>
                  <a:srgbClr val="002060"/>
                </a:solidFill>
              </a:rPr>
              <a:t> tool modeling a ROADM device compliant with the </a:t>
            </a:r>
            <a:r>
              <a:rPr lang="en-US" sz="2000" b="1" dirty="0" err="1">
                <a:solidFill>
                  <a:srgbClr val="002060"/>
                </a:solidFill>
              </a:rPr>
              <a:t>OpenROADM</a:t>
            </a:r>
            <a:r>
              <a:rPr lang="en-US" sz="2000" b="1" dirty="0">
                <a:solidFill>
                  <a:srgbClr val="002060"/>
                </a:solidFill>
              </a:rPr>
              <a:t> standard.</a:t>
            </a:r>
            <a:r>
              <a:rPr lang="en-US" sz="2000" dirty="0"/>
              <a:t> </a:t>
            </a:r>
          </a:p>
          <a:p>
            <a:r>
              <a:rPr lang="en-US" dirty="0"/>
              <a:t>- </a:t>
            </a:r>
            <a:r>
              <a:rPr lang="en-US" dirty="0" err="1"/>
              <a:t>OpenROADM</a:t>
            </a:r>
            <a:r>
              <a:rPr lang="en-US" dirty="0"/>
              <a:t> agent is in phase of testing for controlling a physical ROADM implemented with a photonic integrated switching matrix developed within the IRIS project. </a:t>
            </a:r>
            <a:endParaRPr lang="it-IT" dirty="0"/>
          </a:p>
        </p:txBody>
      </p:sp>
    </p:spTree>
    <p:extLst>
      <p:ext uri="{BB962C8B-B14F-4D97-AF65-F5344CB8AC3E}">
        <p14:creationId xmlns:p14="http://schemas.microsoft.com/office/powerpoint/2010/main" val="2102333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039D85-7E61-4F0C-9D68-E84D89058BAB}"/>
              </a:ext>
            </a:extLst>
          </p:cNvPr>
          <p:cNvSpPr>
            <a:spLocks noGrp="1"/>
          </p:cNvSpPr>
          <p:nvPr>
            <p:ph type="title"/>
          </p:nvPr>
        </p:nvSpPr>
        <p:spPr/>
        <p:txBody>
          <a:bodyPr/>
          <a:lstStyle/>
          <a:p>
            <a:r>
              <a:rPr lang="it-IT" dirty="0" err="1"/>
              <a:t>University</a:t>
            </a:r>
            <a:r>
              <a:rPr lang="it-IT" dirty="0"/>
              <a:t> of Bristol</a:t>
            </a:r>
            <a:endParaRPr lang="en-GB" dirty="0"/>
          </a:p>
        </p:txBody>
      </p:sp>
      <p:sp>
        <p:nvSpPr>
          <p:cNvPr id="8" name="Text Placeholder 7">
            <a:extLst>
              <a:ext uri="{FF2B5EF4-FFF2-40B4-BE49-F238E27FC236}">
                <a16:creationId xmlns:a16="http://schemas.microsoft.com/office/drawing/2014/main" id="{978A5094-F0DF-4778-8D31-8C57C6ACB10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3844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B1F2-718A-474F-9621-4ED1C53EA76D}"/>
              </a:ext>
            </a:extLst>
          </p:cNvPr>
          <p:cNvSpPr>
            <a:spLocks noGrp="1"/>
          </p:cNvSpPr>
          <p:nvPr>
            <p:ph type="title"/>
          </p:nvPr>
        </p:nvSpPr>
        <p:spPr>
          <a:xfrm>
            <a:off x="606490" y="90102"/>
            <a:ext cx="10028434" cy="622176"/>
          </a:xfrm>
        </p:spPr>
        <p:txBody>
          <a:bodyPr>
            <a:normAutofit fontScale="90000"/>
          </a:bodyPr>
          <a:lstStyle/>
          <a:p>
            <a:r>
              <a:rPr lang="en-US" dirty="0"/>
              <a:t>Programmable packet switching solution for interconnection to access and core</a:t>
            </a:r>
            <a:endParaRPr lang="en-GB" dirty="0"/>
          </a:p>
        </p:txBody>
      </p:sp>
      <p:pic>
        <p:nvPicPr>
          <p:cNvPr id="7" name="Content Placeholder 6">
            <a:extLst>
              <a:ext uri="{FF2B5EF4-FFF2-40B4-BE49-F238E27FC236}">
                <a16:creationId xmlns:a16="http://schemas.microsoft.com/office/drawing/2014/main" id="{608E2486-8781-42D5-A5F1-D65A7E5FA7BC}"/>
              </a:ext>
            </a:extLst>
          </p:cNvPr>
          <p:cNvPicPr>
            <a:picLocks noGrp="1" noChangeAspect="1"/>
          </p:cNvPicPr>
          <p:nvPr>
            <p:ph sz="quarter" idx="13"/>
          </p:nvPr>
        </p:nvPicPr>
        <p:blipFill>
          <a:blip r:embed="rId2"/>
          <a:stretch>
            <a:fillRect/>
          </a:stretch>
        </p:blipFill>
        <p:spPr>
          <a:xfrm>
            <a:off x="968721" y="1258266"/>
            <a:ext cx="5809425" cy="3642201"/>
          </a:xfrm>
          <a:prstGeom prst="rect">
            <a:avLst/>
          </a:prstGeom>
        </p:spPr>
      </p:pic>
      <p:pic>
        <p:nvPicPr>
          <p:cNvPr id="9" name="Picture 8">
            <a:extLst>
              <a:ext uri="{FF2B5EF4-FFF2-40B4-BE49-F238E27FC236}">
                <a16:creationId xmlns:a16="http://schemas.microsoft.com/office/drawing/2014/main" id="{DCA5420B-DB9E-4016-A32D-975478D71DB6}"/>
              </a:ext>
            </a:extLst>
          </p:cNvPr>
          <p:cNvPicPr>
            <a:picLocks noChangeAspect="1"/>
          </p:cNvPicPr>
          <p:nvPr/>
        </p:nvPicPr>
        <p:blipFill>
          <a:blip r:embed="rId3"/>
          <a:stretch>
            <a:fillRect/>
          </a:stretch>
        </p:blipFill>
        <p:spPr>
          <a:xfrm>
            <a:off x="7139147" y="1507434"/>
            <a:ext cx="4311490" cy="1424171"/>
          </a:xfrm>
          <a:prstGeom prst="rect">
            <a:avLst/>
          </a:prstGeom>
        </p:spPr>
      </p:pic>
      <p:pic>
        <p:nvPicPr>
          <p:cNvPr id="10" name="Picture 9">
            <a:extLst>
              <a:ext uri="{FF2B5EF4-FFF2-40B4-BE49-F238E27FC236}">
                <a16:creationId xmlns:a16="http://schemas.microsoft.com/office/drawing/2014/main" id="{A61E70FA-95F5-4AB6-A48D-2F327706C83B}"/>
              </a:ext>
            </a:extLst>
          </p:cNvPr>
          <p:cNvPicPr>
            <a:picLocks noChangeAspect="1"/>
          </p:cNvPicPr>
          <p:nvPr/>
        </p:nvPicPr>
        <p:blipFill>
          <a:blip r:embed="rId4"/>
          <a:stretch>
            <a:fillRect/>
          </a:stretch>
        </p:blipFill>
        <p:spPr>
          <a:xfrm>
            <a:off x="7139147" y="3079367"/>
            <a:ext cx="4311490" cy="1424173"/>
          </a:xfrm>
          <a:prstGeom prst="rect">
            <a:avLst/>
          </a:prstGeom>
        </p:spPr>
      </p:pic>
      <p:graphicFrame>
        <p:nvGraphicFramePr>
          <p:cNvPr id="11" name="Table 10">
            <a:extLst>
              <a:ext uri="{FF2B5EF4-FFF2-40B4-BE49-F238E27FC236}">
                <a16:creationId xmlns:a16="http://schemas.microsoft.com/office/drawing/2014/main" id="{0F0DFF3A-2604-4788-868F-3248B03D21E2}"/>
              </a:ext>
            </a:extLst>
          </p:cNvPr>
          <p:cNvGraphicFramePr>
            <a:graphicFrameLocks noGrp="1"/>
          </p:cNvGraphicFramePr>
          <p:nvPr>
            <p:extLst/>
          </p:nvPr>
        </p:nvGraphicFramePr>
        <p:xfrm>
          <a:off x="2177423" y="5072544"/>
          <a:ext cx="7837153" cy="1280283"/>
        </p:xfrm>
        <a:graphic>
          <a:graphicData uri="http://schemas.openxmlformats.org/drawingml/2006/table">
            <a:tbl>
              <a:tblPr firstRow="1" bandRow="1">
                <a:tableStyleId>{F5AB1C69-6EDB-4FF4-983F-18BD219EF322}</a:tableStyleId>
              </a:tblPr>
              <a:tblGrid>
                <a:gridCol w="1664273">
                  <a:extLst>
                    <a:ext uri="{9D8B030D-6E8A-4147-A177-3AD203B41FA5}">
                      <a16:colId xmlns:a16="http://schemas.microsoft.com/office/drawing/2014/main" val="1556401075"/>
                    </a:ext>
                  </a:extLst>
                </a:gridCol>
                <a:gridCol w="1177486">
                  <a:extLst>
                    <a:ext uri="{9D8B030D-6E8A-4147-A177-3AD203B41FA5}">
                      <a16:colId xmlns:a16="http://schemas.microsoft.com/office/drawing/2014/main" val="653428548"/>
                    </a:ext>
                  </a:extLst>
                </a:gridCol>
                <a:gridCol w="1167985">
                  <a:extLst>
                    <a:ext uri="{9D8B030D-6E8A-4147-A177-3AD203B41FA5}">
                      <a16:colId xmlns:a16="http://schemas.microsoft.com/office/drawing/2014/main" val="4251458243"/>
                    </a:ext>
                  </a:extLst>
                </a:gridCol>
                <a:gridCol w="685249">
                  <a:extLst>
                    <a:ext uri="{9D8B030D-6E8A-4147-A177-3AD203B41FA5}">
                      <a16:colId xmlns:a16="http://schemas.microsoft.com/office/drawing/2014/main" val="3821060230"/>
                    </a:ext>
                  </a:extLst>
                </a:gridCol>
                <a:gridCol w="804441">
                  <a:extLst>
                    <a:ext uri="{9D8B030D-6E8A-4147-A177-3AD203B41FA5}">
                      <a16:colId xmlns:a16="http://schemas.microsoft.com/office/drawing/2014/main" val="1945956606"/>
                    </a:ext>
                  </a:extLst>
                </a:gridCol>
                <a:gridCol w="615881">
                  <a:extLst>
                    <a:ext uri="{9D8B030D-6E8A-4147-A177-3AD203B41FA5}">
                      <a16:colId xmlns:a16="http://schemas.microsoft.com/office/drawing/2014/main" val="3965212408"/>
                    </a:ext>
                  </a:extLst>
                </a:gridCol>
                <a:gridCol w="871583">
                  <a:extLst>
                    <a:ext uri="{9D8B030D-6E8A-4147-A177-3AD203B41FA5}">
                      <a16:colId xmlns:a16="http://schemas.microsoft.com/office/drawing/2014/main" val="2747531033"/>
                    </a:ext>
                  </a:extLst>
                </a:gridCol>
                <a:gridCol w="850255">
                  <a:extLst>
                    <a:ext uri="{9D8B030D-6E8A-4147-A177-3AD203B41FA5}">
                      <a16:colId xmlns:a16="http://schemas.microsoft.com/office/drawing/2014/main" val="1016984987"/>
                    </a:ext>
                  </a:extLst>
                </a:gridCol>
              </a:tblGrid>
              <a:tr h="426761">
                <a:tc>
                  <a:txBody>
                    <a:bodyPr/>
                    <a:lstStyle/>
                    <a:p>
                      <a:pPr algn="l">
                        <a:lnSpc>
                          <a:spcPct val="107000"/>
                        </a:lnSpc>
                        <a:spcAft>
                          <a:spcPts val="0"/>
                        </a:spcAft>
                      </a:pPr>
                      <a:r>
                        <a:rPr lang="en-GB" sz="1400" kern="1200" dirty="0">
                          <a:effectLst/>
                          <a:latin typeface="Arial" panose="020B0604020202020204" pitchFamily="34" charset="0"/>
                          <a:cs typeface="Arial" panose="020B0604020202020204" pitchFamily="34" charset="0"/>
                        </a:rPr>
                        <a:t>Destination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l">
                        <a:lnSpc>
                          <a:spcPct val="107000"/>
                        </a:lnSpc>
                        <a:spcAft>
                          <a:spcPts val="0"/>
                        </a:spcAft>
                      </a:pPr>
                      <a:r>
                        <a:rPr lang="en-GB" sz="1400" kern="1200" dirty="0">
                          <a:effectLst/>
                          <a:latin typeface="Arial" panose="020B0604020202020204" pitchFamily="34" charset="0"/>
                          <a:cs typeface="Arial" panose="020B0604020202020204" pitchFamily="34" charset="0"/>
                        </a:rPr>
                        <a:t>B2B, Metro</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l">
                        <a:lnSpc>
                          <a:spcPct val="107000"/>
                        </a:lnSpc>
                        <a:spcAft>
                          <a:spcPts val="0"/>
                        </a:spcAft>
                      </a:pPr>
                      <a:r>
                        <a:rPr lang="en-GB" sz="1400" kern="1200" dirty="0">
                          <a:effectLst/>
                          <a:latin typeface="Arial" panose="020B0604020202020204" pitchFamily="34" charset="0"/>
                          <a:cs typeface="Arial" panose="020B0604020202020204" pitchFamily="34" charset="0"/>
                        </a:rPr>
                        <a:t>B2B, Metro</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l">
                        <a:lnSpc>
                          <a:spcPct val="107000"/>
                        </a:lnSpc>
                        <a:spcAft>
                          <a:spcPts val="0"/>
                        </a:spcAft>
                      </a:pPr>
                      <a:r>
                        <a:rPr lang="en-GB" sz="1400" kern="1200" dirty="0">
                          <a:effectLst/>
                          <a:latin typeface="Arial" panose="020B0604020202020204" pitchFamily="34" charset="0"/>
                          <a:cs typeface="Arial" panose="020B0604020202020204" pitchFamily="34" charset="0"/>
                        </a:rPr>
                        <a:t>8 Km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l">
                        <a:lnSpc>
                          <a:spcPct val="107000"/>
                        </a:lnSpc>
                        <a:spcAft>
                          <a:spcPts val="0"/>
                        </a:spcAft>
                      </a:pPr>
                      <a:r>
                        <a:rPr lang="en-GB" sz="1400" kern="1200" dirty="0">
                          <a:effectLst/>
                          <a:latin typeface="Arial" panose="020B0604020202020204" pitchFamily="34" charset="0"/>
                          <a:cs typeface="Arial" panose="020B0604020202020204" pitchFamily="34" charset="0"/>
                        </a:rPr>
                        <a:t>8 Km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l">
                        <a:lnSpc>
                          <a:spcPct val="107000"/>
                        </a:lnSpc>
                        <a:spcAft>
                          <a:spcPts val="0"/>
                        </a:spcAft>
                      </a:pPr>
                      <a:r>
                        <a:rPr lang="en-GB" sz="1400" kern="1200" dirty="0">
                          <a:effectLst/>
                          <a:latin typeface="Arial" panose="020B0604020202020204" pitchFamily="34" charset="0"/>
                          <a:cs typeface="Arial" panose="020B0604020202020204" pitchFamily="34" charset="0"/>
                        </a:rPr>
                        <a:t>B2B</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l">
                        <a:lnSpc>
                          <a:spcPct val="107000"/>
                        </a:lnSpc>
                        <a:spcAft>
                          <a:spcPts val="0"/>
                        </a:spcAft>
                      </a:pPr>
                      <a:r>
                        <a:rPr lang="en-GB" sz="1400" kern="1200">
                          <a:effectLst/>
                          <a:latin typeface="Arial" panose="020B0604020202020204" pitchFamily="34" charset="0"/>
                          <a:cs typeface="Arial" panose="020B0604020202020204" pitchFamily="34" charset="0"/>
                        </a:rPr>
                        <a:t>100 Km</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l">
                        <a:lnSpc>
                          <a:spcPct val="107000"/>
                        </a:lnSpc>
                        <a:spcAft>
                          <a:spcPts val="0"/>
                        </a:spcAft>
                      </a:pPr>
                      <a:r>
                        <a:rPr lang="en-GB" sz="1400" kern="1200" dirty="0">
                          <a:effectLst/>
                          <a:latin typeface="Arial" panose="020B0604020202020204" pitchFamily="34" charset="0"/>
                          <a:cs typeface="Arial" panose="020B0604020202020204" pitchFamily="34" charset="0"/>
                        </a:rPr>
                        <a:t>200 Km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790254289"/>
                  </a:ext>
                </a:extLst>
              </a:tr>
              <a:tr h="426761">
                <a:tc>
                  <a:txBody>
                    <a:bodyPr/>
                    <a:lstStyle/>
                    <a:p>
                      <a:pPr algn="l">
                        <a:lnSpc>
                          <a:spcPct val="107000"/>
                        </a:lnSpc>
                        <a:spcAft>
                          <a:spcPts val="0"/>
                        </a:spcAft>
                      </a:pPr>
                      <a:r>
                        <a:rPr lang="en-GB" sz="1400" kern="1200">
                          <a:solidFill>
                            <a:schemeClr val="bg2">
                              <a:lumMod val="50000"/>
                            </a:schemeClr>
                          </a:solidFill>
                          <a:effectLst/>
                          <a:latin typeface="Arial" panose="020B0604020202020204" pitchFamily="34" charset="0"/>
                          <a:cs typeface="Arial" panose="020B0604020202020204" pitchFamily="34" charset="0"/>
                        </a:rPr>
                        <a:t>Traffic Granularity</a:t>
                      </a:r>
                      <a:endParaRPr lang="en-GB" sz="140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Fine</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Coarse</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Fine</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Coarse</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a:solidFill>
                            <a:schemeClr val="bg2">
                              <a:lumMod val="50000"/>
                            </a:schemeClr>
                          </a:solidFill>
                          <a:effectLst/>
                          <a:latin typeface="Arial" panose="020B0604020202020204" pitchFamily="34" charset="0"/>
                          <a:cs typeface="Arial" panose="020B0604020202020204" pitchFamily="34" charset="0"/>
                        </a:rPr>
                        <a:t>-</a:t>
                      </a:r>
                      <a:endParaRPr lang="en-GB" sz="140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a:solidFill>
                            <a:schemeClr val="bg2">
                              <a:lumMod val="50000"/>
                            </a:schemeClr>
                          </a:solidFill>
                          <a:effectLst/>
                          <a:latin typeface="Arial" panose="020B0604020202020204" pitchFamily="34" charset="0"/>
                          <a:cs typeface="Arial" panose="020B0604020202020204" pitchFamily="34" charset="0"/>
                        </a:rPr>
                        <a:t>-</a:t>
                      </a:r>
                      <a:endParaRPr lang="en-GB" sz="140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080606062"/>
                  </a:ext>
                </a:extLst>
              </a:tr>
              <a:tr h="426761">
                <a:tc>
                  <a:txBody>
                    <a:bodyPr/>
                    <a:lstStyle/>
                    <a:p>
                      <a:pPr algn="l">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Latency (us)</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9.5</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32.5</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48.4</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71.2</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12.3</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503.3</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en-GB" sz="1400" kern="1200" dirty="0">
                          <a:solidFill>
                            <a:schemeClr val="bg2">
                              <a:lumMod val="50000"/>
                            </a:schemeClr>
                          </a:solidFill>
                          <a:effectLst/>
                          <a:latin typeface="Arial" panose="020B0604020202020204" pitchFamily="34" charset="0"/>
                          <a:cs typeface="Arial" panose="020B0604020202020204" pitchFamily="34" charset="0"/>
                        </a:rPr>
                        <a:t>996.2</a:t>
                      </a:r>
                      <a:endParaRPr lang="en-GB"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309470314"/>
                  </a:ext>
                </a:extLst>
              </a:tr>
            </a:tbl>
          </a:graphicData>
        </a:graphic>
      </p:graphicFrame>
      <p:sp>
        <p:nvSpPr>
          <p:cNvPr id="17" name="Content Placeholder 5">
            <a:extLst>
              <a:ext uri="{FF2B5EF4-FFF2-40B4-BE49-F238E27FC236}">
                <a16:creationId xmlns:a16="http://schemas.microsoft.com/office/drawing/2014/main" id="{300F381F-6C08-4DAE-A34D-7A633DFAAF3A}"/>
              </a:ext>
            </a:extLst>
          </p:cNvPr>
          <p:cNvSpPr txBox="1">
            <a:spLocks/>
          </p:cNvSpPr>
          <p:nvPr/>
        </p:nvSpPr>
        <p:spPr>
          <a:xfrm>
            <a:off x="741363" y="769938"/>
            <a:ext cx="11102975" cy="5446712"/>
          </a:xfrm>
          <a:prstGeom prst="rect">
            <a:avLst/>
          </a:prstGeom>
        </p:spPr>
        <p:txBody>
          <a:bodyPr/>
          <a:lstStyle>
            <a:lvl1pPr marL="228600" indent="-288000" algn="l" defTabSz="914400" rtl="0" eaLnBrk="1" latinLnBrk="0" hangingPunct="1">
              <a:lnSpc>
                <a:spcPct val="100000"/>
              </a:lnSpc>
              <a:spcBef>
                <a:spcPts val="3000"/>
              </a:spcBef>
              <a:buClr>
                <a:schemeClr val="accent2"/>
              </a:buClr>
              <a:buFont typeface="Wingdings" panose="05000000000000000000" pitchFamily="2" charset="2"/>
              <a:buChar char="v"/>
              <a:defRPr lang="en-US" sz="1800" kern="1200" noProof="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q"/>
              <a:defRPr lang="en-US" sz="1600" kern="1200" noProof="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lang="en-US" sz="1400" kern="1200" noProof="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050" kern="1200" noProof="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000" dirty="0">
                <a:cs typeface="Arial" panose="020B0604020202020204" pitchFamily="34" charset="0"/>
              </a:rPr>
              <a:t>Testbed Setup and Experimental Results</a:t>
            </a:r>
            <a:endParaRPr lang="en-GB" sz="1800" dirty="0"/>
          </a:p>
        </p:txBody>
      </p:sp>
    </p:spTree>
    <p:extLst>
      <p:ext uri="{BB962C8B-B14F-4D97-AF65-F5344CB8AC3E}">
        <p14:creationId xmlns:p14="http://schemas.microsoft.com/office/powerpoint/2010/main" val="1181895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6E45-487A-4B56-89A5-4597D79AC391}"/>
              </a:ext>
            </a:extLst>
          </p:cNvPr>
          <p:cNvSpPr>
            <a:spLocks noGrp="1"/>
          </p:cNvSpPr>
          <p:nvPr>
            <p:ph type="title"/>
          </p:nvPr>
        </p:nvSpPr>
        <p:spPr/>
        <p:txBody>
          <a:bodyPr>
            <a:normAutofit fontScale="90000"/>
          </a:bodyPr>
          <a:lstStyle/>
          <a:p>
            <a:r>
              <a:rPr lang="en-US" dirty="0"/>
              <a:t>Programmable packet switching solution for interconnection to access and core</a:t>
            </a:r>
            <a:endParaRPr lang="en-GB" dirty="0"/>
          </a:p>
        </p:txBody>
      </p:sp>
      <p:sp>
        <p:nvSpPr>
          <p:cNvPr id="6" name="Content Placeholder 5">
            <a:extLst>
              <a:ext uri="{FF2B5EF4-FFF2-40B4-BE49-F238E27FC236}">
                <a16:creationId xmlns:a16="http://schemas.microsoft.com/office/drawing/2014/main" id="{DF721758-2F4D-4635-9586-010098358785}"/>
              </a:ext>
            </a:extLst>
          </p:cNvPr>
          <p:cNvSpPr>
            <a:spLocks noGrp="1"/>
          </p:cNvSpPr>
          <p:nvPr>
            <p:ph sz="quarter" idx="13"/>
          </p:nvPr>
        </p:nvSpPr>
        <p:spPr/>
        <p:txBody>
          <a:bodyPr/>
          <a:lstStyle/>
          <a:p>
            <a:r>
              <a:rPr lang="en-US" sz="2000" dirty="0"/>
              <a:t>Solution linked to Hardware components in Metro-Haul</a:t>
            </a:r>
          </a:p>
          <a:p>
            <a:pPr lvl="1"/>
            <a:r>
              <a:rPr lang="en-US" sz="1800" dirty="0"/>
              <a:t>D12: Programmable packet switching solution for interconnection to access and core</a:t>
            </a:r>
          </a:p>
          <a:p>
            <a:pPr lvl="1"/>
            <a:r>
              <a:rPr lang="en-US" sz="1800" dirty="0"/>
              <a:t>D19: Voyager </a:t>
            </a:r>
            <a:r>
              <a:rPr lang="en-US" sz="1800" dirty="0" err="1"/>
              <a:t>muxponder</a:t>
            </a:r>
            <a:endParaRPr lang="en-US" sz="1800" dirty="0"/>
          </a:p>
          <a:p>
            <a:r>
              <a:rPr lang="en-US" sz="2000" dirty="0"/>
              <a:t>Usage in Bristol demo</a:t>
            </a:r>
          </a:p>
          <a:p>
            <a:pPr lvl="1"/>
            <a:r>
              <a:rPr lang="en-US" sz="1800" dirty="0"/>
              <a:t>Used as a transponder to transmit crowdsourced video streams from the AMEN to the remote MCEN</a:t>
            </a:r>
          </a:p>
        </p:txBody>
      </p:sp>
    </p:spTree>
    <p:extLst>
      <p:ext uri="{BB962C8B-B14F-4D97-AF65-F5344CB8AC3E}">
        <p14:creationId xmlns:p14="http://schemas.microsoft.com/office/powerpoint/2010/main" val="187868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University of Bristol ROADM</a:t>
            </a:r>
          </a:p>
        </p:txBody>
      </p:sp>
      <p:sp>
        <p:nvSpPr>
          <p:cNvPr id="5" name="Rectangle 4">
            <a:extLst>
              <a:ext uri="{FF2B5EF4-FFF2-40B4-BE49-F238E27FC236}">
                <a16:creationId xmlns:a16="http://schemas.microsoft.com/office/drawing/2014/main" id="{012AA93A-D33B-44B0-9310-20E413B883A3}"/>
              </a:ext>
            </a:extLst>
          </p:cNvPr>
          <p:cNvSpPr/>
          <p:nvPr/>
        </p:nvSpPr>
        <p:spPr>
          <a:xfrm>
            <a:off x="6622744" y="2239565"/>
            <a:ext cx="4716246" cy="332299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96A48443-26A8-49AC-9618-F5C2A61E654E}"/>
              </a:ext>
            </a:extLst>
          </p:cNvPr>
          <p:cNvCxnSpPr/>
          <p:nvPr/>
        </p:nvCxnSpPr>
        <p:spPr>
          <a:xfrm>
            <a:off x="8275200" y="3170527"/>
            <a:ext cx="0" cy="14818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B647780-C253-48F0-B70E-4F1C89E55A6D}"/>
              </a:ext>
            </a:extLst>
          </p:cNvPr>
          <p:cNvCxnSpPr>
            <a:cxnSpLocks/>
          </p:cNvCxnSpPr>
          <p:nvPr/>
        </p:nvCxnSpPr>
        <p:spPr>
          <a:xfrm flipV="1">
            <a:off x="9620177" y="3149056"/>
            <a:ext cx="0" cy="14818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3632828-7F32-4A2E-AEC2-FA9953182526}"/>
              </a:ext>
            </a:extLst>
          </p:cNvPr>
          <p:cNvCxnSpPr/>
          <p:nvPr/>
        </p:nvCxnSpPr>
        <p:spPr>
          <a:xfrm rot="5400000">
            <a:off x="7850733" y="3038702"/>
            <a:ext cx="108000" cy="361178"/>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3137D38C-547C-4B9F-88AD-5A19814BC741}"/>
              </a:ext>
            </a:extLst>
          </p:cNvPr>
          <p:cNvCxnSpPr>
            <a:cxnSpLocks/>
          </p:cNvCxnSpPr>
          <p:nvPr/>
        </p:nvCxnSpPr>
        <p:spPr>
          <a:xfrm rot="16200000" flipH="1">
            <a:off x="8923632" y="2774195"/>
            <a:ext cx="828000" cy="1584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78BB61E-244C-438B-BCDF-ED5EB611F58A}"/>
              </a:ext>
            </a:extLst>
          </p:cNvPr>
          <p:cNvCxnSpPr>
            <a:cxnSpLocks/>
          </p:cNvCxnSpPr>
          <p:nvPr/>
        </p:nvCxnSpPr>
        <p:spPr>
          <a:xfrm flipV="1">
            <a:off x="7696964" y="3160321"/>
            <a:ext cx="1512000" cy="936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C8E80162-F752-4722-8472-3B96A54A7F56}"/>
              </a:ext>
            </a:extLst>
          </p:cNvPr>
          <p:cNvCxnSpPr>
            <a:cxnSpLocks/>
          </p:cNvCxnSpPr>
          <p:nvPr/>
        </p:nvCxnSpPr>
        <p:spPr>
          <a:xfrm rot="16200000" flipV="1">
            <a:off x="7987794" y="3148889"/>
            <a:ext cx="1224000" cy="1764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468E719-4D15-4262-A48B-BB21CEF328D7}"/>
              </a:ext>
            </a:extLst>
          </p:cNvPr>
          <p:cNvCxnSpPr>
            <a:cxnSpLocks/>
          </p:cNvCxnSpPr>
          <p:nvPr/>
        </p:nvCxnSpPr>
        <p:spPr>
          <a:xfrm rot="5400000">
            <a:off x="8941632" y="2333032"/>
            <a:ext cx="0" cy="2448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E00991C-B6F5-46F7-A107-31D0ABAB0FCB}"/>
              </a:ext>
            </a:extLst>
          </p:cNvPr>
          <p:cNvCxnSpPr>
            <a:cxnSpLocks/>
          </p:cNvCxnSpPr>
          <p:nvPr/>
        </p:nvCxnSpPr>
        <p:spPr>
          <a:xfrm>
            <a:off x="7743784" y="4383901"/>
            <a:ext cx="385398" cy="252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1B471E03-E47B-4B76-AC76-D8A55ACBA89E}"/>
              </a:ext>
            </a:extLst>
          </p:cNvPr>
          <p:cNvCxnSpPr>
            <a:cxnSpLocks/>
          </p:cNvCxnSpPr>
          <p:nvPr/>
        </p:nvCxnSpPr>
        <p:spPr>
          <a:xfrm flipH="1">
            <a:off x="8456374" y="3773247"/>
            <a:ext cx="1692000" cy="864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6CA1500-E6C9-4072-B291-84FD0B5F05F6}"/>
              </a:ext>
            </a:extLst>
          </p:cNvPr>
          <p:cNvCxnSpPr>
            <a:cxnSpLocks/>
          </p:cNvCxnSpPr>
          <p:nvPr/>
        </p:nvCxnSpPr>
        <p:spPr>
          <a:xfrm rot="5400000">
            <a:off x="8950096" y="3001898"/>
            <a:ext cx="0" cy="2448000"/>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5C2F6F9C-5CE1-463C-902D-97B7BF18E66F}"/>
              </a:ext>
            </a:extLst>
          </p:cNvPr>
          <p:cNvCxnSpPr>
            <a:cxnSpLocks/>
          </p:cNvCxnSpPr>
          <p:nvPr/>
        </p:nvCxnSpPr>
        <p:spPr>
          <a:xfrm rot="16200000">
            <a:off x="9895074" y="4444435"/>
            <a:ext cx="180000" cy="252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C598F20-54A3-4629-B84C-1122AC500328}"/>
              </a:ext>
            </a:extLst>
          </p:cNvPr>
          <p:cNvCxnSpPr>
            <a:cxnSpLocks/>
          </p:cNvCxnSpPr>
          <p:nvPr/>
        </p:nvCxnSpPr>
        <p:spPr>
          <a:xfrm rot="10800000">
            <a:off x="9954337" y="3157500"/>
            <a:ext cx="180000" cy="252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A891A42-F32A-465D-8C7E-4259013482A5}"/>
              </a:ext>
            </a:extLst>
          </p:cNvPr>
          <p:cNvCxnSpPr>
            <a:cxnSpLocks/>
          </p:cNvCxnSpPr>
          <p:nvPr/>
        </p:nvCxnSpPr>
        <p:spPr>
          <a:xfrm>
            <a:off x="8397391" y="1754336"/>
            <a:ext cx="0" cy="695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9BD2D8E-59A7-4C8E-8104-309AAF24A2CE}"/>
              </a:ext>
            </a:extLst>
          </p:cNvPr>
          <p:cNvCxnSpPr>
            <a:cxnSpLocks/>
          </p:cNvCxnSpPr>
          <p:nvPr/>
        </p:nvCxnSpPr>
        <p:spPr>
          <a:xfrm flipV="1">
            <a:off x="9618286" y="1754336"/>
            <a:ext cx="0" cy="695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205B79B-6392-48BE-A9BC-ABAA35042F15}"/>
              </a:ext>
            </a:extLst>
          </p:cNvPr>
          <p:cNvCxnSpPr>
            <a:cxnSpLocks/>
          </p:cNvCxnSpPr>
          <p:nvPr/>
        </p:nvCxnSpPr>
        <p:spPr>
          <a:xfrm rot="5400000" flipV="1">
            <a:off x="11433360" y="3946841"/>
            <a:ext cx="0" cy="695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DFE186-D5C7-48DE-BEE7-656A53AEA901}"/>
              </a:ext>
            </a:extLst>
          </p:cNvPr>
          <p:cNvCxnSpPr>
            <a:cxnSpLocks/>
          </p:cNvCxnSpPr>
          <p:nvPr/>
        </p:nvCxnSpPr>
        <p:spPr>
          <a:xfrm rot="16200000" flipH="1" flipV="1">
            <a:off x="11433360" y="3106758"/>
            <a:ext cx="0" cy="695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67F7E87-CE8E-4600-96ED-124823153DDF}"/>
              </a:ext>
            </a:extLst>
          </p:cNvPr>
          <p:cNvCxnSpPr>
            <a:cxnSpLocks/>
          </p:cNvCxnSpPr>
          <p:nvPr/>
        </p:nvCxnSpPr>
        <p:spPr>
          <a:xfrm rot="5400000" flipV="1">
            <a:off x="6456110" y="3946841"/>
            <a:ext cx="0" cy="695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E2AF7D3-14AE-4FA8-8428-A403C5EDCF87}"/>
              </a:ext>
            </a:extLst>
          </p:cNvPr>
          <p:cNvCxnSpPr>
            <a:cxnSpLocks/>
          </p:cNvCxnSpPr>
          <p:nvPr/>
        </p:nvCxnSpPr>
        <p:spPr>
          <a:xfrm rot="16200000" flipH="1" flipV="1">
            <a:off x="6456110" y="3106758"/>
            <a:ext cx="0" cy="695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31011F8-91C4-4283-A5FC-5CE87EB71EE1}"/>
              </a:ext>
            </a:extLst>
          </p:cNvPr>
          <p:cNvCxnSpPr>
            <a:cxnSpLocks/>
          </p:cNvCxnSpPr>
          <p:nvPr/>
        </p:nvCxnSpPr>
        <p:spPr>
          <a:xfrm>
            <a:off x="8397391" y="5339911"/>
            <a:ext cx="0" cy="695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4B4F012-58D0-4875-822F-74BA19318B02}"/>
              </a:ext>
            </a:extLst>
          </p:cNvPr>
          <p:cNvCxnSpPr>
            <a:cxnSpLocks/>
          </p:cNvCxnSpPr>
          <p:nvPr/>
        </p:nvCxnSpPr>
        <p:spPr>
          <a:xfrm flipV="1">
            <a:off x="9618286" y="5339911"/>
            <a:ext cx="0" cy="6950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descr="A picture containing electronics&#10;&#10;Description automatically generated">
            <a:extLst>
              <a:ext uri="{FF2B5EF4-FFF2-40B4-BE49-F238E27FC236}">
                <a16:creationId xmlns:a16="http://schemas.microsoft.com/office/drawing/2014/main" id="{A033FEA6-022E-498A-8611-9C9B8E28B2B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4181" y="4327525"/>
            <a:ext cx="2722096" cy="2041573"/>
          </a:xfrm>
          <a:prstGeom prst="rect">
            <a:avLst/>
          </a:prstGeom>
        </p:spPr>
      </p:pic>
      <p:pic>
        <p:nvPicPr>
          <p:cNvPr id="49" name="Picture 48">
            <a:extLst>
              <a:ext uri="{FF2B5EF4-FFF2-40B4-BE49-F238E27FC236}">
                <a16:creationId xmlns:a16="http://schemas.microsoft.com/office/drawing/2014/main" id="{493796C9-77FC-47C7-AFC9-F577616386F5}"/>
              </a:ext>
            </a:extLst>
          </p:cNvPr>
          <p:cNvPicPr>
            <a:picLocks noChangeAspect="1"/>
          </p:cNvPicPr>
          <p:nvPr/>
        </p:nvPicPr>
        <p:blipFill>
          <a:blip r:embed="rId3"/>
          <a:stretch>
            <a:fillRect/>
          </a:stretch>
        </p:blipFill>
        <p:spPr>
          <a:xfrm>
            <a:off x="581511" y="1165575"/>
            <a:ext cx="2127247" cy="1714520"/>
          </a:xfrm>
          <a:prstGeom prst="rect">
            <a:avLst/>
          </a:prstGeom>
        </p:spPr>
      </p:pic>
      <p:pic>
        <p:nvPicPr>
          <p:cNvPr id="61" name="Picture 60">
            <a:extLst>
              <a:ext uri="{FF2B5EF4-FFF2-40B4-BE49-F238E27FC236}">
                <a16:creationId xmlns:a16="http://schemas.microsoft.com/office/drawing/2014/main" id="{5AB7529F-7BFC-4EC6-9125-E4FA2AB41CAC}"/>
              </a:ext>
            </a:extLst>
          </p:cNvPr>
          <p:cNvPicPr>
            <a:picLocks noChangeAspect="1"/>
          </p:cNvPicPr>
          <p:nvPr/>
        </p:nvPicPr>
        <p:blipFill>
          <a:blip r:embed="rId4"/>
          <a:stretch>
            <a:fillRect/>
          </a:stretch>
        </p:blipFill>
        <p:spPr>
          <a:xfrm>
            <a:off x="633734" y="4690772"/>
            <a:ext cx="1627862" cy="1249290"/>
          </a:xfrm>
          <a:prstGeom prst="rect">
            <a:avLst/>
          </a:prstGeom>
        </p:spPr>
      </p:pic>
      <p:sp>
        <p:nvSpPr>
          <p:cNvPr id="62" name="TextBox 61">
            <a:extLst>
              <a:ext uri="{FF2B5EF4-FFF2-40B4-BE49-F238E27FC236}">
                <a16:creationId xmlns:a16="http://schemas.microsoft.com/office/drawing/2014/main" id="{38687463-281B-45E7-BD67-8540EEA1D5EB}"/>
              </a:ext>
            </a:extLst>
          </p:cNvPr>
          <p:cNvSpPr txBox="1"/>
          <p:nvPr/>
        </p:nvSpPr>
        <p:spPr>
          <a:xfrm>
            <a:off x="3060407" y="1667869"/>
            <a:ext cx="2968660" cy="923330"/>
          </a:xfrm>
          <a:prstGeom prst="rect">
            <a:avLst/>
          </a:prstGeom>
          <a:noFill/>
        </p:spPr>
        <p:txBody>
          <a:bodyPr wrap="square" rtlCol="0">
            <a:spAutoFit/>
          </a:bodyPr>
          <a:lstStyle/>
          <a:p>
            <a:r>
              <a:rPr lang="en-GB" dirty="0" err="1"/>
              <a:t>TrueFlex</a:t>
            </a:r>
            <a:r>
              <a:rPr lang="en-GB" dirty="0"/>
              <a:t> WSS</a:t>
            </a:r>
          </a:p>
          <a:p>
            <a:r>
              <a:rPr lang="en-GB" dirty="0" err="1"/>
              <a:t>Lumentum</a:t>
            </a:r>
            <a:endParaRPr lang="en-GB" dirty="0"/>
          </a:p>
          <a:p>
            <a:r>
              <a:rPr lang="en-GB" dirty="0"/>
              <a:t>(WSS to be emulated)</a:t>
            </a:r>
          </a:p>
        </p:txBody>
      </p:sp>
      <p:sp>
        <p:nvSpPr>
          <p:cNvPr id="65" name="TextBox 64">
            <a:extLst>
              <a:ext uri="{FF2B5EF4-FFF2-40B4-BE49-F238E27FC236}">
                <a16:creationId xmlns:a16="http://schemas.microsoft.com/office/drawing/2014/main" id="{E425A5EE-0A87-45A8-A782-4FE625886747}"/>
              </a:ext>
            </a:extLst>
          </p:cNvPr>
          <p:cNvSpPr txBox="1"/>
          <p:nvPr/>
        </p:nvSpPr>
        <p:spPr>
          <a:xfrm>
            <a:off x="403694" y="3303346"/>
            <a:ext cx="3653955" cy="1200329"/>
          </a:xfrm>
          <a:prstGeom prst="rect">
            <a:avLst/>
          </a:prstGeom>
          <a:noFill/>
        </p:spPr>
        <p:txBody>
          <a:bodyPr wrap="square" rtlCol="0">
            <a:spAutoFit/>
          </a:bodyPr>
          <a:lstStyle/>
          <a:p>
            <a:r>
              <a:rPr lang="en-GB" dirty="0"/>
              <a:t>WSS available in</a:t>
            </a:r>
            <a:r>
              <a:rPr lang="en-GB"/>
              <a:t> </a:t>
            </a:r>
            <a:r>
              <a:rPr lang="en-GB" dirty="0"/>
              <a:t>HPN (</a:t>
            </a:r>
            <a:r>
              <a:rPr lang="en-GB" dirty="0" err="1"/>
              <a:t>UnivBris</a:t>
            </a:r>
            <a:r>
              <a:rPr lang="en-GB" dirty="0"/>
              <a:t>):</a:t>
            </a:r>
          </a:p>
          <a:p>
            <a:r>
              <a:rPr lang="en-GB" dirty="0"/>
              <a:t>- 1x4 </a:t>
            </a:r>
            <a:r>
              <a:rPr lang="en-GB" dirty="0" err="1"/>
              <a:t>Waveshaper</a:t>
            </a:r>
            <a:r>
              <a:rPr lang="en-GB" dirty="0"/>
              <a:t> Finisar</a:t>
            </a:r>
          </a:p>
          <a:p>
            <a:r>
              <a:rPr lang="en-GB" dirty="0"/>
              <a:t>- 4x16 </a:t>
            </a:r>
            <a:r>
              <a:rPr lang="en-GB" dirty="0" err="1"/>
              <a:t>Waveshaper</a:t>
            </a:r>
            <a:r>
              <a:rPr lang="en-GB" dirty="0"/>
              <a:t> Finisar</a:t>
            </a:r>
          </a:p>
          <a:p>
            <a:r>
              <a:rPr lang="en-GB" dirty="0"/>
              <a:t>- 1x20 </a:t>
            </a:r>
            <a:r>
              <a:rPr lang="en-GB" dirty="0" err="1"/>
              <a:t>Flexgrid</a:t>
            </a:r>
            <a:r>
              <a:rPr lang="en-GB" dirty="0"/>
              <a:t> WSS Finisar</a:t>
            </a:r>
          </a:p>
        </p:txBody>
      </p:sp>
      <p:sp>
        <p:nvSpPr>
          <p:cNvPr id="66" name="TextBox 65">
            <a:extLst>
              <a:ext uri="{FF2B5EF4-FFF2-40B4-BE49-F238E27FC236}">
                <a16:creationId xmlns:a16="http://schemas.microsoft.com/office/drawing/2014/main" id="{8304E8A9-E882-46A2-9449-1DB8B587D8B6}"/>
              </a:ext>
            </a:extLst>
          </p:cNvPr>
          <p:cNvSpPr txBox="1"/>
          <p:nvPr/>
        </p:nvSpPr>
        <p:spPr>
          <a:xfrm>
            <a:off x="7756397" y="1330161"/>
            <a:ext cx="2968660" cy="369332"/>
          </a:xfrm>
          <a:prstGeom prst="rect">
            <a:avLst/>
          </a:prstGeom>
          <a:noFill/>
        </p:spPr>
        <p:txBody>
          <a:bodyPr wrap="square" rtlCol="0">
            <a:spAutoFit/>
          </a:bodyPr>
          <a:lstStyle/>
          <a:p>
            <a:r>
              <a:rPr lang="en-GB" dirty="0"/>
              <a:t>Ideal ROADM design:</a:t>
            </a:r>
          </a:p>
        </p:txBody>
      </p:sp>
      <p:sp>
        <p:nvSpPr>
          <p:cNvPr id="3" name="Rectangle 2">
            <a:extLst>
              <a:ext uri="{FF2B5EF4-FFF2-40B4-BE49-F238E27FC236}">
                <a16:creationId xmlns:a16="http://schemas.microsoft.com/office/drawing/2014/main" id="{55082490-4C61-407D-A7AD-D47254438C13}"/>
              </a:ext>
            </a:extLst>
          </p:cNvPr>
          <p:cNvSpPr/>
          <p:nvPr/>
        </p:nvSpPr>
        <p:spPr>
          <a:xfrm>
            <a:off x="7953510" y="2510398"/>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57" name="Rectangle 56">
            <a:extLst>
              <a:ext uri="{FF2B5EF4-FFF2-40B4-BE49-F238E27FC236}">
                <a16:creationId xmlns:a16="http://schemas.microsoft.com/office/drawing/2014/main" id="{A33E10A0-CF57-4E1A-BCF3-10EF7904230F}"/>
              </a:ext>
            </a:extLst>
          </p:cNvPr>
          <p:cNvSpPr/>
          <p:nvPr/>
        </p:nvSpPr>
        <p:spPr>
          <a:xfrm>
            <a:off x="9174405" y="2510398"/>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59" name="Rectangle 58">
            <a:extLst>
              <a:ext uri="{FF2B5EF4-FFF2-40B4-BE49-F238E27FC236}">
                <a16:creationId xmlns:a16="http://schemas.microsoft.com/office/drawing/2014/main" id="{882562A3-D463-4B42-9D06-07397120D6A2}"/>
              </a:ext>
            </a:extLst>
          </p:cNvPr>
          <p:cNvSpPr/>
          <p:nvPr/>
        </p:nvSpPr>
        <p:spPr>
          <a:xfrm>
            <a:off x="7953510" y="4677034"/>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60" name="Rectangle 59">
            <a:extLst>
              <a:ext uri="{FF2B5EF4-FFF2-40B4-BE49-F238E27FC236}">
                <a16:creationId xmlns:a16="http://schemas.microsoft.com/office/drawing/2014/main" id="{00CEF5E4-2DE6-4A45-84E6-6C03A4DF65A6}"/>
              </a:ext>
            </a:extLst>
          </p:cNvPr>
          <p:cNvSpPr/>
          <p:nvPr/>
        </p:nvSpPr>
        <p:spPr>
          <a:xfrm>
            <a:off x="9174405" y="4677034"/>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63" name="Rectangle 62">
            <a:extLst>
              <a:ext uri="{FF2B5EF4-FFF2-40B4-BE49-F238E27FC236}">
                <a16:creationId xmlns:a16="http://schemas.microsoft.com/office/drawing/2014/main" id="{590E0FD8-B75A-4481-8586-0608CBE1BE6E}"/>
              </a:ext>
            </a:extLst>
          </p:cNvPr>
          <p:cNvSpPr/>
          <p:nvPr/>
        </p:nvSpPr>
        <p:spPr>
          <a:xfrm>
            <a:off x="6828903" y="3143181"/>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64" name="Rectangle 63">
            <a:extLst>
              <a:ext uri="{FF2B5EF4-FFF2-40B4-BE49-F238E27FC236}">
                <a16:creationId xmlns:a16="http://schemas.microsoft.com/office/drawing/2014/main" id="{CE1C4B04-B7AD-4478-941D-2F4A4A2C95C7}"/>
              </a:ext>
            </a:extLst>
          </p:cNvPr>
          <p:cNvSpPr/>
          <p:nvPr/>
        </p:nvSpPr>
        <p:spPr>
          <a:xfrm>
            <a:off x="6832012" y="3983264"/>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75" name="Rectangle 74">
            <a:extLst>
              <a:ext uri="{FF2B5EF4-FFF2-40B4-BE49-F238E27FC236}">
                <a16:creationId xmlns:a16="http://schemas.microsoft.com/office/drawing/2014/main" id="{00A2AFA7-BAFA-47D8-A312-FA5AEC24402E}"/>
              </a:ext>
            </a:extLst>
          </p:cNvPr>
          <p:cNvSpPr/>
          <p:nvPr/>
        </p:nvSpPr>
        <p:spPr>
          <a:xfrm>
            <a:off x="10165632" y="3143181"/>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76" name="Rectangle 75">
            <a:extLst>
              <a:ext uri="{FF2B5EF4-FFF2-40B4-BE49-F238E27FC236}">
                <a16:creationId xmlns:a16="http://schemas.microsoft.com/office/drawing/2014/main" id="{D4F151E5-8198-4434-8BC5-EE2EA65EE4EC}"/>
              </a:ext>
            </a:extLst>
          </p:cNvPr>
          <p:cNvSpPr/>
          <p:nvPr/>
        </p:nvSpPr>
        <p:spPr>
          <a:xfrm>
            <a:off x="10168741" y="3983264"/>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Tree>
    <p:extLst>
      <p:ext uri="{BB962C8B-B14F-4D97-AF65-F5344CB8AC3E}">
        <p14:creationId xmlns:p14="http://schemas.microsoft.com/office/powerpoint/2010/main" val="199031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Filtered vs </a:t>
            </a:r>
            <a:r>
              <a:rPr lang="en-GB" dirty="0" err="1"/>
              <a:t>Filterless</a:t>
            </a:r>
            <a:endParaRPr lang="en-GB" dirty="0"/>
          </a:p>
        </p:txBody>
      </p:sp>
      <p:sp>
        <p:nvSpPr>
          <p:cNvPr id="4" name="TextBox 3"/>
          <p:cNvSpPr txBox="1"/>
          <p:nvPr/>
        </p:nvSpPr>
        <p:spPr>
          <a:xfrm>
            <a:off x="2166622" y="3119094"/>
            <a:ext cx="2721579" cy="1815882"/>
          </a:xfrm>
          <a:prstGeom prst="rect">
            <a:avLst/>
          </a:prstGeom>
          <a:solidFill>
            <a:srgbClr val="CCFF99"/>
          </a:solidFill>
        </p:spPr>
        <p:txBody>
          <a:bodyPr wrap="none" rtlCol="0">
            <a:spAutoFit/>
          </a:bodyPr>
          <a:lstStyle/>
          <a:p>
            <a:pPr fontAlgn="auto">
              <a:spcBef>
                <a:spcPts val="0"/>
              </a:spcBef>
              <a:spcAft>
                <a:spcPts val="0"/>
              </a:spcAft>
            </a:pPr>
            <a:r>
              <a:rPr lang="en-GB" sz="1400" dirty="0">
                <a:solidFill>
                  <a:prstClr val="black"/>
                </a:solidFill>
                <a:latin typeface="Calibri" panose="020F0502020204030204"/>
                <a:cs typeface="+mn-cs"/>
              </a:rPr>
              <a:t>FILTERED &amp; SEMI-FILTERED Activity</a:t>
            </a:r>
          </a:p>
          <a:p>
            <a:pPr fontAlgn="auto">
              <a:spcBef>
                <a:spcPts val="0"/>
              </a:spcBef>
              <a:spcAft>
                <a:spcPts val="0"/>
              </a:spcAft>
            </a:pPr>
            <a:r>
              <a:rPr lang="en-GB" sz="1400" dirty="0">
                <a:solidFill>
                  <a:prstClr val="black"/>
                </a:solidFill>
                <a:latin typeface="Calibri" panose="020F0502020204030204"/>
                <a:cs typeface="+mn-cs"/>
              </a:rPr>
              <a:t>TIM </a:t>
            </a:r>
          </a:p>
          <a:p>
            <a:pPr fontAlgn="auto">
              <a:spcBef>
                <a:spcPts val="0"/>
              </a:spcBef>
              <a:spcAft>
                <a:spcPts val="0"/>
              </a:spcAft>
            </a:pPr>
            <a:r>
              <a:rPr lang="en-GB" sz="1400" dirty="0">
                <a:solidFill>
                  <a:prstClr val="black"/>
                </a:solidFill>
                <a:latin typeface="Calibri" panose="020F0502020204030204"/>
                <a:cs typeface="+mn-cs"/>
              </a:rPr>
              <a:t>TEI</a:t>
            </a:r>
          </a:p>
          <a:p>
            <a:pPr fontAlgn="auto">
              <a:spcBef>
                <a:spcPts val="0"/>
              </a:spcBef>
              <a:spcAft>
                <a:spcPts val="0"/>
              </a:spcAft>
            </a:pPr>
            <a:r>
              <a:rPr lang="en-GB" sz="1400" dirty="0" err="1">
                <a:solidFill>
                  <a:prstClr val="black"/>
                </a:solidFill>
                <a:latin typeface="Calibri" panose="020F0502020204030204"/>
                <a:cs typeface="+mn-cs"/>
              </a:rPr>
              <a:t>TuE</a:t>
            </a:r>
            <a:endParaRPr lang="en-GB" sz="1400" dirty="0">
              <a:solidFill>
                <a:prstClr val="black"/>
              </a:solidFill>
              <a:latin typeface="Calibri" panose="020F0502020204030204"/>
              <a:cs typeface="+mn-cs"/>
            </a:endParaRPr>
          </a:p>
          <a:p>
            <a:pPr fontAlgn="auto">
              <a:spcBef>
                <a:spcPts val="0"/>
              </a:spcBef>
              <a:spcAft>
                <a:spcPts val="0"/>
              </a:spcAft>
            </a:pPr>
            <a:r>
              <a:rPr lang="en-GB" sz="1400" dirty="0">
                <a:solidFill>
                  <a:prstClr val="black"/>
                </a:solidFill>
                <a:latin typeface="Calibri" panose="020F0502020204030204"/>
                <a:cs typeface="+mn-cs"/>
              </a:rPr>
              <a:t>CNIT</a:t>
            </a:r>
          </a:p>
          <a:p>
            <a:pPr fontAlgn="auto">
              <a:spcBef>
                <a:spcPts val="0"/>
              </a:spcBef>
              <a:spcAft>
                <a:spcPts val="0"/>
              </a:spcAft>
            </a:pPr>
            <a:r>
              <a:rPr lang="en-GB" sz="1400" dirty="0">
                <a:solidFill>
                  <a:prstClr val="black"/>
                </a:solidFill>
                <a:latin typeface="Calibri" panose="020F0502020204030204"/>
                <a:cs typeface="+mn-cs"/>
              </a:rPr>
              <a:t>Bristol University</a:t>
            </a:r>
          </a:p>
          <a:p>
            <a:pPr fontAlgn="auto">
              <a:spcBef>
                <a:spcPts val="0"/>
              </a:spcBef>
              <a:spcAft>
                <a:spcPts val="0"/>
              </a:spcAft>
            </a:pPr>
            <a:r>
              <a:rPr lang="it-IT" sz="1400" dirty="0">
                <a:solidFill>
                  <a:prstClr val="black"/>
                </a:solidFill>
                <a:latin typeface="Calibri" panose="020F0502020204030204"/>
                <a:cs typeface="+mn-cs"/>
              </a:rPr>
              <a:t>…</a:t>
            </a:r>
          </a:p>
          <a:p>
            <a:pPr fontAlgn="auto">
              <a:spcBef>
                <a:spcPts val="0"/>
              </a:spcBef>
              <a:spcAft>
                <a:spcPts val="0"/>
              </a:spcAft>
            </a:pPr>
            <a:endParaRPr lang="en-GB" sz="1400" dirty="0">
              <a:solidFill>
                <a:prstClr val="black"/>
              </a:solidFill>
              <a:latin typeface="Calibri" panose="020F0502020204030204"/>
              <a:cs typeface="+mn-cs"/>
            </a:endParaRPr>
          </a:p>
        </p:txBody>
      </p:sp>
      <p:sp>
        <p:nvSpPr>
          <p:cNvPr id="5" name="TextBox 4"/>
          <p:cNvSpPr txBox="1"/>
          <p:nvPr/>
        </p:nvSpPr>
        <p:spPr>
          <a:xfrm>
            <a:off x="5112363" y="3132774"/>
            <a:ext cx="2347087" cy="1169551"/>
          </a:xfrm>
          <a:prstGeom prst="rect">
            <a:avLst/>
          </a:prstGeom>
          <a:solidFill>
            <a:srgbClr val="CCECFF"/>
          </a:solidFill>
        </p:spPr>
        <p:txBody>
          <a:bodyPr wrap="square" rtlCol="0">
            <a:spAutoFit/>
          </a:bodyPr>
          <a:lstStyle/>
          <a:p>
            <a:pPr fontAlgn="auto">
              <a:spcBef>
                <a:spcPts val="0"/>
              </a:spcBef>
              <a:spcAft>
                <a:spcPts val="0"/>
              </a:spcAft>
            </a:pPr>
            <a:r>
              <a:rPr lang="en-GB" sz="1400" dirty="0">
                <a:solidFill>
                  <a:prstClr val="black"/>
                </a:solidFill>
                <a:latin typeface="Calibri" panose="020F0502020204030204"/>
                <a:cs typeface="+mn-cs"/>
              </a:rPr>
              <a:t>FILTER-LESS Activity</a:t>
            </a:r>
          </a:p>
          <a:p>
            <a:pPr fontAlgn="auto">
              <a:spcBef>
                <a:spcPts val="0"/>
              </a:spcBef>
              <a:spcAft>
                <a:spcPts val="0"/>
              </a:spcAft>
            </a:pPr>
            <a:r>
              <a:rPr lang="en-GB" sz="1400" dirty="0">
                <a:solidFill>
                  <a:prstClr val="black"/>
                </a:solidFill>
                <a:latin typeface="Calibri" panose="020F0502020204030204"/>
                <a:cs typeface="+mn-cs"/>
              </a:rPr>
              <a:t>ADVA</a:t>
            </a:r>
          </a:p>
          <a:p>
            <a:pPr fontAlgn="auto">
              <a:spcBef>
                <a:spcPts val="0"/>
              </a:spcBef>
              <a:spcAft>
                <a:spcPts val="0"/>
              </a:spcAft>
            </a:pPr>
            <a:r>
              <a:rPr lang="en-GB" sz="1400" dirty="0">
                <a:solidFill>
                  <a:prstClr val="black"/>
                </a:solidFill>
                <a:latin typeface="Calibri" panose="020F0502020204030204"/>
                <a:cs typeface="+mn-cs"/>
              </a:rPr>
              <a:t>HHI</a:t>
            </a:r>
          </a:p>
          <a:p>
            <a:pPr fontAlgn="auto">
              <a:spcBef>
                <a:spcPts val="0"/>
              </a:spcBef>
              <a:spcAft>
                <a:spcPts val="0"/>
              </a:spcAft>
            </a:pPr>
            <a:r>
              <a:rPr lang="en-GB" sz="1400" dirty="0">
                <a:solidFill>
                  <a:prstClr val="black"/>
                </a:solidFill>
                <a:latin typeface="Calibri" panose="020F0502020204030204"/>
                <a:cs typeface="+mn-cs"/>
              </a:rPr>
              <a:t>CNIT</a:t>
            </a:r>
          </a:p>
          <a:p>
            <a:pPr fontAlgn="auto">
              <a:spcBef>
                <a:spcPts val="0"/>
              </a:spcBef>
              <a:spcAft>
                <a:spcPts val="0"/>
              </a:spcAft>
            </a:pPr>
            <a:r>
              <a:rPr lang="it-IT" sz="1400" dirty="0">
                <a:solidFill>
                  <a:prstClr val="black"/>
                </a:solidFill>
                <a:latin typeface="Calibri" panose="020F0502020204030204"/>
                <a:cs typeface="+mn-cs"/>
              </a:rPr>
              <a:t>…</a:t>
            </a:r>
            <a:endParaRPr lang="en-GB" sz="1400" dirty="0">
              <a:solidFill>
                <a:prstClr val="black"/>
              </a:solidFill>
              <a:latin typeface="Calibri" panose="020F0502020204030204"/>
              <a:cs typeface="+mn-cs"/>
            </a:endParaRPr>
          </a:p>
        </p:txBody>
      </p:sp>
      <p:sp>
        <p:nvSpPr>
          <p:cNvPr id="6" name="TextBox 5"/>
          <p:cNvSpPr txBox="1"/>
          <p:nvPr/>
        </p:nvSpPr>
        <p:spPr>
          <a:xfrm>
            <a:off x="1995269" y="2225474"/>
            <a:ext cx="7998349" cy="830997"/>
          </a:xfrm>
          <a:prstGeom prst="rect">
            <a:avLst/>
          </a:prstGeom>
          <a:solidFill>
            <a:srgbClr val="FFCC99"/>
          </a:solidFill>
        </p:spPr>
        <p:txBody>
          <a:bodyPr wrap="square" rtlCol="0">
            <a:spAutoFit/>
          </a:bodyPr>
          <a:lstStyle/>
          <a:p>
            <a:pPr fontAlgn="auto">
              <a:spcBef>
                <a:spcPts val="0"/>
              </a:spcBef>
              <a:spcAft>
                <a:spcPts val="0"/>
              </a:spcAft>
            </a:pPr>
            <a:r>
              <a:rPr lang="en-GB" sz="1600" dirty="0">
                <a:solidFill>
                  <a:prstClr val="black"/>
                </a:solidFill>
                <a:latin typeface="Calibri" panose="020F0502020204030204"/>
                <a:cs typeface="+mn-cs"/>
              </a:rPr>
              <a:t>FILTERED: Mini-ROADMs; Flexible Transceivers; S-BVT,…</a:t>
            </a:r>
          </a:p>
          <a:p>
            <a:pPr fontAlgn="auto">
              <a:spcBef>
                <a:spcPts val="0"/>
              </a:spcBef>
              <a:spcAft>
                <a:spcPts val="0"/>
              </a:spcAft>
            </a:pPr>
            <a:r>
              <a:rPr lang="en-GB" sz="1600" dirty="0">
                <a:solidFill>
                  <a:prstClr val="black"/>
                </a:solidFill>
                <a:latin typeface="Calibri" panose="020F0502020204030204"/>
                <a:cs typeface="+mn-cs"/>
              </a:rPr>
              <a:t>FILTER-LESS: Rings; Horseshoes; splitters; coherent transceivers,…</a:t>
            </a:r>
          </a:p>
          <a:p>
            <a:pPr fontAlgn="auto">
              <a:spcBef>
                <a:spcPts val="0"/>
              </a:spcBef>
              <a:spcAft>
                <a:spcPts val="0"/>
              </a:spcAft>
            </a:pPr>
            <a:endParaRPr lang="en-GB" sz="1600" dirty="0">
              <a:solidFill>
                <a:prstClr val="black"/>
              </a:solidFill>
              <a:latin typeface="Calibri" panose="020F0502020204030204"/>
              <a:cs typeface="+mn-cs"/>
            </a:endParaRPr>
          </a:p>
        </p:txBody>
      </p:sp>
      <p:sp>
        <p:nvSpPr>
          <p:cNvPr id="8" name="TextBox 7"/>
          <p:cNvSpPr txBox="1"/>
          <p:nvPr/>
        </p:nvSpPr>
        <p:spPr>
          <a:xfrm>
            <a:off x="1995269" y="738109"/>
            <a:ext cx="8019589" cy="1323439"/>
          </a:xfrm>
          <a:prstGeom prst="rect">
            <a:avLst/>
          </a:prstGeom>
          <a:solidFill>
            <a:srgbClr val="FFFFCC"/>
          </a:solidFill>
        </p:spPr>
        <p:txBody>
          <a:bodyPr wrap="square" rtlCol="0">
            <a:spAutoFit/>
          </a:bodyPr>
          <a:lstStyle/>
          <a:p>
            <a:pPr fontAlgn="auto">
              <a:spcBef>
                <a:spcPts val="0"/>
              </a:spcBef>
              <a:spcAft>
                <a:spcPts val="0"/>
              </a:spcAft>
            </a:pPr>
            <a:r>
              <a:rPr lang="en-GB" sz="1600" dirty="0">
                <a:solidFill>
                  <a:prstClr val="black"/>
                </a:solidFill>
                <a:latin typeface="Calibri" panose="020F0502020204030204"/>
                <a:cs typeface="+mn-cs"/>
              </a:rPr>
              <a:t>Data Plane. We have 2 opposite paradigms, </a:t>
            </a:r>
          </a:p>
          <a:p>
            <a:pPr marL="342900" indent="-342900" fontAlgn="auto">
              <a:spcBef>
                <a:spcPts val="0"/>
              </a:spcBef>
              <a:spcAft>
                <a:spcPts val="0"/>
              </a:spcAft>
              <a:buFontTx/>
              <a:buAutoNum type="alphaLcParenR"/>
            </a:pPr>
            <a:r>
              <a:rPr lang="en-GB" sz="1600" dirty="0">
                <a:solidFill>
                  <a:prstClr val="black"/>
                </a:solidFill>
                <a:latin typeface="Calibri" panose="020F0502020204030204"/>
                <a:cs typeface="+mn-cs"/>
              </a:rPr>
              <a:t>Filtered approach (cheap WSS): core-like, bandwidth efficient but more expensive, disaggregation needed</a:t>
            </a:r>
          </a:p>
          <a:p>
            <a:pPr fontAlgn="auto">
              <a:spcBef>
                <a:spcPts val="0"/>
              </a:spcBef>
              <a:spcAft>
                <a:spcPts val="0"/>
              </a:spcAft>
            </a:pPr>
            <a:r>
              <a:rPr lang="en-GB" sz="1600" dirty="0">
                <a:solidFill>
                  <a:prstClr val="black"/>
                </a:solidFill>
                <a:latin typeface="Calibri" panose="020F0502020204030204"/>
                <a:cs typeface="+mn-cs"/>
              </a:rPr>
              <a:t>b) Filter-less approach: access-like, bandwidth inefficient, but more cost effective</a:t>
            </a:r>
          </a:p>
          <a:p>
            <a:pPr fontAlgn="auto">
              <a:spcBef>
                <a:spcPts val="0"/>
              </a:spcBef>
              <a:spcAft>
                <a:spcPts val="0"/>
              </a:spcAft>
            </a:pPr>
            <a:r>
              <a:rPr lang="en-GB" sz="1600" dirty="0">
                <a:solidFill>
                  <a:prstClr val="black"/>
                </a:solidFill>
                <a:latin typeface="Calibri" panose="020F0502020204030204"/>
                <a:cs typeface="+mn-cs"/>
              </a:rPr>
              <a:t>A compromise (semi-filtered) between the two is an interesting approach </a:t>
            </a:r>
          </a:p>
        </p:txBody>
      </p:sp>
      <p:sp>
        <p:nvSpPr>
          <p:cNvPr id="11" name="TextBox 10"/>
          <p:cNvSpPr txBox="1"/>
          <p:nvPr/>
        </p:nvSpPr>
        <p:spPr>
          <a:xfrm>
            <a:off x="7566086" y="3442543"/>
            <a:ext cx="1869082" cy="523220"/>
          </a:xfrm>
          <a:prstGeom prst="rect">
            <a:avLst/>
          </a:prstGeom>
          <a:solidFill>
            <a:schemeClr val="accent6">
              <a:lumMod val="20000"/>
              <a:lumOff val="80000"/>
            </a:schemeClr>
          </a:solidFill>
        </p:spPr>
        <p:txBody>
          <a:bodyPr wrap="square" rtlCol="0">
            <a:spAutoFit/>
          </a:bodyPr>
          <a:lstStyle/>
          <a:p>
            <a:pPr fontAlgn="auto">
              <a:spcBef>
                <a:spcPts val="0"/>
              </a:spcBef>
              <a:spcAft>
                <a:spcPts val="0"/>
              </a:spcAft>
            </a:pPr>
            <a:r>
              <a:rPr lang="en-GB" sz="1400" dirty="0">
                <a:solidFill>
                  <a:prstClr val="black"/>
                </a:solidFill>
                <a:latin typeface="Calibri" panose="020F0502020204030204"/>
                <a:cs typeface="+mn-cs"/>
              </a:rPr>
              <a:t>Two teams working on different approaches</a:t>
            </a:r>
          </a:p>
        </p:txBody>
      </p:sp>
      <p:pic>
        <p:nvPicPr>
          <p:cNvPr id="12" name="Immagine 5">
            <a:extLst>
              <a:ext uri="{FF2B5EF4-FFF2-40B4-BE49-F238E27FC236}">
                <a16:creationId xmlns:a16="http://schemas.microsoft.com/office/drawing/2014/main" id="{CE81AA2D-3C6D-4CA5-98B6-AFC5CCAF5229}"/>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28723" y="1737329"/>
            <a:ext cx="8064895" cy="3960440"/>
          </a:xfrm>
          <a:prstGeom prst="rect">
            <a:avLst/>
          </a:prstGeom>
          <a:noFill/>
          <a:ln>
            <a:noFill/>
          </a:ln>
        </p:spPr>
      </p:pic>
      <p:sp>
        <p:nvSpPr>
          <p:cNvPr id="15" name="Slide Number Placeholder 3">
            <a:extLst>
              <a:ext uri="{FF2B5EF4-FFF2-40B4-BE49-F238E27FC236}">
                <a16:creationId xmlns:a16="http://schemas.microsoft.com/office/drawing/2014/main" id="{487455BF-27AA-401A-8144-C981D8C03CE1}"/>
              </a:ext>
            </a:extLst>
          </p:cNvPr>
          <p:cNvSpPr>
            <a:spLocks noGrp="1"/>
          </p:cNvSpPr>
          <p:nvPr>
            <p:ph type="sldNum" sz="quarter" idx="12"/>
          </p:nvPr>
        </p:nvSpPr>
        <p:spPr>
          <a:xfrm>
            <a:off x="11422372" y="6369098"/>
            <a:ext cx="422097" cy="365125"/>
          </a:xfrm>
        </p:spPr>
        <p:txBody>
          <a:bodyPr/>
          <a:lstStyle/>
          <a:p>
            <a:fld id="{9EC776E0-00C6-4634-A5F7-D35E042FD6BB}" type="slidenum">
              <a:rPr lang="en-US" smtClean="0"/>
              <a:pPr/>
              <a:t>5</a:t>
            </a:fld>
            <a:endParaRPr lang="en-US" dirty="0"/>
          </a:p>
        </p:txBody>
      </p:sp>
      <p:sp>
        <p:nvSpPr>
          <p:cNvPr id="16" name="Marcador de fecha 2">
            <a:extLst>
              <a:ext uri="{FF2B5EF4-FFF2-40B4-BE49-F238E27FC236}">
                <a16:creationId xmlns:a16="http://schemas.microsoft.com/office/drawing/2014/main" id="{921D9F9C-A4B6-4D46-8C08-30D58936928B}"/>
              </a:ext>
            </a:extLst>
          </p:cNvPr>
          <p:cNvSpPr>
            <a:spLocks noGrp="1"/>
          </p:cNvSpPr>
          <p:nvPr>
            <p:ph type="dt" sz="half" idx="10"/>
          </p:nvPr>
        </p:nvSpPr>
        <p:spPr>
          <a:xfrm>
            <a:off x="606490" y="6356350"/>
            <a:ext cx="1027101" cy="365125"/>
          </a:xfrm>
        </p:spPr>
        <p:txBody>
          <a:bodyPr/>
          <a:lstStyle/>
          <a:p>
            <a:r>
              <a:rPr lang="en-US" dirty="0"/>
              <a:t>02/10/2019</a:t>
            </a:r>
          </a:p>
        </p:txBody>
      </p:sp>
      <p:sp>
        <p:nvSpPr>
          <p:cNvPr id="17" name="Marcador de pie de página 3">
            <a:extLst>
              <a:ext uri="{FF2B5EF4-FFF2-40B4-BE49-F238E27FC236}">
                <a16:creationId xmlns:a16="http://schemas.microsoft.com/office/drawing/2014/main" id="{DCD423A8-0B7D-4822-84ED-F5F80C049514}"/>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18410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885F1A6-DD87-47D6-A3AB-4939FCDC1B76}"/>
              </a:ext>
            </a:extLst>
          </p:cNvPr>
          <p:cNvGrpSpPr/>
          <p:nvPr/>
        </p:nvGrpSpPr>
        <p:grpSpPr>
          <a:xfrm>
            <a:off x="721093" y="1841377"/>
            <a:ext cx="6235332" cy="4258724"/>
            <a:chOff x="373583" y="1891494"/>
            <a:chExt cx="6235332" cy="4258724"/>
          </a:xfrm>
        </p:grpSpPr>
        <p:sp>
          <p:nvSpPr>
            <p:cNvPr id="5" name="Rectangle 4">
              <a:extLst>
                <a:ext uri="{FF2B5EF4-FFF2-40B4-BE49-F238E27FC236}">
                  <a16:creationId xmlns:a16="http://schemas.microsoft.com/office/drawing/2014/main" id="{012AA93A-D33B-44B0-9310-20E413B883A3}"/>
                </a:ext>
              </a:extLst>
            </p:cNvPr>
            <p:cNvSpPr/>
            <p:nvPr/>
          </p:nvSpPr>
          <p:spPr>
            <a:xfrm>
              <a:off x="1018549" y="2188840"/>
              <a:ext cx="5105732" cy="332299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96A48443-26A8-49AC-9618-F5C2A61E654E}"/>
                </a:ext>
              </a:extLst>
            </p:cNvPr>
            <p:cNvCxnSpPr/>
            <p:nvPr/>
          </p:nvCxnSpPr>
          <p:spPr>
            <a:xfrm>
              <a:off x="2865748" y="2563542"/>
              <a:ext cx="0" cy="2052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B647780-C253-48F0-B70E-4F1C89E55A6D}"/>
                </a:ext>
              </a:extLst>
            </p:cNvPr>
            <p:cNvCxnSpPr>
              <a:cxnSpLocks/>
            </p:cNvCxnSpPr>
            <p:nvPr/>
          </p:nvCxnSpPr>
          <p:spPr>
            <a:xfrm flipV="1">
              <a:off x="4256445" y="3098331"/>
              <a:ext cx="0" cy="2016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3632828-7F32-4A2E-AEC2-FA9953182526}"/>
                </a:ext>
              </a:extLst>
            </p:cNvPr>
            <p:cNvCxnSpPr/>
            <p:nvPr/>
          </p:nvCxnSpPr>
          <p:spPr>
            <a:xfrm rot="5400000">
              <a:off x="2441281" y="2987977"/>
              <a:ext cx="108000" cy="361178"/>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3137D38C-547C-4B9F-88AD-5A19814BC741}"/>
                </a:ext>
              </a:extLst>
            </p:cNvPr>
            <p:cNvCxnSpPr>
              <a:cxnSpLocks/>
            </p:cNvCxnSpPr>
            <p:nvPr/>
          </p:nvCxnSpPr>
          <p:spPr>
            <a:xfrm rot="16200000" flipH="1">
              <a:off x="3514180" y="2723470"/>
              <a:ext cx="828000" cy="1584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78BB61E-244C-438B-BCDF-ED5EB611F58A}"/>
                </a:ext>
              </a:extLst>
            </p:cNvPr>
            <p:cNvCxnSpPr>
              <a:cxnSpLocks/>
            </p:cNvCxnSpPr>
            <p:nvPr/>
          </p:nvCxnSpPr>
          <p:spPr>
            <a:xfrm flipV="1">
              <a:off x="2287512" y="3109596"/>
              <a:ext cx="1512000" cy="936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C8E80162-F752-4722-8472-3B96A54A7F56}"/>
                </a:ext>
              </a:extLst>
            </p:cNvPr>
            <p:cNvCxnSpPr>
              <a:cxnSpLocks/>
            </p:cNvCxnSpPr>
            <p:nvPr/>
          </p:nvCxnSpPr>
          <p:spPr>
            <a:xfrm rot="16200000" flipV="1">
              <a:off x="2578342" y="3098164"/>
              <a:ext cx="1224000" cy="1764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468E719-4D15-4262-A48B-BB21CEF328D7}"/>
                </a:ext>
              </a:extLst>
            </p:cNvPr>
            <p:cNvCxnSpPr>
              <a:cxnSpLocks/>
            </p:cNvCxnSpPr>
            <p:nvPr/>
          </p:nvCxnSpPr>
          <p:spPr>
            <a:xfrm rot="5400000">
              <a:off x="3793480" y="2078787"/>
              <a:ext cx="0" cy="29160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E00991C-B6F5-46F7-A107-31D0ABAB0FCB}"/>
                </a:ext>
              </a:extLst>
            </p:cNvPr>
            <p:cNvCxnSpPr>
              <a:cxnSpLocks/>
            </p:cNvCxnSpPr>
            <p:nvPr/>
          </p:nvCxnSpPr>
          <p:spPr>
            <a:xfrm>
              <a:off x="2334332" y="4333176"/>
              <a:ext cx="385398" cy="252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1B471E03-E47B-4B76-AC76-D8A55ACBA89E}"/>
                </a:ext>
              </a:extLst>
            </p:cNvPr>
            <p:cNvCxnSpPr>
              <a:cxnSpLocks/>
            </p:cNvCxnSpPr>
            <p:nvPr/>
          </p:nvCxnSpPr>
          <p:spPr>
            <a:xfrm flipH="1">
              <a:off x="3046922" y="3722522"/>
              <a:ext cx="1692000" cy="864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6CA1500-E6C9-4072-B291-84FD0B5F05F6}"/>
                </a:ext>
              </a:extLst>
            </p:cNvPr>
            <p:cNvCxnSpPr>
              <a:cxnSpLocks/>
            </p:cNvCxnSpPr>
            <p:nvPr/>
          </p:nvCxnSpPr>
          <p:spPr>
            <a:xfrm rot="5400000">
              <a:off x="3270644" y="2681173"/>
              <a:ext cx="0" cy="2988000"/>
            </a:xfrm>
            <a:prstGeom prst="straightConnector1">
              <a:avLst/>
            </a:prstGeom>
            <a:ln w="28575">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5C2F6F9C-5CE1-463C-902D-97B7BF18E66F}"/>
                </a:ext>
              </a:extLst>
            </p:cNvPr>
            <p:cNvCxnSpPr>
              <a:cxnSpLocks/>
            </p:cNvCxnSpPr>
            <p:nvPr/>
          </p:nvCxnSpPr>
          <p:spPr>
            <a:xfrm rot="16200000">
              <a:off x="4485622" y="4393710"/>
              <a:ext cx="180000" cy="252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C598F20-54A3-4629-B84C-1122AC500328}"/>
                </a:ext>
              </a:extLst>
            </p:cNvPr>
            <p:cNvCxnSpPr>
              <a:cxnSpLocks/>
            </p:cNvCxnSpPr>
            <p:nvPr/>
          </p:nvCxnSpPr>
          <p:spPr>
            <a:xfrm rot="10800000">
              <a:off x="4544885" y="3106775"/>
              <a:ext cx="180000" cy="252000"/>
            </a:xfrm>
            <a:prstGeom prst="bentConnector3">
              <a:avLst>
                <a:gd name="adj1" fmla="val 101077"/>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A891A42-F32A-465D-8C7E-4259013482A5}"/>
                </a:ext>
              </a:extLst>
            </p:cNvPr>
            <p:cNvCxnSpPr>
              <a:cxnSpLocks/>
            </p:cNvCxnSpPr>
            <p:nvPr/>
          </p:nvCxnSpPr>
          <p:spPr>
            <a:xfrm>
              <a:off x="2898256" y="1903836"/>
              <a:ext cx="0" cy="4802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9BD2D8E-59A7-4C8E-8104-309AAF24A2CE}"/>
                </a:ext>
              </a:extLst>
            </p:cNvPr>
            <p:cNvCxnSpPr>
              <a:cxnSpLocks/>
            </p:cNvCxnSpPr>
            <p:nvPr/>
          </p:nvCxnSpPr>
          <p:spPr>
            <a:xfrm flipV="1">
              <a:off x="4169936" y="1891494"/>
              <a:ext cx="0" cy="9895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205B79B-6392-48BE-A9BC-ABAA35042F15}"/>
                </a:ext>
              </a:extLst>
            </p:cNvPr>
            <p:cNvCxnSpPr>
              <a:cxnSpLocks/>
              <a:stCxn id="61" idx="3"/>
            </p:cNvCxnSpPr>
            <p:nvPr/>
          </p:nvCxnSpPr>
          <p:spPr>
            <a:xfrm>
              <a:off x="5634245" y="4201248"/>
              <a:ext cx="9746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DFE186-D5C7-48DE-BEE7-656A53AEA901}"/>
                </a:ext>
              </a:extLst>
            </p:cNvPr>
            <p:cNvCxnSpPr>
              <a:cxnSpLocks/>
              <a:endCxn id="65" idx="0"/>
            </p:cNvCxnSpPr>
            <p:nvPr/>
          </p:nvCxnSpPr>
          <p:spPr>
            <a:xfrm flipH="1">
              <a:off x="5556666" y="3547871"/>
              <a:ext cx="9914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67F7E87-CE8E-4600-96ED-124823153DDF}"/>
                </a:ext>
              </a:extLst>
            </p:cNvPr>
            <p:cNvCxnSpPr>
              <a:cxnSpLocks/>
              <a:endCxn id="68" idx="4"/>
            </p:cNvCxnSpPr>
            <p:nvPr/>
          </p:nvCxnSpPr>
          <p:spPr>
            <a:xfrm>
              <a:off x="397126" y="4198945"/>
              <a:ext cx="12106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E2AF7D3-14AE-4FA8-8428-A403C5EDCF87}"/>
                </a:ext>
              </a:extLst>
            </p:cNvPr>
            <p:cNvCxnSpPr>
              <a:cxnSpLocks/>
              <a:stCxn id="49" idx="1"/>
            </p:cNvCxnSpPr>
            <p:nvPr/>
          </p:nvCxnSpPr>
          <p:spPr>
            <a:xfrm flipH="1" flipV="1">
              <a:off x="373583" y="3351787"/>
              <a:ext cx="106882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31011F8-91C4-4283-A5FC-5CE87EB71EE1}"/>
                </a:ext>
              </a:extLst>
            </p:cNvPr>
            <p:cNvCxnSpPr>
              <a:cxnSpLocks/>
              <a:stCxn id="58" idx="2"/>
            </p:cNvCxnSpPr>
            <p:nvPr/>
          </p:nvCxnSpPr>
          <p:spPr>
            <a:xfrm>
              <a:off x="2874615" y="5219505"/>
              <a:ext cx="0" cy="930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4B4F012-58D0-4875-822F-74BA19318B02}"/>
                </a:ext>
              </a:extLst>
            </p:cNvPr>
            <p:cNvCxnSpPr>
              <a:cxnSpLocks/>
              <a:endCxn id="64" idx="6"/>
            </p:cNvCxnSpPr>
            <p:nvPr/>
          </p:nvCxnSpPr>
          <p:spPr>
            <a:xfrm flipV="1">
              <a:off x="4262166" y="5272327"/>
              <a:ext cx="0" cy="8388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Freeform: Shape 6">
            <a:extLst>
              <a:ext uri="{FF2B5EF4-FFF2-40B4-BE49-F238E27FC236}">
                <a16:creationId xmlns:a16="http://schemas.microsoft.com/office/drawing/2014/main" id="{98CB02BE-40A8-4615-8C90-B0BFF0787E6F}"/>
              </a:ext>
            </a:extLst>
          </p:cNvPr>
          <p:cNvSpPr/>
          <p:nvPr/>
        </p:nvSpPr>
        <p:spPr>
          <a:xfrm>
            <a:off x="3018306" y="2532869"/>
            <a:ext cx="167640" cy="579120"/>
          </a:xfrm>
          <a:custGeom>
            <a:avLst/>
            <a:gdLst>
              <a:gd name="connsiteX0" fmla="*/ 0 w 167640"/>
              <a:gd name="connsiteY0" fmla="*/ 579120 h 579120"/>
              <a:gd name="connsiteX1" fmla="*/ 45720 w 167640"/>
              <a:gd name="connsiteY1" fmla="*/ 213360 h 579120"/>
              <a:gd name="connsiteX2" fmla="*/ 167640 w 167640"/>
              <a:gd name="connsiteY2" fmla="*/ 0 h 579120"/>
              <a:gd name="connsiteX3" fmla="*/ 167640 w 167640"/>
              <a:gd name="connsiteY3" fmla="*/ 0 h 579120"/>
              <a:gd name="connsiteX4" fmla="*/ 167640 w 167640"/>
              <a:gd name="connsiteY4" fmla="*/ 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579120">
                <a:moveTo>
                  <a:pt x="0" y="579120"/>
                </a:moveTo>
                <a:cubicBezTo>
                  <a:pt x="8890" y="444500"/>
                  <a:pt x="17780" y="309880"/>
                  <a:pt x="45720" y="213360"/>
                </a:cubicBezTo>
                <a:cubicBezTo>
                  <a:pt x="73660" y="116840"/>
                  <a:pt x="167640" y="0"/>
                  <a:pt x="167640" y="0"/>
                </a:cubicBezTo>
                <a:lnTo>
                  <a:pt x="167640" y="0"/>
                </a:lnTo>
                <a:lnTo>
                  <a:pt x="167640" y="0"/>
                </a:lnTo>
              </a:path>
            </a:pathLst>
          </a:cu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Shape 56">
            <a:extLst>
              <a:ext uri="{FF2B5EF4-FFF2-40B4-BE49-F238E27FC236}">
                <a16:creationId xmlns:a16="http://schemas.microsoft.com/office/drawing/2014/main" id="{5473048C-ABB1-4D1D-8692-5E1F454151A9}"/>
              </a:ext>
            </a:extLst>
          </p:cNvPr>
          <p:cNvSpPr/>
          <p:nvPr/>
        </p:nvSpPr>
        <p:spPr>
          <a:xfrm flipH="1">
            <a:off x="3315486" y="2586209"/>
            <a:ext cx="167640" cy="579120"/>
          </a:xfrm>
          <a:custGeom>
            <a:avLst/>
            <a:gdLst>
              <a:gd name="connsiteX0" fmla="*/ 0 w 167640"/>
              <a:gd name="connsiteY0" fmla="*/ 579120 h 579120"/>
              <a:gd name="connsiteX1" fmla="*/ 45720 w 167640"/>
              <a:gd name="connsiteY1" fmla="*/ 213360 h 579120"/>
              <a:gd name="connsiteX2" fmla="*/ 167640 w 167640"/>
              <a:gd name="connsiteY2" fmla="*/ 0 h 579120"/>
              <a:gd name="connsiteX3" fmla="*/ 167640 w 167640"/>
              <a:gd name="connsiteY3" fmla="*/ 0 h 579120"/>
              <a:gd name="connsiteX4" fmla="*/ 167640 w 167640"/>
              <a:gd name="connsiteY4" fmla="*/ 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579120">
                <a:moveTo>
                  <a:pt x="0" y="579120"/>
                </a:moveTo>
                <a:cubicBezTo>
                  <a:pt x="8890" y="444500"/>
                  <a:pt x="17780" y="309880"/>
                  <a:pt x="45720" y="213360"/>
                </a:cubicBezTo>
                <a:cubicBezTo>
                  <a:pt x="73660" y="116840"/>
                  <a:pt x="167640" y="0"/>
                  <a:pt x="167640" y="0"/>
                </a:cubicBezTo>
                <a:lnTo>
                  <a:pt x="167640" y="0"/>
                </a:lnTo>
                <a:lnTo>
                  <a:pt x="167640" y="0"/>
                </a:lnTo>
              </a:path>
            </a:pathLst>
          </a:cu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Shape 59">
            <a:extLst>
              <a:ext uri="{FF2B5EF4-FFF2-40B4-BE49-F238E27FC236}">
                <a16:creationId xmlns:a16="http://schemas.microsoft.com/office/drawing/2014/main" id="{8BBF8D9E-B36A-494D-A4D6-193B0E69A846}"/>
              </a:ext>
            </a:extLst>
          </p:cNvPr>
          <p:cNvSpPr/>
          <p:nvPr/>
        </p:nvSpPr>
        <p:spPr>
          <a:xfrm rot="16200000">
            <a:off x="2336641" y="3933531"/>
            <a:ext cx="123995" cy="579120"/>
          </a:xfrm>
          <a:custGeom>
            <a:avLst/>
            <a:gdLst>
              <a:gd name="connsiteX0" fmla="*/ 0 w 167640"/>
              <a:gd name="connsiteY0" fmla="*/ 579120 h 579120"/>
              <a:gd name="connsiteX1" fmla="*/ 45720 w 167640"/>
              <a:gd name="connsiteY1" fmla="*/ 213360 h 579120"/>
              <a:gd name="connsiteX2" fmla="*/ 167640 w 167640"/>
              <a:gd name="connsiteY2" fmla="*/ 0 h 579120"/>
              <a:gd name="connsiteX3" fmla="*/ 167640 w 167640"/>
              <a:gd name="connsiteY3" fmla="*/ 0 h 579120"/>
              <a:gd name="connsiteX4" fmla="*/ 167640 w 167640"/>
              <a:gd name="connsiteY4" fmla="*/ 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579120">
                <a:moveTo>
                  <a:pt x="0" y="579120"/>
                </a:moveTo>
                <a:cubicBezTo>
                  <a:pt x="8890" y="444500"/>
                  <a:pt x="17780" y="309880"/>
                  <a:pt x="45720" y="213360"/>
                </a:cubicBezTo>
                <a:cubicBezTo>
                  <a:pt x="73660" y="116840"/>
                  <a:pt x="167640" y="0"/>
                  <a:pt x="167640" y="0"/>
                </a:cubicBezTo>
                <a:lnTo>
                  <a:pt x="167640" y="0"/>
                </a:lnTo>
                <a:lnTo>
                  <a:pt x="167640" y="0"/>
                </a:lnTo>
              </a:path>
            </a:pathLst>
          </a:cu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Freeform: Shape 62">
            <a:extLst>
              <a:ext uri="{FF2B5EF4-FFF2-40B4-BE49-F238E27FC236}">
                <a16:creationId xmlns:a16="http://schemas.microsoft.com/office/drawing/2014/main" id="{689001A8-F8FF-43FA-8E16-EA8E1BE3B4DD}"/>
              </a:ext>
            </a:extLst>
          </p:cNvPr>
          <p:cNvSpPr/>
          <p:nvPr/>
        </p:nvSpPr>
        <p:spPr>
          <a:xfrm rot="5400000" flipV="1">
            <a:off x="2336641" y="3758271"/>
            <a:ext cx="123995" cy="579120"/>
          </a:xfrm>
          <a:custGeom>
            <a:avLst/>
            <a:gdLst>
              <a:gd name="connsiteX0" fmla="*/ 0 w 167640"/>
              <a:gd name="connsiteY0" fmla="*/ 579120 h 579120"/>
              <a:gd name="connsiteX1" fmla="*/ 45720 w 167640"/>
              <a:gd name="connsiteY1" fmla="*/ 213360 h 579120"/>
              <a:gd name="connsiteX2" fmla="*/ 167640 w 167640"/>
              <a:gd name="connsiteY2" fmla="*/ 0 h 579120"/>
              <a:gd name="connsiteX3" fmla="*/ 167640 w 167640"/>
              <a:gd name="connsiteY3" fmla="*/ 0 h 579120"/>
              <a:gd name="connsiteX4" fmla="*/ 167640 w 167640"/>
              <a:gd name="connsiteY4" fmla="*/ 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579120">
                <a:moveTo>
                  <a:pt x="0" y="579120"/>
                </a:moveTo>
                <a:cubicBezTo>
                  <a:pt x="8890" y="444500"/>
                  <a:pt x="17780" y="309880"/>
                  <a:pt x="45720" y="213360"/>
                </a:cubicBezTo>
                <a:cubicBezTo>
                  <a:pt x="73660" y="116840"/>
                  <a:pt x="167640" y="0"/>
                  <a:pt x="167640" y="0"/>
                </a:cubicBezTo>
                <a:lnTo>
                  <a:pt x="167640" y="0"/>
                </a:lnTo>
                <a:lnTo>
                  <a:pt x="167640" y="0"/>
                </a:lnTo>
              </a:path>
            </a:pathLst>
          </a:cu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Freeform: Shape 75">
            <a:extLst>
              <a:ext uri="{FF2B5EF4-FFF2-40B4-BE49-F238E27FC236}">
                <a16:creationId xmlns:a16="http://schemas.microsoft.com/office/drawing/2014/main" id="{68DB8BEF-9178-4D0D-B8D2-B2EC078FAF00}"/>
              </a:ext>
            </a:extLst>
          </p:cNvPr>
          <p:cNvSpPr/>
          <p:nvPr/>
        </p:nvSpPr>
        <p:spPr>
          <a:xfrm rot="10800000" flipH="1">
            <a:off x="4423906" y="4529914"/>
            <a:ext cx="167640" cy="579120"/>
          </a:xfrm>
          <a:custGeom>
            <a:avLst/>
            <a:gdLst>
              <a:gd name="connsiteX0" fmla="*/ 0 w 167640"/>
              <a:gd name="connsiteY0" fmla="*/ 579120 h 579120"/>
              <a:gd name="connsiteX1" fmla="*/ 45720 w 167640"/>
              <a:gd name="connsiteY1" fmla="*/ 213360 h 579120"/>
              <a:gd name="connsiteX2" fmla="*/ 167640 w 167640"/>
              <a:gd name="connsiteY2" fmla="*/ 0 h 579120"/>
              <a:gd name="connsiteX3" fmla="*/ 167640 w 167640"/>
              <a:gd name="connsiteY3" fmla="*/ 0 h 579120"/>
              <a:gd name="connsiteX4" fmla="*/ 167640 w 167640"/>
              <a:gd name="connsiteY4" fmla="*/ 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579120">
                <a:moveTo>
                  <a:pt x="0" y="579120"/>
                </a:moveTo>
                <a:cubicBezTo>
                  <a:pt x="8890" y="444500"/>
                  <a:pt x="17780" y="309880"/>
                  <a:pt x="45720" y="213360"/>
                </a:cubicBezTo>
                <a:cubicBezTo>
                  <a:pt x="73660" y="116840"/>
                  <a:pt x="167640" y="0"/>
                  <a:pt x="167640" y="0"/>
                </a:cubicBezTo>
                <a:lnTo>
                  <a:pt x="167640" y="0"/>
                </a:lnTo>
                <a:lnTo>
                  <a:pt x="167640" y="0"/>
                </a:lnTo>
              </a:path>
            </a:pathLst>
          </a:cu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Shape 76">
            <a:extLst>
              <a:ext uri="{FF2B5EF4-FFF2-40B4-BE49-F238E27FC236}">
                <a16:creationId xmlns:a16="http://schemas.microsoft.com/office/drawing/2014/main" id="{AD3CEA54-2C82-4DB7-ABE7-C49D4C29C77E}"/>
              </a:ext>
            </a:extLst>
          </p:cNvPr>
          <p:cNvSpPr/>
          <p:nvPr/>
        </p:nvSpPr>
        <p:spPr>
          <a:xfrm rot="10800000">
            <a:off x="4636370" y="4536706"/>
            <a:ext cx="167640" cy="579120"/>
          </a:xfrm>
          <a:custGeom>
            <a:avLst/>
            <a:gdLst>
              <a:gd name="connsiteX0" fmla="*/ 0 w 167640"/>
              <a:gd name="connsiteY0" fmla="*/ 579120 h 579120"/>
              <a:gd name="connsiteX1" fmla="*/ 45720 w 167640"/>
              <a:gd name="connsiteY1" fmla="*/ 213360 h 579120"/>
              <a:gd name="connsiteX2" fmla="*/ 167640 w 167640"/>
              <a:gd name="connsiteY2" fmla="*/ 0 h 579120"/>
              <a:gd name="connsiteX3" fmla="*/ 167640 w 167640"/>
              <a:gd name="connsiteY3" fmla="*/ 0 h 579120"/>
              <a:gd name="connsiteX4" fmla="*/ 167640 w 167640"/>
              <a:gd name="connsiteY4" fmla="*/ 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579120">
                <a:moveTo>
                  <a:pt x="0" y="579120"/>
                </a:moveTo>
                <a:cubicBezTo>
                  <a:pt x="8890" y="444500"/>
                  <a:pt x="17780" y="309880"/>
                  <a:pt x="45720" y="213360"/>
                </a:cubicBezTo>
                <a:cubicBezTo>
                  <a:pt x="73660" y="116840"/>
                  <a:pt x="167640" y="0"/>
                  <a:pt x="167640" y="0"/>
                </a:cubicBezTo>
                <a:lnTo>
                  <a:pt x="167640" y="0"/>
                </a:lnTo>
                <a:lnTo>
                  <a:pt x="167640" y="0"/>
                </a:lnTo>
              </a:path>
            </a:pathLst>
          </a:cu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Oval 63">
            <a:extLst>
              <a:ext uri="{FF2B5EF4-FFF2-40B4-BE49-F238E27FC236}">
                <a16:creationId xmlns:a16="http://schemas.microsoft.com/office/drawing/2014/main" id="{166D8F80-C87A-402F-A69D-83A2C3BAAD64}"/>
              </a:ext>
            </a:extLst>
          </p:cNvPr>
          <p:cNvSpPr/>
          <p:nvPr/>
        </p:nvSpPr>
        <p:spPr>
          <a:xfrm rot="5400000">
            <a:off x="4443323" y="4953906"/>
            <a:ext cx="332706" cy="203902"/>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CAF8E443-F1A6-4358-827F-BCC10DFE49FF}"/>
              </a:ext>
            </a:extLst>
          </p:cNvPr>
          <p:cNvSpPr/>
          <p:nvPr/>
        </p:nvSpPr>
        <p:spPr>
          <a:xfrm rot="5400000" flipH="1">
            <a:off x="5298301" y="3303094"/>
            <a:ext cx="167640" cy="579120"/>
          </a:xfrm>
          <a:custGeom>
            <a:avLst/>
            <a:gdLst>
              <a:gd name="connsiteX0" fmla="*/ 0 w 167640"/>
              <a:gd name="connsiteY0" fmla="*/ 579120 h 579120"/>
              <a:gd name="connsiteX1" fmla="*/ 45720 w 167640"/>
              <a:gd name="connsiteY1" fmla="*/ 213360 h 579120"/>
              <a:gd name="connsiteX2" fmla="*/ 167640 w 167640"/>
              <a:gd name="connsiteY2" fmla="*/ 0 h 579120"/>
              <a:gd name="connsiteX3" fmla="*/ 167640 w 167640"/>
              <a:gd name="connsiteY3" fmla="*/ 0 h 579120"/>
              <a:gd name="connsiteX4" fmla="*/ 167640 w 167640"/>
              <a:gd name="connsiteY4" fmla="*/ 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579120">
                <a:moveTo>
                  <a:pt x="0" y="579120"/>
                </a:moveTo>
                <a:cubicBezTo>
                  <a:pt x="8890" y="444500"/>
                  <a:pt x="17780" y="309880"/>
                  <a:pt x="45720" y="213360"/>
                </a:cubicBezTo>
                <a:cubicBezTo>
                  <a:pt x="73660" y="116840"/>
                  <a:pt x="167640" y="0"/>
                  <a:pt x="167640" y="0"/>
                </a:cubicBezTo>
                <a:lnTo>
                  <a:pt x="167640" y="0"/>
                </a:lnTo>
                <a:lnTo>
                  <a:pt x="167640" y="0"/>
                </a:lnTo>
              </a:path>
            </a:pathLst>
          </a:cu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Shape 79">
            <a:extLst>
              <a:ext uri="{FF2B5EF4-FFF2-40B4-BE49-F238E27FC236}">
                <a16:creationId xmlns:a16="http://schemas.microsoft.com/office/drawing/2014/main" id="{664DCCF4-AE4E-47B5-B999-42ADFFD2D8A6}"/>
              </a:ext>
            </a:extLst>
          </p:cNvPr>
          <p:cNvSpPr/>
          <p:nvPr/>
        </p:nvSpPr>
        <p:spPr>
          <a:xfrm rot="16200000" flipH="1" flipV="1">
            <a:off x="5275441" y="3097354"/>
            <a:ext cx="167640" cy="579120"/>
          </a:xfrm>
          <a:custGeom>
            <a:avLst/>
            <a:gdLst>
              <a:gd name="connsiteX0" fmla="*/ 0 w 167640"/>
              <a:gd name="connsiteY0" fmla="*/ 579120 h 579120"/>
              <a:gd name="connsiteX1" fmla="*/ 45720 w 167640"/>
              <a:gd name="connsiteY1" fmla="*/ 213360 h 579120"/>
              <a:gd name="connsiteX2" fmla="*/ 167640 w 167640"/>
              <a:gd name="connsiteY2" fmla="*/ 0 h 579120"/>
              <a:gd name="connsiteX3" fmla="*/ 167640 w 167640"/>
              <a:gd name="connsiteY3" fmla="*/ 0 h 579120"/>
              <a:gd name="connsiteX4" fmla="*/ 167640 w 167640"/>
              <a:gd name="connsiteY4" fmla="*/ 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 h="579120">
                <a:moveTo>
                  <a:pt x="0" y="579120"/>
                </a:moveTo>
                <a:cubicBezTo>
                  <a:pt x="8890" y="444500"/>
                  <a:pt x="17780" y="309880"/>
                  <a:pt x="45720" y="213360"/>
                </a:cubicBezTo>
                <a:cubicBezTo>
                  <a:pt x="73660" y="116840"/>
                  <a:pt x="167640" y="0"/>
                  <a:pt x="167640" y="0"/>
                </a:cubicBezTo>
                <a:lnTo>
                  <a:pt x="167640" y="0"/>
                </a:lnTo>
                <a:lnTo>
                  <a:pt x="167640" y="0"/>
                </a:lnTo>
              </a:path>
            </a:pathLst>
          </a:cu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a:extLst>
              <a:ext uri="{FF2B5EF4-FFF2-40B4-BE49-F238E27FC236}">
                <a16:creationId xmlns:a16="http://schemas.microsoft.com/office/drawing/2014/main" id="{8DFA5826-D041-48A3-90BB-458F1A6E341E}"/>
              </a:ext>
            </a:extLst>
          </p:cNvPr>
          <p:cNvSpPr txBox="1"/>
          <p:nvPr/>
        </p:nvSpPr>
        <p:spPr>
          <a:xfrm>
            <a:off x="7134754" y="2459504"/>
            <a:ext cx="4912243" cy="1938992"/>
          </a:xfrm>
          <a:prstGeom prst="rect">
            <a:avLst/>
          </a:prstGeom>
          <a:noFill/>
        </p:spPr>
        <p:txBody>
          <a:bodyPr wrap="square" rtlCol="0">
            <a:spAutoFit/>
          </a:bodyPr>
          <a:lstStyle/>
          <a:p>
            <a:r>
              <a:rPr lang="en-GB" sz="2000" dirty="0"/>
              <a:t>University of Bristol ROADM design with splitters:</a:t>
            </a:r>
          </a:p>
          <a:p>
            <a:pPr marL="285750" indent="-285750">
              <a:buFont typeface="Arial" panose="020B0604020202020204" pitchFamily="34" charset="0"/>
              <a:buChar char="•"/>
            </a:pPr>
            <a:r>
              <a:rPr lang="en-GB" sz="2000" dirty="0"/>
              <a:t>3 degrees</a:t>
            </a:r>
          </a:p>
          <a:p>
            <a:pPr marL="285750" indent="-285750">
              <a:buFont typeface="Arial" panose="020B0604020202020204" pitchFamily="34" charset="0"/>
              <a:buChar char="•"/>
            </a:pPr>
            <a:r>
              <a:rPr lang="en-GB" sz="2000" dirty="0"/>
              <a:t>4 WSS used instead of 8</a:t>
            </a:r>
          </a:p>
          <a:p>
            <a:pPr marL="285750" indent="-285750">
              <a:buFont typeface="Arial" panose="020B0604020202020204" pitchFamily="34" charset="0"/>
              <a:buChar char="•"/>
            </a:pPr>
            <a:r>
              <a:rPr lang="en-GB" sz="2000" dirty="0"/>
              <a:t>Insertion loss comparable to WSS for this type of splitter/configuration (~6dB)</a:t>
            </a:r>
          </a:p>
        </p:txBody>
      </p:sp>
      <p:sp>
        <p:nvSpPr>
          <p:cNvPr id="83" name="Title 1">
            <a:extLst>
              <a:ext uri="{FF2B5EF4-FFF2-40B4-BE49-F238E27FC236}">
                <a16:creationId xmlns:a16="http://schemas.microsoft.com/office/drawing/2014/main" id="{5F833427-6772-45E4-8AFF-F85117EEB4E4}"/>
              </a:ext>
            </a:extLst>
          </p:cNvPr>
          <p:cNvSpPr>
            <a:spLocks noGrp="1"/>
          </p:cNvSpPr>
          <p:nvPr>
            <p:ph type="title"/>
          </p:nvPr>
        </p:nvSpPr>
        <p:spPr>
          <a:xfrm>
            <a:off x="721093" y="0"/>
            <a:ext cx="10028434" cy="622176"/>
          </a:xfrm>
        </p:spPr>
        <p:txBody>
          <a:bodyPr>
            <a:normAutofit/>
          </a:bodyPr>
          <a:lstStyle/>
          <a:p>
            <a:r>
              <a:rPr lang="en-US" dirty="0"/>
              <a:t>University of Bristol ROADM Design</a:t>
            </a:r>
          </a:p>
        </p:txBody>
      </p:sp>
      <p:sp>
        <p:nvSpPr>
          <p:cNvPr id="49" name="Rectangle 48">
            <a:extLst>
              <a:ext uri="{FF2B5EF4-FFF2-40B4-BE49-F238E27FC236}">
                <a16:creationId xmlns:a16="http://schemas.microsoft.com/office/drawing/2014/main" id="{CEA11810-F1E2-45EF-9CC2-4707645D3F6A}"/>
              </a:ext>
            </a:extLst>
          </p:cNvPr>
          <p:cNvSpPr/>
          <p:nvPr/>
        </p:nvSpPr>
        <p:spPr>
          <a:xfrm>
            <a:off x="1789914" y="2990585"/>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58" name="Rectangle 57">
            <a:extLst>
              <a:ext uri="{FF2B5EF4-FFF2-40B4-BE49-F238E27FC236}">
                <a16:creationId xmlns:a16="http://schemas.microsoft.com/office/drawing/2014/main" id="{6B04806B-09E6-4CC4-9EFC-633A19950F02}"/>
              </a:ext>
            </a:extLst>
          </p:cNvPr>
          <p:cNvSpPr/>
          <p:nvPr/>
        </p:nvSpPr>
        <p:spPr>
          <a:xfrm>
            <a:off x="2778243" y="4547217"/>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61" name="Rectangle 60">
            <a:extLst>
              <a:ext uri="{FF2B5EF4-FFF2-40B4-BE49-F238E27FC236}">
                <a16:creationId xmlns:a16="http://schemas.microsoft.com/office/drawing/2014/main" id="{F903E485-F0EC-43CE-ABEE-996E1DFF84A8}"/>
              </a:ext>
            </a:extLst>
          </p:cNvPr>
          <p:cNvSpPr/>
          <p:nvPr/>
        </p:nvSpPr>
        <p:spPr>
          <a:xfrm>
            <a:off x="5093992" y="3840045"/>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62" name="Rectangle 61">
            <a:extLst>
              <a:ext uri="{FF2B5EF4-FFF2-40B4-BE49-F238E27FC236}">
                <a16:creationId xmlns:a16="http://schemas.microsoft.com/office/drawing/2014/main" id="{4B29C904-1E03-415A-B1A8-1E7E3B993B93}"/>
              </a:ext>
            </a:extLst>
          </p:cNvPr>
          <p:cNvSpPr/>
          <p:nvPr/>
        </p:nvSpPr>
        <p:spPr>
          <a:xfrm>
            <a:off x="4089695" y="2421053"/>
            <a:ext cx="887763" cy="622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WSS</a:t>
            </a:r>
            <a:endParaRPr lang="en-GB" dirty="0"/>
          </a:p>
        </p:txBody>
      </p:sp>
      <p:sp>
        <p:nvSpPr>
          <p:cNvPr id="65" name="Oval 64">
            <a:extLst>
              <a:ext uri="{FF2B5EF4-FFF2-40B4-BE49-F238E27FC236}">
                <a16:creationId xmlns:a16="http://schemas.microsoft.com/office/drawing/2014/main" id="{FB52E5FD-72D7-4543-88E6-1919F757470D}"/>
              </a:ext>
            </a:extLst>
          </p:cNvPr>
          <p:cNvSpPr/>
          <p:nvPr/>
        </p:nvSpPr>
        <p:spPr>
          <a:xfrm rot="5400000">
            <a:off x="5631140" y="3329220"/>
            <a:ext cx="209005" cy="337067"/>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C69C05FD-B94C-4B32-B662-786794C5651A}"/>
              </a:ext>
            </a:extLst>
          </p:cNvPr>
          <p:cNvSpPr/>
          <p:nvPr/>
        </p:nvSpPr>
        <p:spPr>
          <a:xfrm rot="5400000">
            <a:off x="3066413" y="2400531"/>
            <a:ext cx="332705" cy="203902"/>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A39DED3C-9EC9-4B79-AF57-B4D894776384}"/>
              </a:ext>
            </a:extLst>
          </p:cNvPr>
          <p:cNvSpPr/>
          <p:nvPr/>
        </p:nvSpPr>
        <p:spPr>
          <a:xfrm rot="5400000">
            <a:off x="2019313" y="3980294"/>
            <a:ext cx="209005" cy="337067"/>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D877A698-FD73-40B1-9348-B9131A06E6B4}"/>
              </a:ext>
            </a:extLst>
          </p:cNvPr>
          <p:cNvSpPr txBox="1"/>
          <p:nvPr/>
        </p:nvSpPr>
        <p:spPr>
          <a:xfrm>
            <a:off x="3287428" y="5721879"/>
            <a:ext cx="1316527" cy="369332"/>
          </a:xfrm>
          <a:prstGeom prst="rect">
            <a:avLst/>
          </a:prstGeom>
          <a:noFill/>
        </p:spPr>
        <p:txBody>
          <a:bodyPr wrap="square" rtlCol="0">
            <a:spAutoFit/>
          </a:bodyPr>
          <a:lstStyle/>
          <a:p>
            <a:r>
              <a:rPr lang="en-US" dirty="0"/>
              <a:t>Add / Drop</a:t>
            </a:r>
            <a:endParaRPr lang="en-GB" dirty="0"/>
          </a:p>
        </p:txBody>
      </p:sp>
      <p:sp>
        <p:nvSpPr>
          <p:cNvPr id="70" name="TextBox 69">
            <a:extLst>
              <a:ext uri="{FF2B5EF4-FFF2-40B4-BE49-F238E27FC236}">
                <a16:creationId xmlns:a16="http://schemas.microsoft.com/office/drawing/2014/main" id="{0C19B95B-E666-4C0C-ADC0-4110461B5377}"/>
              </a:ext>
            </a:extLst>
          </p:cNvPr>
          <p:cNvSpPr txBox="1"/>
          <p:nvPr/>
        </p:nvSpPr>
        <p:spPr>
          <a:xfrm>
            <a:off x="703096" y="3589813"/>
            <a:ext cx="706284" cy="369332"/>
          </a:xfrm>
          <a:prstGeom prst="rect">
            <a:avLst/>
          </a:prstGeom>
          <a:noFill/>
        </p:spPr>
        <p:txBody>
          <a:bodyPr wrap="square" rtlCol="0">
            <a:spAutoFit/>
          </a:bodyPr>
          <a:lstStyle/>
          <a:p>
            <a:r>
              <a:rPr lang="en-US" dirty="0"/>
              <a:t>West</a:t>
            </a:r>
            <a:endParaRPr lang="en-GB" dirty="0"/>
          </a:p>
        </p:txBody>
      </p:sp>
      <p:sp>
        <p:nvSpPr>
          <p:cNvPr id="72" name="TextBox 71">
            <a:extLst>
              <a:ext uri="{FF2B5EF4-FFF2-40B4-BE49-F238E27FC236}">
                <a16:creationId xmlns:a16="http://schemas.microsoft.com/office/drawing/2014/main" id="{2CF2743F-BA43-4D2D-B09E-237BC14CAA7D}"/>
              </a:ext>
            </a:extLst>
          </p:cNvPr>
          <p:cNvSpPr txBox="1"/>
          <p:nvPr/>
        </p:nvSpPr>
        <p:spPr>
          <a:xfrm>
            <a:off x="3571230" y="1736748"/>
            <a:ext cx="748923" cy="369332"/>
          </a:xfrm>
          <a:prstGeom prst="rect">
            <a:avLst/>
          </a:prstGeom>
          <a:noFill/>
        </p:spPr>
        <p:txBody>
          <a:bodyPr wrap="square" rtlCol="0">
            <a:spAutoFit/>
          </a:bodyPr>
          <a:lstStyle/>
          <a:p>
            <a:r>
              <a:rPr lang="en-US" dirty="0"/>
              <a:t>North</a:t>
            </a:r>
            <a:endParaRPr lang="en-GB" dirty="0"/>
          </a:p>
        </p:txBody>
      </p:sp>
      <p:sp>
        <p:nvSpPr>
          <p:cNvPr id="73" name="TextBox 72">
            <a:extLst>
              <a:ext uri="{FF2B5EF4-FFF2-40B4-BE49-F238E27FC236}">
                <a16:creationId xmlns:a16="http://schemas.microsoft.com/office/drawing/2014/main" id="{78A8BDD2-0034-4EA5-BAF7-C8D3C5215C66}"/>
              </a:ext>
            </a:extLst>
          </p:cNvPr>
          <p:cNvSpPr txBox="1"/>
          <p:nvPr/>
        </p:nvSpPr>
        <p:spPr>
          <a:xfrm>
            <a:off x="6470153" y="3589813"/>
            <a:ext cx="646331" cy="369332"/>
          </a:xfrm>
          <a:prstGeom prst="rect">
            <a:avLst/>
          </a:prstGeom>
          <a:noFill/>
        </p:spPr>
        <p:txBody>
          <a:bodyPr wrap="square" rtlCol="0">
            <a:spAutoFit/>
          </a:bodyPr>
          <a:lstStyle/>
          <a:p>
            <a:r>
              <a:rPr lang="en-US" dirty="0"/>
              <a:t>East</a:t>
            </a:r>
            <a:endParaRPr lang="en-GB" dirty="0"/>
          </a:p>
        </p:txBody>
      </p:sp>
      <p:sp>
        <p:nvSpPr>
          <p:cNvPr id="74" name="Rectangle 73">
            <a:extLst>
              <a:ext uri="{FF2B5EF4-FFF2-40B4-BE49-F238E27FC236}">
                <a16:creationId xmlns:a16="http://schemas.microsoft.com/office/drawing/2014/main" id="{91A501B4-67BA-49F6-B4B3-5F1E46A5E7E3}"/>
              </a:ext>
            </a:extLst>
          </p:cNvPr>
          <p:cNvSpPr/>
          <p:nvPr/>
        </p:nvSpPr>
        <p:spPr>
          <a:xfrm>
            <a:off x="1072634" y="1081934"/>
            <a:ext cx="5823012" cy="62217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a:t>
            </a:r>
            <a:r>
              <a:rPr lang="en-GB" sz="2400" dirty="0" err="1"/>
              <a:t>penROADM</a:t>
            </a:r>
            <a:r>
              <a:rPr lang="en-GB" sz="2400" dirty="0"/>
              <a:t> Agent</a:t>
            </a:r>
            <a:endParaRPr lang="en-GB" dirty="0"/>
          </a:p>
        </p:txBody>
      </p:sp>
      <p:cxnSp>
        <p:nvCxnSpPr>
          <p:cNvPr id="4" name="Straight Arrow Connector 3">
            <a:extLst>
              <a:ext uri="{FF2B5EF4-FFF2-40B4-BE49-F238E27FC236}">
                <a16:creationId xmlns:a16="http://schemas.microsoft.com/office/drawing/2014/main" id="{81820DAD-CDD3-44F4-A602-11C2DD40C032}"/>
              </a:ext>
            </a:extLst>
          </p:cNvPr>
          <p:cNvCxnSpPr>
            <a:endCxn id="49" idx="0"/>
          </p:cNvCxnSpPr>
          <p:nvPr/>
        </p:nvCxnSpPr>
        <p:spPr>
          <a:xfrm>
            <a:off x="2227152" y="1380449"/>
            <a:ext cx="6644" cy="1610136"/>
          </a:xfrm>
          <a:prstGeom prst="straightConnector1">
            <a:avLst/>
          </a:prstGeom>
          <a:ln w="3810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7E31CE8-F335-4EB5-BA9F-D1FFCDE97605}"/>
              </a:ext>
            </a:extLst>
          </p:cNvPr>
          <p:cNvCxnSpPr>
            <a:cxnSpLocks/>
          </p:cNvCxnSpPr>
          <p:nvPr/>
        </p:nvCxnSpPr>
        <p:spPr>
          <a:xfrm>
            <a:off x="5449824" y="1396283"/>
            <a:ext cx="0" cy="2443762"/>
          </a:xfrm>
          <a:prstGeom prst="straightConnector1">
            <a:avLst/>
          </a:prstGeom>
          <a:ln w="3810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771187D-FC0E-4CB7-8E6F-E8CAA38C0278}"/>
              </a:ext>
            </a:extLst>
          </p:cNvPr>
          <p:cNvCxnSpPr>
            <a:cxnSpLocks/>
          </p:cNvCxnSpPr>
          <p:nvPr/>
        </p:nvCxnSpPr>
        <p:spPr>
          <a:xfrm>
            <a:off x="4804010" y="1396283"/>
            <a:ext cx="0" cy="1024770"/>
          </a:xfrm>
          <a:prstGeom prst="straightConnector1">
            <a:avLst/>
          </a:prstGeom>
          <a:ln w="3810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99CFB44-291A-4FEA-BC5C-A9DEF59EB4C7}"/>
              </a:ext>
            </a:extLst>
          </p:cNvPr>
          <p:cNvCxnSpPr>
            <a:cxnSpLocks/>
          </p:cNvCxnSpPr>
          <p:nvPr/>
        </p:nvCxnSpPr>
        <p:spPr>
          <a:xfrm>
            <a:off x="2842791" y="1628775"/>
            <a:ext cx="0" cy="2901139"/>
          </a:xfrm>
          <a:prstGeom prst="straightConnector1">
            <a:avLst/>
          </a:prstGeom>
          <a:ln w="3810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342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D406-C9E9-4DA8-A6A5-21F54C30CC74}"/>
              </a:ext>
            </a:extLst>
          </p:cNvPr>
          <p:cNvSpPr>
            <a:spLocks noGrp="1"/>
          </p:cNvSpPr>
          <p:nvPr>
            <p:ph type="title"/>
          </p:nvPr>
        </p:nvSpPr>
        <p:spPr/>
        <p:txBody>
          <a:bodyPr/>
          <a:lstStyle/>
          <a:p>
            <a:r>
              <a:rPr lang="en-US" dirty="0"/>
              <a:t>University of Bristol ROADM</a:t>
            </a:r>
            <a:endParaRPr lang="en-GB" dirty="0"/>
          </a:p>
        </p:txBody>
      </p:sp>
      <p:sp>
        <p:nvSpPr>
          <p:cNvPr id="6" name="Content Placeholder 5">
            <a:extLst>
              <a:ext uri="{FF2B5EF4-FFF2-40B4-BE49-F238E27FC236}">
                <a16:creationId xmlns:a16="http://schemas.microsoft.com/office/drawing/2014/main" id="{B8000CFC-506C-4708-A9CE-432C62F1FBE4}"/>
              </a:ext>
            </a:extLst>
          </p:cNvPr>
          <p:cNvSpPr>
            <a:spLocks noGrp="1"/>
          </p:cNvSpPr>
          <p:nvPr>
            <p:ph sz="quarter" idx="13"/>
          </p:nvPr>
        </p:nvSpPr>
        <p:spPr/>
        <p:txBody>
          <a:bodyPr/>
          <a:lstStyle/>
          <a:p>
            <a:r>
              <a:rPr lang="en-US" dirty="0"/>
              <a:t>Solution linked to Hardware components in Metro-Haul</a:t>
            </a:r>
          </a:p>
          <a:p>
            <a:pPr lvl="1"/>
            <a:r>
              <a:rPr lang="en-US" sz="1800" dirty="0"/>
              <a:t>D21: Bristol ROADM</a:t>
            </a:r>
          </a:p>
          <a:p>
            <a:r>
              <a:rPr lang="en-US" sz="2000" dirty="0"/>
              <a:t>Usage in Bristol demo</a:t>
            </a:r>
          </a:p>
          <a:p>
            <a:pPr lvl="1"/>
            <a:r>
              <a:rPr lang="en-US" sz="1800" dirty="0"/>
              <a:t>Used as the ROADM to switch </a:t>
            </a:r>
            <a:r>
              <a:rPr lang="en-US" sz="1800" dirty="0" err="1"/>
              <a:t>lightpaths</a:t>
            </a:r>
            <a:r>
              <a:rPr lang="en-US" sz="1800" dirty="0"/>
              <a:t> carrying crowdsourced video streams from the AMEN to the remote MCEN and vice versa</a:t>
            </a:r>
          </a:p>
          <a:p>
            <a:endParaRPr lang="en-US" dirty="0"/>
          </a:p>
        </p:txBody>
      </p:sp>
    </p:spTree>
    <p:extLst>
      <p:ext uri="{BB962C8B-B14F-4D97-AF65-F5344CB8AC3E}">
        <p14:creationId xmlns:p14="http://schemas.microsoft.com/office/powerpoint/2010/main" val="2911389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039D85-7E61-4F0C-9D68-E84D89058BAB}"/>
              </a:ext>
            </a:extLst>
          </p:cNvPr>
          <p:cNvSpPr>
            <a:spLocks noGrp="1"/>
          </p:cNvSpPr>
          <p:nvPr>
            <p:ph type="title"/>
          </p:nvPr>
        </p:nvSpPr>
        <p:spPr/>
        <p:txBody>
          <a:bodyPr/>
          <a:lstStyle/>
          <a:p>
            <a:r>
              <a:rPr lang="it-IT" dirty="0"/>
              <a:t>UPC</a:t>
            </a:r>
            <a:endParaRPr lang="en-GB" dirty="0"/>
          </a:p>
        </p:txBody>
      </p:sp>
      <p:sp>
        <p:nvSpPr>
          <p:cNvPr id="8" name="Text Placeholder 7">
            <a:extLst>
              <a:ext uri="{FF2B5EF4-FFF2-40B4-BE49-F238E27FC236}">
                <a16:creationId xmlns:a16="http://schemas.microsoft.com/office/drawing/2014/main" id="{978A5094-F0DF-4778-8D31-8C57C6ACB10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32984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43D1C5-6BA7-4E01-B406-F3DC75DB66A0}"/>
              </a:ext>
            </a:extLst>
          </p:cNvPr>
          <p:cNvSpPr>
            <a:spLocks noGrp="1"/>
          </p:cNvSpPr>
          <p:nvPr>
            <p:ph type="title"/>
          </p:nvPr>
        </p:nvSpPr>
        <p:spPr/>
        <p:txBody>
          <a:bodyPr/>
          <a:lstStyle/>
          <a:p>
            <a:r>
              <a:rPr lang="en-US" dirty="0"/>
              <a:t>UPC: On-demand Telemetry and Results Visualization</a:t>
            </a:r>
          </a:p>
        </p:txBody>
      </p:sp>
      <p:sp>
        <p:nvSpPr>
          <p:cNvPr id="215" name="Rectangle 214">
            <a:extLst>
              <a:ext uri="{FF2B5EF4-FFF2-40B4-BE49-F238E27FC236}">
                <a16:creationId xmlns:a16="http://schemas.microsoft.com/office/drawing/2014/main" id="{D7F52EE7-9D86-4D68-A88E-76222E6F2D5E}"/>
              </a:ext>
            </a:extLst>
          </p:cNvPr>
          <p:cNvSpPr/>
          <p:nvPr/>
        </p:nvSpPr>
        <p:spPr>
          <a:xfrm>
            <a:off x="4723111" y="5484648"/>
            <a:ext cx="3967817" cy="646331"/>
          </a:xfrm>
          <a:prstGeom prst="rect">
            <a:avLst/>
          </a:prstGeom>
        </p:spPr>
        <p:txBody>
          <a:bodyPr wrap="none">
            <a:spAutoFit/>
          </a:bodyPr>
          <a:lstStyle/>
          <a:p>
            <a:r>
              <a:rPr lang="en-US" dirty="0"/>
              <a:t>Demonstrated during </a:t>
            </a:r>
            <a:r>
              <a:rPr lang="en-US" dirty="0" err="1"/>
              <a:t>EuCnC</a:t>
            </a:r>
            <a:r>
              <a:rPr lang="en-US" dirty="0"/>
              <a:t> 2019</a:t>
            </a:r>
          </a:p>
          <a:p>
            <a:r>
              <a:rPr lang="en-US" dirty="0"/>
              <a:t>Partners involved: UPC, CNIT, CTTC</a:t>
            </a:r>
          </a:p>
        </p:txBody>
      </p:sp>
      <p:pic>
        <p:nvPicPr>
          <p:cNvPr id="2" name="Picture 1">
            <a:extLst>
              <a:ext uri="{FF2B5EF4-FFF2-40B4-BE49-F238E27FC236}">
                <a16:creationId xmlns:a16="http://schemas.microsoft.com/office/drawing/2014/main" id="{BB131635-72BB-47A3-A9EC-6B90744C280A}"/>
              </a:ext>
            </a:extLst>
          </p:cNvPr>
          <p:cNvPicPr>
            <a:picLocks noChangeAspect="1"/>
          </p:cNvPicPr>
          <p:nvPr/>
        </p:nvPicPr>
        <p:blipFill>
          <a:blip r:embed="rId2"/>
          <a:stretch>
            <a:fillRect/>
          </a:stretch>
        </p:blipFill>
        <p:spPr>
          <a:xfrm>
            <a:off x="6144765" y="724719"/>
            <a:ext cx="5817214" cy="4353215"/>
          </a:xfrm>
          <a:prstGeom prst="rect">
            <a:avLst/>
          </a:prstGeom>
        </p:spPr>
      </p:pic>
      <p:pic>
        <p:nvPicPr>
          <p:cNvPr id="3" name="Picture 2">
            <a:extLst>
              <a:ext uri="{FF2B5EF4-FFF2-40B4-BE49-F238E27FC236}">
                <a16:creationId xmlns:a16="http://schemas.microsoft.com/office/drawing/2014/main" id="{4D0D2634-E349-4E26-A5AE-D64DB0ADDC2C}"/>
              </a:ext>
            </a:extLst>
          </p:cNvPr>
          <p:cNvPicPr>
            <a:picLocks noChangeAspect="1"/>
          </p:cNvPicPr>
          <p:nvPr/>
        </p:nvPicPr>
        <p:blipFill>
          <a:blip r:embed="rId3"/>
          <a:stretch>
            <a:fillRect/>
          </a:stretch>
        </p:blipFill>
        <p:spPr>
          <a:xfrm>
            <a:off x="802966" y="822633"/>
            <a:ext cx="3794036" cy="5308346"/>
          </a:xfrm>
          <a:prstGeom prst="rect">
            <a:avLst/>
          </a:prstGeom>
        </p:spPr>
      </p:pic>
    </p:spTree>
    <p:extLst>
      <p:ext uri="{BB962C8B-B14F-4D97-AF65-F5344CB8AC3E}">
        <p14:creationId xmlns:p14="http://schemas.microsoft.com/office/powerpoint/2010/main" val="79649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835E-81A4-4BF4-B6BC-5F79DBC84A26}"/>
              </a:ext>
            </a:extLst>
          </p:cNvPr>
          <p:cNvSpPr>
            <a:spLocks noGrp="1"/>
          </p:cNvSpPr>
          <p:nvPr>
            <p:ph type="title"/>
          </p:nvPr>
        </p:nvSpPr>
        <p:spPr>
          <a:xfrm>
            <a:off x="721093" y="-9053"/>
            <a:ext cx="10028434" cy="622176"/>
          </a:xfrm>
        </p:spPr>
        <p:txBody>
          <a:bodyPr/>
          <a:lstStyle/>
          <a:p>
            <a:r>
              <a:rPr lang="it-IT" dirty="0"/>
              <a:t>WP3 in </a:t>
            </a:r>
            <a:r>
              <a:rPr lang="it-IT" dirty="0" err="1"/>
              <a:t>Year</a:t>
            </a:r>
            <a:r>
              <a:rPr lang="it-IT" dirty="0"/>
              <a:t> </a:t>
            </a:r>
            <a:r>
              <a:rPr lang="it-IT" dirty="0" err="1"/>
              <a:t>two</a:t>
            </a:r>
            <a:r>
              <a:rPr lang="it-IT" dirty="0"/>
              <a:t>: </a:t>
            </a:r>
            <a:r>
              <a:rPr lang="it-IT" dirty="0" err="1"/>
              <a:t>Prototyping</a:t>
            </a:r>
            <a:r>
              <a:rPr lang="it-IT" dirty="0"/>
              <a:t>….</a:t>
            </a:r>
            <a:endParaRPr lang="en-GB" dirty="0"/>
          </a:p>
        </p:txBody>
      </p:sp>
      <p:sp>
        <p:nvSpPr>
          <p:cNvPr id="5" name="Slide Number Placeholder 4">
            <a:extLst>
              <a:ext uri="{FF2B5EF4-FFF2-40B4-BE49-F238E27FC236}">
                <a16:creationId xmlns:a16="http://schemas.microsoft.com/office/drawing/2014/main" id="{A40BE5A3-088E-4FC3-A358-B27F34F4EE9D}"/>
              </a:ext>
            </a:extLst>
          </p:cNvPr>
          <p:cNvSpPr>
            <a:spLocks noGrp="1"/>
          </p:cNvSpPr>
          <p:nvPr>
            <p:ph type="sldNum" sz="quarter" idx="12"/>
          </p:nvPr>
        </p:nvSpPr>
        <p:spPr/>
        <p:txBody>
          <a:bodyPr/>
          <a:lstStyle/>
          <a:p>
            <a:fld id="{9EC776E0-00C6-4634-A5F7-D35E042FD6BB}" type="slidenum">
              <a:rPr lang="en-US" smtClean="0"/>
              <a:pPr/>
              <a:t>6</a:t>
            </a:fld>
            <a:endParaRPr lang="en-US"/>
          </a:p>
        </p:txBody>
      </p:sp>
      <p:sp>
        <p:nvSpPr>
          <p:cNvPr id="13" name="Rectangle 12">
            <a:extLst>
              <a:ext uri="{FF2B5EF4-FFF2-40B4-BE49-F238E27FC236}">
                <a16:creationId xmlns:a16="http://schemas.microsoft.com/office/drawing/2014/main" id="{9F9C8089-4CCB-454C-BBC1-99EFB5891684}"/>
              </a:ext>
            </a:extLst>
          </p:cNvPr>
          <p:cNvSpPr/>
          <p:nvPr/>
        </p:nvSpPr>
        <p:spPr>
          <a:xfrm>
            <a:off x="399810" y="1141466"/>
            <a:ext cx="2355403" cy="461665"/>
          </a:xfrm>
          <a:prstGeom prst="rect">
            <a:avLst/>
          </a:prstGeom>
          <a:ln>
            <a:solidFill>
              <a:schemeClr val="accent2"/>
            </a:solidFill>
          </a:ln>
        </p:spPr>
        <p:txBody>
          <a:bodyPr wrap="square">
            <a:spAutoFit/>
          </a:bodyPr>
          <a:lstStyle/>
          <a:p>
            <a:pPr lvl="0">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Discontinued: Full disaggregation up to subsystem is not a priority.</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E400DD8-014D-4EE0-BC6C-BD6D4C7BDFEE}"/>
              </a:ext>
            </a:extLst>
          </p:cNvPr>
          <p:cNvSpPr/>
          <p:nvPr/>
        </p:nvSpPr>
        <p:spPr>
          <a:xfrm>
            <a:off x="526520" y="3359370"/>
            <a:ext cx="2181207" cy="461665"/>
          </a:xfrm>
          <a:prstGeom prst="rect">
            <a:avLst/>
          </a:prstGeom>
          <a:ln>
            <a:solidFill>
              <a:schemeClr val="accent2"/>
            </a:solidFill>
          </a:ln>
        </p:spPr>
        <p:txBody>
          <a:bodyPr wrap="square">
            <a:spAutoFit/>
          </a:bodyPr>
          <a:lstStyle/>
          <a:p>
            <a:pPr lvl="0">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Discontinued: more suitable for long haul.</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16" name="Marcador de fecha 2">
            <a:extLst>
              <a:ext uri="{FF2B5EF4-FFF2-40B4-BE49-F238E27FC236}">
                <a16:creationId xmlns:a16="http://schemas.microsoft.com/office/drawing/2014/main" id="{64AC77D1-181C-4127-8B90-B285AFB6D5DB}"/>
              </a:ext>
            </a:extLst>
          </p:cNvPr>
          <p:cNvSpPr>
            <a:spLocks noGrp="1"/>
          </p:cNvSpPr>
          <p:nvPr>
            <p:ph type="dt" sz="half" idx="10"/>
          </p:nvPr>
        </p:nvSpPr>
        <p:spPr>
          <a:xfrm>
            <a:off x="723596" y="6356350"/>
            <a:ext cx="1027101" cy="365125"/>
          </a:xfrm>
        </p:spPr>
        <p:txBody>
          <a:bodyPr/>
          <a:lstStyle/>
          <a:p>
            <a:r>
              <a:rPr lang="en-US" dirty="0"/>
              <a:t>02/10/2019</a:t>
            </a:r>
          </a:p>
        </p:txBody>
      </p:sp>
      <p:pic>
        <p:nvPicPr>
          <p:cNvPr id="6" name="Picture 5">
            <a:extLst>
              <a:ext uri="{FF2B5EF4-FFF2-40B4-BE49-F238E27FC236}">
                <a16:creationId xmlns:a16="http://schemas.microsoft.com/office/drawing/2014/main" id="{A761B297-957E-4A9E-BF7C-653E2D326362}"/>
              </a:ext>
            </a:extLst>
          </p:cNvPr>
          <p:cNvPicPr>
            <a:picLocks noChangeAspect="1"/>
          </p:cNvPicPr>
          <p:nvPr/>
        </p:nvPicPr>
        <p:blipFill>
          <a:blip r:embed="rId2"/>
          <a:stretch>
            <a:fillRect/>
          </a:stretch>
        </p:blipFill>
        <p:spPr>
          <a:xfrm>
            <a:off x="2863440" y="580570"/>
            <a:ext cx="8710701" cy="6250192"/>
          </a:xfrm>
          <a:prstGeom prst="rect">
            <a:avLst/>
          </a:prstGeom>
        </p:spPr>
      </p:pic>
      <p:sp>
        <p:nvSpPr>
          <p:cNvPr id="3" name="Rectangle 2">
            <a:extLst>
              <a:ext uri="{FF2B5EF4-FFF2-40B4-BE49-F238E27FC236}">
                <a16:creationId xmlns:a16="http://schemas.microsoft.com/office/drawing/2014/main" id="{DF70EB3E-6296-488D-A332-429191266AA6}"/>
              </a:ext>
            </a:extLst>
          </p:cNvPr>
          <p:cNvSpPr/>
          <p:nvPr/>
        </p:nvSpPr>
        <p:spPr>
          <a:xfrm>
            <a:off x="2805383" y="1170494"/>
            <a:ext cx="8855841" cy="382534"/>
          </a:xfrm>
          <a:prstGeom prst="rect">
            <a:avLst/>
          </a:prstGeom>
          <a:solidFill>
            <a:srgbClr val="DBDBDB">
              <a:alpha val="72941"/>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6B27127-9BC9-4FC9-B58F-ABBBD242F410}"/>
              </a:ext>
            </a:extLst>
          </p:cNvPr>
          <p:cNvSpPr/>
          <p:nvPr/>
        </p:nvSpPr>
        <p:spPr>
          <a:xfrm>
            <a:off x="2805383" y="3398911"/>
            <a:ext cx="8855842" cy="418310"/>
          </a:xfrm>
          <a:prstGeom prst="rect">
            <a:avLst/>
          </a:prstGeom>
          <a:solidFill>
            <a:srgbClr val="DBDBDB">
              <a:alpha val="72941"/>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474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42E9-120D-4525-B949-2F1773447170}"/>
              </a:ext>
            </a:extLst>
          </p:cNvPr>
          <p:cNvSpPr>
            <a:spLocks noGrp="1"/>
          </p:cNvSpPr>
          <p:nvPr>
            <p:ph type="title"/>
          </p:nvPr>
        </p:nvSpPr>
        <p:spPr/>
        <p:txBody>
          <a:bodyPr/>
          <a:lstStyle/>
          <a:p>
            <a:r>
              <a:rPr lang="en-GB" dirty="0"/>
              <a:t>WP3 in year two: prototyping but not only…</a:t>
            </a:r>
          </a:p>
        </p:txBody>
      </p:sp>
      <p:sp>
        <p:nvSpPr>
          <p:cNvPr id="5" name="Slide Number Placeholder 4">
            <a:extLst>
              <a:ext uri="{FF2B5EF4-FFF2-40B4-BE49-F238E27FC236}">
                <a16:creationId xmlns:a16="http://schemas.microsoft.com/office/drawing/2014/main" id="{80E711EA-D0AD-4C3C-941B-40A73AD31361}"/>
              </a:ext>
            </a:extLst>
          </p:cNvPr>
          <p:cNvSpPr>
            <a:spLocks noGrp="1"/>
          </p:cNvSpPr>
          <p:nvPr>
            <p:ph type="sldNum" sz="quarter" idx="12"/>
          </p:nvPr>
        </p:nvSpPr>
        <p:spPr/>
        <p:txBody>
          <a:bodyPr/>
          <a:lstStyle/>
          <a:p>
            <a:fld id="{9EC776E0-00C6-4634-A5F7-D35E042FD6BB}" type="slidenum">
              <a:rPr lang="en-US" smtClean="0"/>
              <a:pPr/>
              <a:t>7</a:t>
            </a:fld>
            <a:endParaRPr lang="en-US"/>
          </a:p>
        </p:txBody>
      </p:sp>
      <p:sp>
        <p:nvSpPr>
          <p:cNvPr id="6" name="Content Placeholder 5">
            <a:extLst>
              <a:ext uri="{FF2B5EF4-FFF2-40B4-BE49-F238E27FC236}">
                <a16:creationId xmlns:a16="http://schemas.microsoft.com/office/drawing/2014/main" id="{59F6A358-6F11-49F6-A824-289B70F4B945}"/>
              </a:ext>
            </a:extLst>
          </p:cNvPr>
          <p:cNvSpPr>
            <a:spLocks noGrp="1"/>
          </p:cNvSpPr>
          <p:nvPr>
            <p:ph sz="quarter" idx="13"/>
          </p:nvPr>
        </p:nvSpPr>
        <p:spPr>
          <a:xfrm>
            <a:off x="280656" y="566756"/>
            <a:ext cx="11637023" cy="5951344"/>
          </a:xfrm>
        </p:spPr>
        <p:txBody>
          <a:bodyPr/>
          <a:lstStyle/>
          <a:p>
            <a:pPr marL="0" indent="0">
              <a:spcBef>
                <a:spcPts val="1200"/>
              </a:spcBef>
              <a:buNone/>
            </a:pPr>
            <a:r>
              <a:rPr lang="it-IT" sz="2400" b="1" dirty="0">
                <a:solidFill>
                  <a:srgbClr val="FF0000"/>
                </a:solidFill>
              </a:rPr>
              <a:t>21 </a:t>
            </a:r>
            <a:r>
              <a:rPr lang="it-IT" sz="2400" b="1" dirty="0" err="1">
                <a:solidFill>
                  <a:srgbClr val="FF0000"/>
                </a:solidFill>
              </a:rPr>
              <a:t>Prototypes</a:t>
            </a:r>
            <a:r>
              <a:rPr lang="it-IT" sz="2400" b="1" dirty="0">
                <a:solidFill>
                  <a:srgbClr val="FF0000"/>
                </a:solidFill>
              </a:rPr>
              <a:t>…(D1-D21): </a:t>
            </a:r>
            <a:r>
              <a:rPr lang="en-GB" sz="2400" b="1" dirty="0">
                <a:solidFill>
                  <a:srgbClr val="FF0000"/>
                </a:solidFill>
              </a:rPr>
              <a:t>not 21 distinct solutions or technologies!</a:t>
            </a:r>
            <a:endParaRPr lang="it-IT" sz="2400" b="1" dirty="0">
              <a:solidFill>
                <a:srgbClr val="FF0000"/>
              </a:solidFill>
            </a:endParaRPr>
          </a:p>
          <a:p>
            <a:pPr marL="0" indent="0">
              <a:spcBef>
                <a:spcPts val="1200"/>
              </a:spcBef>
              <a:spcAft>
                <a:spcPts val="1200"/>
              </a:spcAft>
              <a:buNone/>
            </a:pPr>
            <a:r>
              <a:rPr lang="en-GB" sz="2400" dirty="0">
                <a:solidFill>
                  <a:schemeClr val="accent1">
                    <a:lumMod val="50000"/>
                  </a:schemeClr>
                </a:solidFill>
              </a:rPr>
              <a:t>Optical Network Elements (O-NE)s and DWDM Transmission Systems solutions:</a:t>
            </a:r>
          </a:p>
          <a:p>
            <a:pPr>
              <a:spcBef>
                <a:spcPts val="600"/>
              </a:spcBef>
            </a:pPr>
            <a:r>
              <a:rPr lang="en-GB" sz="2000" dirty="0"/>
              <a:t>Three categories of Systems identified within METRO-HAUL: </a:t>
            </a:r>
          </a:p>
          <a:p>
            <a:pPr lvl="1">
              <a:spcBef>
                <a:spcPts val="800"/>
              </a:spcBef>
            </a:pPr>
            <a:r>
              <a:rPr lang="en-GB" dirty="0"/>
              <a:t>WDM-Sys1: Flexible, high capacity WDM transport System based on MD-ROADMs; </a:t>
            </a:r>
          </a:p>
          <a:p>
            <a:pPr lvl="1">
              <a:spcBef>
                <a:spcPts val="800"/>
              </a:spcBef>
            </a:pPr>
            <a:r>
              <a:rPr lang="en-GB" dirty="0"/>
              <a:t>WDM-Sys2: Low cost, simple topology WDM transport System based on degree-2 ROADMs; </a:t>
            </a:r>
          </a:p>
          <a:p>
            <a:pPr lvl="1">
              <a:spcBef>
                <a:spcPts val="800"/>
              </a:spcBef>
            </a:pPr>
            <a:r>
              <a:rPr lang="en-GB" dirty="0"/>
              <a:t>WDM-Sys3: Low cost, simple topology WDM transport System based on Filterless OADMs.</a:t>
            </a:r>
          </a:p>
          <a:p>
            <a:pPr>
              <a:spcBef>
                <a:spcPts val="1200"/>
              </a:spcBef>
            </a:pPr>
            <a:r>
              <a:rPr lang="en-GB" sz="2000" dirty="0"/>
              <a:t>All O-NEs prototypes are mapped into the three systems:</a:t>
            </a:r>
          </a:p>
          <a:p>
            <a:pPr marL="457200" lvl="1" indent="0">
              <a:spcBef>
                <a:spcPts val="600"/>
              </a:spcBef>
              <a:buNone/>
            </a:pPr>
            <a:r>
              <a:rPr lang="en-GB" b="1" dirty="0">
                <a:solidFill>
                  <a:srgbClr val="FF0000"/>
                </a:solidFill>
              </a:rPr>
              <a:t>Short-term scenarios:  </a:t>
            </a:r>
          </a:p>
          <a:p>
            <a:pPr lvl="1">
              <a:lnSpc>
                <a:spcPct val="100000"/>
              </a:lnSpc>
              <a:spcBef>
                <a:spcPts val="800"/>
              </a:spcBef>
            </a:pPr>
            <a:r>
              <a:rPr lang="en-GB" dirty="0"/>
              <a:t>Focus on of compatibility of O-NEs with each other and with the Systems: both horizontal (optical specification: contribution to </a:t>
            </a:r>
            <a:r>
              <a:rPr lang="en-GB" b="1" dirty="0" err="1"/>
              <a:t>OpenROADM</a:t>
            </a:r>
            <a:r>
              <a:rPr lang="en-GB" b="1" dirty="0"/>
              <a:t> MSA</a:t>
            </a:r>
            <a:r>
              <a:rPr lang="en-GB" dirty="0"/>
              <a:t>) and vertical interoperability: standard APIs for device control (</a:t>
            </a:r>
            <a:r>
              <a:rPr lang="en-GB" b="1" dirty="0" err="1"/>
              <a:t>OpenConfig</a:t>
            </a:r>
            <a:r>
              <a:rPr lang="en-GB" b="1" dirty="0"/>
              <a:t> </a:t>
            </a:r>
            <a:r>
              <a:rPr lang="en-GB" dirty="0"/>
              <a:t>for transceivers; </a:t>
            </a:r>
            <a:r>
              <a:rPr lang="en-GB" b="1" dirty="0" err="1"/>
              <a:t>OpenROADM</a:t>
            </a:r>
            <a:r>
              <a:rPr lang="en-GB" dirty="0"/>
              <a:t> for optical switching elements).</a:t>
            </a:r>
          </a:p>
          <a:p>
            <a:pPr lvl="1">
              <a:lnSpc>
                <a:spcPct val="100000"/>
              </a:lnSpc>
              <a:spcBef>
                <a:spcPts val="800"/>
              </a:spcBef>
            </a:pPr>
            <a:r>
              <a:rPr lang="en-GB" dirty="0"/>
              <a:t> Integration or upgrades of existing or even commercial solutions  with SDN oriented agents or autonomic monitoring systems: ROADM, Filterless, Low Cost Add/Drop: D1,D2,D3; Transceivers: D6,D16, D17, D18, D19, D20, D21.</a:t>
            </a:r>
          </a:p>
          <a:p>
            <a:pPr marL="457200" lvl="1" indent="0">
              <a:spcBef>
                <a:spcPts val="800"/>
              </a:spcBef>
              <a:buNone/>
            </a:pPr>
            <a:r>
              <a:rPr lang="en-GB" b="1" dirty="0">
                <a:solidFill>
                  <a:srgbClr val="FF0000"/>
                </a:solidFill>
              </a:rPr>
              <a:t>Longer term scenarios: </a:t>
            </a:r>
          </a:p>
          <a:p>
            <a:pPr lvl="1">
              <a:spcBef>
                <a:spcPts val="800"/>
              </a:spcBef>
            </a:pPr>
            <a:r>
              <a:rPr lang="en-GB" dirty="0"/>
              <a:t>Selection of efficient optical integrated technologies with expected high technological yield and low costs: D4,D5.</a:t>
            </a:r>
          </a:p>
          <a:p>
            <a:pPr lvl="1">
              <a:spcBef>
                <a:spcPts val="800"/>
              </a:spcBef>
            </a:pPr>
            <a:r>
              <a:rPr lang="it-IT" dirty="0"/>
              <a:t>I</a:t>
            </a:r>
            <a:r>
              <a:rPr lang="en-GB" dirty="0" err="1"/>
              <a:t>nnovative</a:t>
            </a:r>
            <a:r>
              <a:rPr lang="en-GB" dirty="0"/>
              <a:t> transponders: D7,D8,D10,D11.</a:t>
            </a:r>
          </a:p>
          <a:p>
            <a:pPr marL="457200" lvl="1" indent="0">
              <a:spcBef>
                <a:spcPts val="1800"/>
              </a:spcBef>
              <a:buNone/>
            </a:pPr>
            <a:endParaRPr lang="en-GB" sz="1800" dirty="0"/>
          </a:p>
          <a:p>
            <a:pPr marL="914400" lvl="2" indent="0">
              <a:buNone/>
            </a:pPr>
            <a:endParaRPr lang="en-GB" sz="1600" dirty="0"/>
          </a:p>
        </p:txBody>
      </p:sp>
      <p:sp>
        <p:nvSpPr>
          <p:cNvPr id="7" name="Marcador de fecha 2">
            <a:extLst>
              <a:ext uri="{FF2B5EF4-FFF2-40B4-BE49-F238E27FC236}">
                <a16:creationId xmlns:a16="http://schemas.microsoft.com/office/drawing/2014/main" id="{61B67250-360C-43CD-BFFD-93B9DE043841}"/>
              </a:ext>
            </a:extLst>
          </p:cNvPr>
          <p:cNvSpPr>
            <a:spLocks noGrp="1"/>
          </p:cNvSpPr>
          <p:nvPr>
            <p:ph type="dt" sz="half" idx="10"/>
          </p:nvPr>
        </p:nvSpPr>
        <p:spPr>
          <a:xfrm>
            <a:off x="606490" y="6356350"/>
            <a:ext cx="1027101" cy="365125"/>
          </a:xfrm>
        </p:spPr>
        <p:txBody>
          <a:bodyPr/>
          <a:lstStyle/>
          <a:p>
            <a:r>
              <a:rPr lang="en-US" dirty="0"/>
              <a:t>02/10/2019</a:t>
            </a:r>
          </a:p>
        </p:txBody>
      </p:sp>
      <p:sp>
        <p:nvSpPr>
          <p:cNvPr id="8" name="Marcador de pie de página 3">
            <a:extLst>
              <a:ext uri="{FF2B5EF4-FFF2-40B4-BE49-F238E27FC236}">
                <a16:creationId xmlns:a16="http://schemas.microsoft.com/office/drawing/2014/main" id="{5F7FE1EC-6173-46BF-82CC-17C1D96A4A94}"/>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277714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42E9-120D-4525-B949-2F1773447170}"/>
              </a:ext>
            </a:extLst>
          </p:cNvPr>
          <p:cNvSpPr>
            <a:spLocks noGrp="1"/>
          </p:cNvSpPr>
          <p:nvPr>
            <p:ph type="title"/>
          </p:nvPr>
        </p:nvSpPr>
        <p:spPr/>
        <p:txBody>
          <a:bodyPr/>
          <a:lstStyle/>
          <a:p>
            <a:r>
              <a:rPr lang="en-GB" dirty="0"/>
              <a:t>WP3 in year two: prototyping but not only…</a:t>
            </a:r>
          </a:p>
        </p:txBody>
      </p:sp>
      <p:sp>
        <p:nvSpPr>
          <p:cNvPr id="5" name="Slide Number Placeholder 4">
            <a:extLst>
              <a:ext uri="{FF2B5EF4-FFF2-40B4-BE49-F238E27FC236}">
                <a16:creationId xmlns:a16="http://schemas.microsoft.com/office/drawing/2014/main" id="{80E711EA-D0AD-4C3C-941B-40A73AD31361}"/>
              </a:ext>
            </a:extLst>
          </p:cNvPr>
          <p:cNvSpPr>
            <a:spLocks noGrp="1"/>
          </p:cNvSpPr>
          <p:nvPr>
            <p:ph type="sldNum" sz="quarter" idx="12"/>
          </p:nvPr>
        </p:nvSpPr>
        <p:spPr/>
        <p:txBody>
          <a:bodyPr/>
          <a:lstStyle/>
          <a:p>
            <a:fld id="{9EC776E0-00C6-4634-A5F7-D35E042FD6BB}" type="slidenum">
              <a:rPr lang="en-US" smtClean="0"/>
              <a:pPr/>
              <a:t>8</a:t>
            </a:fld>
            <a:endParaRPr lang="en-US"/>
          </a:p>
        </p:txBody>
      </p:sp>
      <p:sp>
        <p:nvSpPr>
          <p:cNvPr id="6" name="Content Placeholder 5">
            <a:extLst>
              <a:ext uri="{FF2B5EF4-FFF2-40B4-BE49-F238E27FC236}">
                <a16:creationId xmlns:a16="http://schemas.microsoft.com/office/drawing/2014/main" id="{59F6A358-6F11-49F6-A824-289B70F4B945}"/>
              </a:ext>
            </a:extLst>
          </p:cNvPr>
          <p:cNvSpPr>
            <a:spLocks noGrp="1"/>
          </p:cNvSpPr>
          <p:nvPr>
            <p:ph sz="quarter" idx="13"/>
          </p:nvPr>
        </p:nvSpPr>
        <p:spPr>
          <a:xfrm>
            <a:off x="280656" y="1259479"/>
            <a:ext cx="11637023" cy="4088369"/>
          </a:xfrm>
        </p:spPr>
        <p:txBody>
          <a:bodyPr/>
          <a:lstStyle/>
          <a:p>
            <a:pPr marL="0" indent="0">
              <a:spcBef>
                <a:spcPts val="1200"/>
              </a:spcBef>
              <a:buNone/>
            </a:pPr>
            <a:r>
              <a:rPr lang="it-IT" sz="2800" dirty="0" err="1">
                <a:solidFill>
                  <a:srgbClr val="FF0000"/>
                </a:solidFill>
              </a:rPr>
              <a:t>Not</a:t>
            </a:r>
            <a:r>
              <a:rPr lang="it-IT" sz="2800" dirty="0">
                <a:solidFill>
                  <a:srgbClr val="FF0000"/>
                </a:solidFill>
              </a:rPr>
              <a:t> </a:t>
            </a:r>
            <a:r>
              <a:rPr lang="it-IT" sz="2800" dirty="0" err="1">
                <a:solidFill>
                  <a:srgbClr val="FF0000"/>
                </a:solidFill>
              </a:rPr>
              <a:t>only</a:t>
            </a:r>
            <a:r>
              <a:rPr lang="it-IT" sz="2800" dirty="0">
                <a:solidFill>
                  <a:srgbClr val="FF0000"/>
                </a:solidFill>
              </a:rPr>
              <a:t> O-</a:t>
            </a:r>
            <a:r>
              <a:rPr lang="it-IT" sz="2800" dirty="0" err="1">
                <a:solidFill>
                  <a:srgbClr val="FF0000"/>
                </a:solidFill>
              </a:rPr>
              <a:t>NEs</a:t>
            </a:r>
            <a:r>
              <a:rPr lang="it-IT" sz="2800" dirty="0">
                <a:solidFill>
                  <a:srgbClr val="FF0000"/>
                </a:solidFill>
              </a:rPr>
              <a:t>…</a:t>
            </a:r>
          </a:p>
          <a:p>
            <a:pPr lvl="1">
              <a:spcBef>
                <a:spcPts val="1200"/>
              </a:spcBef>
            </a:pPr>
            <a:r>
              <a:rPr lang="en-US" sz="2400" dirty="0"/>
              <a:t>Programmable packet switching solution for interconnection of access and core segments (D12);</a:t>
            </a:r>
            <a:endParaRPr lang="en-GB" sz="2400" dirty="0"/>
          </a:p>
          <a:p>
            <a:pPr lvl="1">
              <a:spcBef>
                <a:spcPts val="1200"/>
              </a:spcBef>
            </a:pPr>
            <a:r>
              <a:rPr lang="en-US" sz="2400" dirty="0"/>
              <a:t>PON termination to the metro node and its abstraction (D13);</a:t>
            </a:r>
            <a:endParaRPr lang="en-GB" sz="2400" dirty="0"/>
          </a:p>
          <a:p>
            <a:pPr lvl="1">
              <a:spcBef>
                <a:spcPts val="1200"/>
              </a:spcBef>
            </a:pPr>
            <a:r>
              <a:rPr lang="en-GB" sz="2400" dirty="0"/>
              <a:t>Monitoring systems, ranging from the optical layer to the data-link layer. More specifically a passive monitor probe at the data-link layer is developed (D14,D15);</a:t>
            </a:r>
          </a:p>
          <a:p>
            <a:pPr lvl="1">
              <a:spcBef>
                <a:spcPts val="1200"/>
              </a:spcBef>
            </a:pPr>
            <a:endParaRPr lang="en-GB" sz="2400" dirty="0"/>
          </a:p>
          <a:p>
            <a:pPr lvl="1">
              <a:spcBef>
                <a:spcPts val="1200"/>
              </a:spcBef>
            </a:pPr>
            <a:r>
              <a:rPr lang="it-IT" sz="2400" dirty="0"/>
              <a:t>S</a:t>
            </a:r>
            <a:r>
              <a:rPr lang="en-GB" sz="2400" dirty="0"/>
              <a:t>W agents for Monitoring and Data Analytics (MDA).</a:t>
            </a:r>
          </a:p>
          <a:p>
            <a:pPr lvl="1">
              <a:spcBef>
                <a:spcPts val="1800"/>
              </a:spcBef>
            </a:pPr>
            <a:endParaRPr lang="en-GB" sz="2400" dirty="0"/>
          </a:p>
          <a:p>
            <a:pPr marL="914400" lvl="2" indent="0">
              <a:buNone/>
            </a:pPr>
            <a:endParaRPr lang="en-GB" sz="2000" dirty="0"/>
          </a:p>
        </p:txBody>
      </p:sp>
      <p:sp>
        <p:nvSpPr>
          <p:cNvPr id="7" name="Marcador de fecha 2">
            <a:extLst>
              <a:ext uri="{FF2B5EF4-FFF2-40B4-BE49-F238E27FC236}">
                <a16:creationId xmlns:a16="http://schemas.microsoft.com/office/drawing/2014/main" id="{61B67250-360C-43CD-BFFD-93B9DE043841}"/>
              </a:ext>
            </a:extLst>
          </p:cNvPr>
          <p:cNvSpPr>
            <a:spLocks noGrp="1"/>
          </p:cNvSpPr>
          <p:nvPr>
            <p:ph type="dt" sz="half" idx="10"/>
          </p:nvPr>
        </p:nvSpPr>
        <p:spPr>
          <a:xfrm>
            <a:off x="606490" y="6356350"/>
            <a:ext cx="1027101" cy="365125"/>
          </a:xfrm>
        </p:spPr>
        <p:txBody>
          <a:bodyPr/>
          <a:lstStyle/>
          <a:p>
            <a:r>
              <a:rPr lang="en-US" dirty="0"/>
              <a:t>02/10/2019</a:t>
            </a:r>
          </a:p>
        </p:txBody>
      </p:sp>
      <p:sp>
        <p:nvSpPr>
          <p:cNvPr id="8" name="Marcador de pie de página 3">
            <a:extLst>
              <a:ext uri="{FF2B5EF4-FFF2-40B4-BE49-F238E27FC236}">
                <a16:creationId xmlns:a16="http://schemas.microsoft.com/office/drawing/2014/main" id="{5F7FE1EC-6173-46BF-82CC-17C1D96A4A94}"/>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288752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WP3: </a:t>
            </a:r>
            <a:r>
              <a:rPr lang="it-IT" dirty="0" err="1"/>
              <a:t>Milestones</a:t>
            </a:r>
            <a:r>
              <a:rPr lang="it-IT" dirty="0"/>
              <a:t> list</a:t>
            </a:r>
          </a:p>
        </p:txBody>
      </p:sp>
      <p:sp>
        <p:nvSpPr>
          <p:cNvPr id="5" name="Segnaposto numero diapositiva 4"/>
          <p:cNvSpPr>
            <a:spLocks noGrp="1"/>
          </p:cNvSpPr>
          <p:nvPr>
            <p:ph type="sldNum" sz="quarter" idx="12"/>
          </p:nvPr>
        </p:nvSpPr>
        <p:spPr/>
        <p:txBody>
          <a:bodyPr/>
          <a:lstStyle/>
          <a:p>
            <a:fld id="{9EC776E0-00C6-4634-A5F7-D35E042FD6BB}" type="slidenum">
              <a:rPr lang="en-US" smtClean="0"/>
              <a:pPr/>
              <a:t>9</a:t>
            </a:fld>
            <a:endParaRPr lang="en-US"/>
          </a:p>
        </p:txBody>
      </p:sp>
      <p:graphicFrame>
        <p:nvGraphicFramePr>
          <p:cNvPr id="6" name="Tabella 5"/>
          <p:cNvGraphicFramePr>
            <a:graphicFrameLocks noGrp="1"/>
          </p:cNvGraphicFramePr>
          <p:nvPr>
            <p:extLst/>
          </p:nvPr>
        </p:nvGraphicFramePr>
        <p:xfrm>
          <a:off x="551655" y="730514"/>
          <a:ext cx="11230769" cy="5543674"/>
        </p:xfrm>
        <a:graphic>
          <a:graphicData uri="http://schemas.openxmlformats.org/drawingml/2006/table">
            <a:tbl>
              <a:tblPr firstCol="1" bandRow="1">
                <a:tableStyleId>{3C2FFA5D-87B4-456A-9821-1D502468CF0F}</a:tableStyleId>
              </a:tblPr>
              <a:tblGrid>
                <a:gridCol w="1059611">
                  <a:extLst>
                    <a:ext uri="{9D8B030D-6E8A-4147-A177-3AD203B41FA5}">
                      <a16:colId xmlns:a16="http://schemas.microsoft.com/office/drawing/2014/main" val="20000"/>
                    </a:ext>
                  </a:extLst>
                </a:gridCol>
                <a:gridCol w="5279686">
                  <a:extLst>
                    <a:ext uri="{9D8B030D-6E8A-4147-A177-3AD203B41FA5}">
                      <a16:colId xmlns:a16="http://schemas.microsoft.com/office/drawing/2014/main" val="20001"/>
                    </a:ext>
                  </a:extLst>
                </a:gridCol>
                <a:gridCol w="2053023">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238249">
                  <a:extLst>
                    <a:ext uri="{9D8B030D-6E8A-4147-A177-3AD203B41FA5}">
                      <a16:colId xmlns:a16="http://schemas.microsoft.com/office/drawing/2014/main" val="20004"/>
                    </a:ext>
                  </a:extLst>
                </a:gridCol>
              </a:tblGrid>
              <a:tr h="563526">
                <a:tc>
                  <a:txBody>
                    <a:bodyPr/>
                    <a:lstStyle/>
                    <a:p>
                      <a:pPr marL="0" algn="ctr" defTabSz="914400" rtl="0" eaLnBrk="1" fontAlgn="b" latinLnBrk="0" hangingPunct="1">
                        <a:spcAft>
                          <a:spcPts val="0"/>
                        </a:spcAft>
                      </a:pPr>
                      <a:r>
                        <a:rPr lang="it-IT" sz="1600" b="1" i="0" u="none" strike="noStrike" kern="1200" dirty="0">
                          <a:solidFill>
                            <a:schemeClr val="tx1"/>
                          </a:solidFill>
                          <a:effectLst/>
                          <a:latin typeface="Calibri"/>
                          <a:ea typeface="+mn-ea"/>
                          <a:cs typeface="+mn-cs"/>
                        </a:rPr>
                        <a:t>N.</a:t>
                      </a: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600" b="1" i="0" u="none" strike="noStrike" kern="1200" dirty="0" err="1">
                          <a:solidFill>
                            <a:schemeClr val="tx1"/>
                          </a:solidFill>
                          <a:effectLst/>
                          <a:latin typeface="Calibri"/>
                          <a:ea typeface="+mn-ea"/>
                          <a:cs typeface="+mn-cs"/>
                        </a:rPr>
                        <a:t>Milestone</a:t>
                      </a:r>
                      <a:r>
                        <a:rPr lang="it-IT" sz="1600" b="1" i="0" u="none" strike="noStrike" kern="1200" dirty="0">
                          <a:solidFill>
                            <a:schemeClr val="tx1"/>
                          </a:solidFill>
                          <a:effectLst/>
                          <a:latin typeface="Calibri"/>
                          <a:ea typeface="+mn-ea"/>
                          <a:cs typeface="+mn-cs"/>
                        </a:rPr>
                        <a:t> Title</a:t>
                      </a: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600" b="1" i="0" u="none" strike="noStrike" kern="1200" dirty="0">
                          <a:solidFill>
                            <a:srgbClr val="000000"/>
                          </a:solidFill>
                          <a:effectLst/>
                          <a:latin typeface="Calibri"/>
                          <a:ea typeface="+mn-ea"/>
                          <a:cs typeface="+mn-cs"/>
                        </a:rPr>
                        <a:t>Lead </a:t>
                      </a:r>
                      <a:r>
                        <a:rPr lang="it-IT" sz="1600" b="1" i="0" u="none" strike="noStrike" kern="1200" dirty="0" err="1">
                          <a:solidFill>
                            <a:srgbClr val="000000"/>
                          </a:solidFill>
                          <a:effectLst/>
                          <a:latin typeface="Calibri"/>
                          <a:ea typeface="+mn-ea"/>
                          <a:cs typeface="+mn-cs"/>
                        </a:rPr>
                        <a:t>Beneficiary</a:t>
                      </a:r>
                      <a:endParaRPr lang="it-IT" sz="1600" b="1"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600" b="1" u="none" strike="noStrike" kern="1200" dirty="0" err="1">
                          <a:solidFill>
                            <a:schemeClr val="tx1"/>
                          </a:solidFill>
                          <a:effectLst/>
                        </a:rPr>
                        <a:t>Type</a:t>
                      </a:r>
                      <a:endParaRPr lang="it-IT" sz="1600" b="1" i="0" u="none" strike="noStrike" kern="1200" dirty="0">
                        <a:solidFill>
                          <a:schemeClr val="tx1"/>
                        </a:solidFill>
                        <a:effectLst/>
                        <a:latin typeface="Calibri"/>
                        <a:ea typeface="+mn-ea"/>
                        <a:cs typeface="+mn-cs"/>
                      </a:endParaRPr>
                    </a:p>
                  </a:txBody>
                  <a:tcPr marT="0" marB="0" anchor="ctr">
                    <a:solidFill>
                      <a:schemeClr val="accent1">
                        <a:lumMod val="40000"/>
                        <a:lumOff val="60000"/>
                      </a:schemeClr>
                    </a:solidFill>
                  </a:tcPr>
                </a:tc>
                <a:tc>
                  <a:txBody>
                    <a:bodyPr/>
                    <a:lstStyle/>
                    <a:p>
                      <a:pPr marL="0" algn="ctr" defTabSz="914400" rtl="0" eaLnBrk="1" fontAlgn="b" latinLnBrk="0" hangingPunct="1">
                        <a:spcAft>
                          <a:spcPts val="0"/>
                        </a:spcAft>
                      </a:pPr>
                      <a:r>
                        <a:rPr lang="it-IT" sz="1600" b="1" i="0" u="none" strike="noStrike" kern="1200" dirty="0">
                          <a:solidFill>
                            <a:schemeClr val="tx1"/>
                          </a:solidFill>
                          <a:effectLst/>
                          <a:latin typeface="Calibri"/>
                          <a:ea typeface="+mn-ea"/>
                          <a:cs typeface="+mn-cs"/>
                        </a:rPr>
                        <a:t>Due Date</a:t>
                      </a:r>
                    </a:p>
                  </a:txBody>
                  <a:tcPr marT="0" marB="0" anchor="ctr">
                    <a:solidFill>
                      <a:schemeClr val="accent1">
                        <a:lumMod val="40000"/>
                        <a:lumOff val="60000"/>
                      </a:schemeClr>
                    </a:solidFill>
                  </a:tcPr>
                </a:tc>
                <a:extLst>
                  <a:ext uri="{0D108BD9-81ED-4DB2-BD59-A6C34878D82A}">
                    <a16:rowId xmlns:a16="http://schemas.microsoft.com/office/drawing/2014/main" val="10000"/>
                  </a:ext>
                </a:extLst>
              </a:tr>
              <a:tr h="960231">
                <a:tc>
                  <a:txBody>
                    <a:bodyPr/>
                    <a:lstStyle/>
                    <a:p>
                      <a:pPr marL="0" algn="l" defTabSz="914400" rtl="0" eaLnBrk="1" fontAlgn="b" latinLnBrk="0" hangingPunct="1">
                        <a:spcAft>
                          <a:spcPts val="0"/>
                        </a:spcAft>
                      </a:pPr>
                      <a:r>
                        <a:rPr lang="en-GB" sz="1600" u="none" strike="noStrike" kern="1200" dirty="0">
                          <a:solidFill>
                            <a:schemeClr val="tx2">
                              <a:lumMod val="40000"/>
                              <a:lumOff val="60000"/>
                            </a:schemeClr>
                          </a:solidFill>
                          <a:effectLst/>
                        </a:rPr>
                        <a:t>MS4</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US" sz="1600" u="none" strike="noStrike" kern="1200" dirty="0">
                          <a:solidFill>
                            <a:schemeClr val="tx2">
                              <a:lumMod val="40000"/>
                              <a:lumOff val="60000"/>
                            </a:schemeClr>
                          </a:solidFill>
                          <a:effectLst/>
                        </a:rPr>
                        <a:t>M3.1 Definition of relevant</a:t>
                      </a:r>
                      <a:r>
                        <a:rPr lang="en-US" sz="1600" u="none" strike="noStrike" kern="1200" baseline="0" dirty="0">
                          <a:solidFill>
                            <a:schemeClr val="tx2">
                              <a:lumMod val="40000"/>
                              <a:lumOff val="60000"/>
                            </a:schemeClr>
                          </a:solidFill>
                          <a:effectLst/>
                        </a:rPr>
                        <a:t> </a:t>
                      </a:r>
                      <a:r>
                        <a:rPr lang="en-US" sz="1600" u="none" strike="noStrike" kern="1200" dirty="0">
                          <a:solidFill>
                            <a:schemeClr val="tx2">
                              <a:lumMod val="40000"/>
                              <a:lumOff val="60000"/>
                            </a:schemeClr>
                          </a:solidFill>
                          <a:effectLst/>
                        </a:rPr>
                        <a:t>metro node architectures and</a:t>
                      </a:r>
                      <a:r>
                        <a:rPr lang="en-US" sz="1600" u="none" strike="noStrike" kern="1200" baseline="0" dirty="0">
                          <a:solidFill>
                            <a:schemeClr val="tx2">
                              <a:lumMod val="40000"/>
                              <a:lumOff val="60000"/>
                            </a:schemeClr>
                          </a:solidFill>
                          <a:effectLst/>
                        </a:rPr>
                        <a:t> </a:t>
                      </a:r>
                      <a:r>
                        <a:rPr lang="en-US" sz="1600" u="none" strike="noStrike" kern="1200" dirty="0">
                          <a:solidFill>
                            <a:schemeClr val="tx2">
                              <a:lumMod val="40000"/>
                              <a:lumOff val="60000"/>
                            </a:schemeClr>
                          </a:solidFill>
                          <a:effectLst/>
                        </a:rPr>
                        <a:t>preliminary specifications for</a:t>
                      </a:r>
                      <a:r>
                        <a:rPr lang="en-US" sz="1600" u="none" strike="noStrike" kern="1200" baseline="0" dirty="0">
                          <a:solidFill>
                            <a:schemeClr val="tx2">
                              <a:lumMod val="40000"/>
                              <a:lumOff val="60000"/>
                            </a:schemeClr>
                          </a:solidFill>
                          <a:effectLst/>
                        </a:rPr>
                        <a:t> </a:t>
                      </a:r>
                      <a:r>
                        <a:rPr lang="en-US" sz="1600" u="none" strike="noStrike" kern="1200" dirty="0">
                          <a:solidFill>
                            <a:schemeClr val="tx2">
                              <a:lumMod val="40000"/>
                              <a:lumOff val="60000"/>
                            </a:schemeClr>
                          </a:solidFill>
                          <a:effectLst/>
                        </a:rPr>
                        <a:t>optical technology</a:t>
                      </a:r>
                      <a:r>
                        <a:rPr lang="en-US" sz="1600" u="none" strike="noStrike" kern="1200" baseline="0" dirty="0">
                          <a:solidFill>
                            <a:schemeClr val="tx2">
                              <a:lumMod val="40000"/>
                              <a:lumOff val="60000"/>
                            </a:schemeClr>
                          </a:solidFill>
                          <a:effectLst/>
                        </a:rPr>
                        <a:t> </a:t>
                      </a:r>
                      <a:r>
                        <a:rPr lang="en-US" sz="1600" u="none" strike="noStrike" kern="1200" dirty="0">
                          <a:solidFill>
                            <a:schemeClr val="tx2">
                              <a:lumMod val="40000"/>
                              <a:lumOff val="60000"/>
                            </a:schemeClr>
                          </a:solidFill>
                          <a:effectLst/>
                        </a:rPr>
                        <a:t>options to</a:t>
                      </a:r>
                      <a:r>
                        <a:rPr lang="en-US" sz="1600" u="none" strike="noStrike" kern="1200" baseline="0" dirty="0">
                          <a:solidFill>
                            <a:schemeClr val="tx2">
                              <a:lumMod val="40000"/>
                              <a:lumOff val="60000"/>
                            </a:schemeClr>
                          </a:solidFill>
                          <a:effectLst/>
                        </a:rPr>
                        <a:t> </a:t>
                      </a:r>
                      <a:r>
                        <a:rPr lang="en-US" sz="1600" u="none" strike="noStrike" kern="1200" dirty="0">
                          <a:solidFill>
                            <a:schemeClr val="tx2">
                              <a:lumMod val="40000"/>
                              <a:lumOff val="60000"/>
                            </a:schemeClr>
                          </a:solidFill>
                          <a:effectLst/>
                        </a:rPr>
                        <a:t>be assessed by WP3</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solidFill>
                            <a:schemeClr val="tx2">
                              <a:lumMod val="40000"/>
                              <a:lumOff val="60000"/>
                            </a:schemeClr>
                          </a:solidFill>
                          <a:effectLst/>
                        </a:rPr>
                        <a:t>2-TIM</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solidFill>
                            <a:schemeClr val="tx2">
                              <a:lumMod val="40000"/>
                              <a:lumOff val="60000"/>
                            </a:schemeClr>
                          </a:solidFill>
                          <a:effectLst/>
                        </a:rPr>
                        <a:t>Report</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solidFill>
                            <a:schemeClr val="tx2">
                              <a:lumMod val="40000"/>
                              <a:lumOff val="60000"/>
                            </a:schemeClr>
                          </a:solidFill>
                          <a:effectLst/>
                        </a:rPr>
                        <a:t>M6</a:t>
                      </a:r>
                    </a:p>
                    <a:p>
                      <a:pPr marL="0" algn="l" defTabSz="914400" rtl="0" eaLnBrk="1" fontAlgn="b" latinLnBrk="0" hangingPunct="1">
                        <a:spcAft>
                          <a:spcPts val="0"/>
                        </a:spcAft>
                      </a:pPr>
                      <a:r>
                        <a:rPr lang="en-GB" sz="1600" u="none" strike="noStrike" kern="1200" dirty="0">
                          <a:solidFill>
                            <a:schemeClr val="tx2">
                              <a:lumMod val="40000"/>
                              <a:lumOff val="60000"/>
                            </a:schemeClr>
                          </a:solidFill>
                          <a:effectLst/>
                        </a:rPr>
                        <a:t>Nov 2017</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1"/>
                  </a:ext>
                </a:extLst>
              </a:tr>
              <a:tr h="778601">
                <a:tc>
                  <a:txBody>
                    <a:bodyPr/>
                    <a:lstStyle/>
                    <a:p>
                      <a:pPr marL="0" algn="l" defTabSz="914400" rtl="0" eaLnBrk="1" fontAlgn="b" latinLnBrk="0" hangingPunct="1">
                        <a:spcAft>
                          <a:spcPts val="0"/>
                        </a:spcAft>
                      </a:pPr>
                      <a:r>
                        <a:rPr lang="en-GB" sz="1600" u="none" strike="noStrike" kern="1200" dirty="0">
                          <a:solidFill>
                            <a:schemeClr val="tx2">
                              <a:lumMod val="40000"/>
                              <a:lumOff val="60000"/>
                            </a:schemeClr>
                          </a:solidFill>
                          <a:effectLst/>
                        </a:rPr>
                        <a:t>MS10</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US" sz="1600" u="none" strike="noStrike" kern="1200" dirty="0">
                          <a:solidFill>
                            <a:schemeClr val="tx2">
                              <a:lumMod val="40000"/>
                              <a:lumOff val="60000"/>
                            </a:schemeClr>
                          </a:solidFill>
                          <a:effectLst/>
                        </a:rPr>
                        <a:t>M3.2 Definition of the node architectures and optical</a:t>
                      </a:r>
                      <a:r>
                        <a:rPr lang="en-US" sz="1600" u="none" strike="noStrike" kern="1200" baseline="0" dirty="0">
                          <a:solidFill>
                            <a:schemeClr val="tx2">
                              <a:lumMod val="40000"/>
                              <a:lumOff val="60000"/>
                            </a:schemeClr>
                          </a:solidFill>
                          <a:effectLst/>
                        </a:rPr>
                        <a:t> </a:t>
                      </a:r>
                      <a:r>
                        <a:rPr lang="en-US" sz="1600" u="none" strike="noStrike" kern="1200" dirty="0">
                          <a:solidFill>
                            <a:schemeClr val="tx2">
                              <a:lumMod val="40000"/>
                              <a:lumOff val="60000"/>
                            </a:schemeClr>
                          </a:solidFill>
                          <a:effectLst/>
                        </a:rPr>
                        <a:t>solutions to be deployed for</a:t>
                      </a:r>
                      <a:r>
                        <a:rPr lang="en-US" sz="1600" u="none" strike="noStrike" kern="1200" baseline="0" dirty="0">
                          <a:solidFill>
                            <a:schemeClr val="tx2">
                              <a:lumMod val="40000"/>
                              <a:lumOff val="60000"/>
                            </a:schemeClr>
                          </a:solidFill>
                          <a:effectLst/>
                        </a:rPr>
                        <a:t> </a:t>
                      </a:r>
                      <a:r>
                        <a:rPr lang="en-US" sz="1600" u="none" strike="noStrike" kern="1200" dirty="0">
                          <a:solidFill>
                            <a:schemeClr val="tx2">
                              <a:lumMod val="40000"/>
                              <a:lumOff val="60000"/>
                            </a:schemeClr>
                          </a:solidFill>
                          <a:effectLst/>
                        </a:rPr>
                        <a:t>WP5 demonstrations</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algn="l" fontAlgn="b"/>
                      <a:r>
                        <a:rPr lang="en-US" sz="1600" u="none" strike="noStrike" noProof="0" dirty="0">
                          <a:solidFill>
                            <a:schemeClr val="tx2">
                              <a:lumMod val="40000"/>
                              <a:lumOff val="60000"/>
                            </a:schemeClr>
                          </a:solidFill>
                          <a:effectLst/>
                        </a:rPr>
                        <a:t>17-NBLF</a:t>
                      </a:r>
                      <a:endParaRPr lang="en-US" sz="1600" b="0" i="0" u="none" strike="noStrike" noProof="0" dirty="0">
                        <a:solidFill>
                          <a:schemeClr val="tx2">
                            <a:lumMod val="40000"/>
                            <a:lumOff val="60000"/>
                          </a:schemeClr>
                        </a:solidFill>
                        <a:effectLst/>
                        <a:latin typeface="+mn-lt"/>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solidFill>
                            <a:schemeClr val="tx2">
                              <a:lumMod val="40000"/>
                              <a:lumOff val="60000"/>
                            </a:schemeClr>
                          </a:solidFill>
                          <a:effectLst/>
                        </a:rPr>
                        <a:t>Report</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solidFill>
                            <a:schemeClr val="tx2">
                              <a:lumMod val="40000"/>
                              <a:lumOff val="60000"/>
                            </a:schemeClr>
                          </a:solidFill>
                          <a:effectLst/>
                        </a:rPr>
                        <a:t>M10</a:t>
                      </a:r>
                    </a:p>
                    <a:p>
                      <a:pPr marL="0" algn="l" defTabSz="914400" rtl="0" eaLnBrk="1" fontAlgn="b" latinLnBrk="0" hangingPunct="1">
                        <a:spcAft>
                          <a:spcPts val="0"/>
                        </a:spcAft>
                      </a:pPr>
                      <a:r>
                        <a:rPr lang="en-GB" sz="1600" b="0" i="0" u="none" strike="noStrike" kern="1200" dirty="0">
                          <a:solidFill>
                            <a:schemeClr val="tx2">
                              <a:lumMod val="40000"/>
                              <a:lumOff val="60000"/>
                            </a:schemeClr>
                          </a:solidFill>
                          <a:effectLst/>
                          <a:latin typeface="Calibri"/>
                          <a:ea typeface="+mn-ea"/>
                          <a:cs typeface="+mn-cs"/>
                        </a:rPr>
                        <a:t>March-&gt;May 2018</a:t>
                      </a:r>
                      <a:endParaRPr lang="it-IT" sz="1600" b="0" i="0" u="none" strike="noStrike" kern="1200" dirty="0">
                        <a:solidFill>
                          <a:schemeClr val="tx2">
                            <a:lumMod val="40000"/>
                            <a:lumOff val="60000"/>
                          </a:schemeClr>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2"/>
                  </a:ext>
                </a:extLst>
              </a:tr>
              <a:tr h="720173">
                <a:tc>
                  <a:txBody>
                    <a:bodyPr/>
                    <a:lstStyle/>
                    <a:p>
                      <a:pPr marL="0" algn="l" defTabSz="914400" rtl="0" eaLnBrk="1" fontAlgn="b" latinLnBrk="0" hangingPunct="1">
                        <a:spcAft>
                          <a:spcPts val="0"/>
                        </a:spcAft>
                      </a:pPr>
                      <a:r>
                        <a:rPr lang="en-GB" sz="1600" u="none" strike="noStrike" kern="1200" dirty="0">
                          <a:effectLst/>
                        </a:rPr>
                        <a:t>MS15</a:t>
                      </a:r>
                      <a:endParaRPr lang="it-IT" sz="16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US" sz="1600" u="none" strike="noStrike" kern="1200" dirty="0">
                          <a:effectLst/>
                        </a:rPr>
                        <a:t>M3.3 First release of SW</a:t>
                      </a:r>
                      <a:r>
                        <a:rPr lang="en-US" sz="1600" u="none" strike="noStrike" kern="1200" baseline="0" dirty="0">
                          <a:effectLst/>
                        </a:rPr>
                        <a:t> </a:t>
                      </a:r>
                      <a:r>
                        <a:rPr lang="en-US" sz="1600" u="none" strike="noStrike" kern="1200" dirty="0">
                          <a:effectLst/>
                        </a:rPr>
                        <a:t>modules for the control and</a:t>
                      </a:r>
                      <a:r>
                        <a:rPr lang="en-US" sz="1600" u="none" strike="noStrike" kern="1200" baseline="0" dirty="0">
                          <a:effectLst/>
                        </a:rPr>
                        <a:t> </a:t>
                      </a:r>
                      <a:r>
                        <a:rPr lang="en-US" sz="1600" u="none" strike="noStrike" kern="1200" dirty="0">
                          <a:effectLst/>
                        </a:rPr>
                        <a:t>monitoring of infrastructural</a:t>
                      </a:r>
                      <a:r>
                        <a:rPr lang="en-US" sz="1600" u="none" strike="noStrike" kern="1200" baseline="0" dirty="0">
                          <a:effectLst/>
                        </a:rPr>
                        <a:t> </a:t>
                      </a:r>
                      <a:r>
                        <a:rPr lang="en-US" sz="1600" u="none" strike="noStrike" kern="1200" dirty="0">
                          <a:effectLst/>
                        </a:rPr>
                        <a:t>elements</a:t>
                      </a:r>
                      <a:endParaRPr lang="it-IT" sz="16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noProof="0" dirty="0">
                          <a:effectLst/>
                        </a:rPr>
                        <a:t>6-UPC</a:t>
                      </a:r>
                      <a:endParaRPr lang="en-US" sz="1600" b="0" i="0" u="none" strike="noStrike" noProof="0" dirty="0">
                        <a:solidFill>
                          <a:srgbClr val="000000"/>
                        </a:solidFill>
                        <a:effectLst/>
                        <a:latin typeface="+mn-lt"/>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effectLst/>
                        </a:rPr>
                        <a:t>Software</a:t>
                      </a:r>
                      <a:endParaRPr lang="it-IT" sz="16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effectLst/>
                        </a:rPr>
                        <a:t>M18</a:t>
                      </a:r>
                    </a:p>
                    <a:p>
                      <a:pPr marL="0" algn="l" defTabSz="914400" rtl="0" eaLnBrk="1" fontAlgn="b" latinLnBrk="0" hangingPunct="1">
                        <a:spcAft>
                          <a:spcPts val="0"/>
                        </a:spcAft>
                      </a:pPr>
                      <a:r>
                        <a:rPr lang="it-IT" sz="1600" b="0" i="0" u="none" strike="noStrike" kern="1200" dirty="0">
                          <a:solidFill>
                            <a:srgbClr val="000000"/>
                          </a:solidFill>
                          <a:effectLst/>
                          <a:latin typeface="Calibri"/>
                          <a:ea typeface="+mn-ea"/>
                          <a:cs typeface="+mn-cs"/>
                        </a:rPr>
                        <a:t>N</a:t>
                      </a:r>
                      <a:r>
                        <a:rPr lang="en-GB" sz="1600" b="0" i="0" u="none" strike="noStrike" kern="1200" dirty="0" err="1">
                          <a:solidFill>
                            <a:srgbClr val="000000"/>
                          </a:solidFill>
                          <a:effectLst/>
                          <a:latin typeface="Calibri"/>
                          <a:ea typeface="+mn-ea"/>
                          <a:cs typeface="+mn-cs"/>
                        </a:rPr>
                        <a:t>ov</a:t>
                      </a:r>
                      <a:r>
                        <a:rPr lang="en-GB" sz="1600" b="0" i="0" u="none" strike="noStrike" kern="1200" dirty="0">
                          <a:solidFill>
                            <a:srgbClr val="000000"/>
                          </a:solidFill>
                          <a:effectLst/>
                          <a:latin typeface="Calibri"/>
                          <a:ea typeface="+mn-ea"/>
                          <a:cs typeface="+mn-cs"/>
                        </a:rPr>
                        <a:t> 2018</a:t>
                      </a:r>
                      <a:endParaRPr lang="it-IT" sz="16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3"/>
                  </a:ext>
                </a:extLst>
              </a:tr>
              <a:tr h="731092">
                <a:tc>
                  <a:txBody>
                    <a:bodyPr/>
                    <a:lstStyle/>
                    <a:p>
                      <a:pPr marL="0" algn="l" defTabSz="914400" rtl="0" eaLnBrk="1" fontAlgn="b" latinLnBrk="0" hangingPunct="1">
                        <a:spcAft>
                          <a:spcPts val="0"/>
                        </a:spcAft>
                      </a:pPr>
                      <a:r>
                        <a:rPr lang="en-GB" sz="1600" u="none" strike="noStrike" kern="1200" dirty="0">
                          <a:effectLst/>
                        </a:rPr>
                        <a:t>MS18</a:t>
                      </a:r>
                      <a:endParaRPr lang="it-IT" sz="16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US" sz="1600" u="none" strike="noStrike" kern="1200" dirty="0">
                          <a:effectLst/>
                        </a:rPr>
                        <a:t>M3.4 First release of SDN</a:t>
                      </a:r>
                      <a:r>
                        <a:rPr lang="en-US" sz="1600" u="none" strike="noStrike" kern="1200" baseline="0" dirty="0">
                          <a:effectLst/>
                        </a:rPr>
                        <a:t> </a:t>
                      </a:r>
                      <a:r>
                        <a:rPr lang="en-US" sz="1600" u="none" strike="noStrike" kern="1200" dirty="0">
                          <a:effectLst/>
                        </a:rPr>
                        <a:t>controllable OIEs prototypes</a:t>
                      </a:r>
                      <a:r>
                        <a:rPr lang="en-US" sz="1600" u="none" strike="noStrike" kern="1200" baseline="0" dirty="0">
                          <a:effectLst/>
                        </a:rPr>
                        <a:t> </a:t>
                      </a:r>
                      <a:r>
                        <a:rPr lang="en-US" sz="1600" u="none" strike="noStrike" kern="1200" dirty="0">
                          <a:effectLst/>
                        </a:rPr>
                        <a:t>for functional testing and</a:t>
                      </a:r>
                      <a:r>
                        <a:rPr lang="en-US" sz="1600" u="none" strike="noStrike" kern="1200" baseline="0" dirty="0">
                          <a:effectLst/>
                        </a:rPr>
                        <a:t> </a:t>
                      </a:r>
                      <a:r>
                        <a:rPr lang="en-US" sz="1600" u="none" strike="noStrike" kern="1200" dirty="0">
                          <a:effectLst/>
                        </a:rPr>
                        <a:t>preliminary evaluation in</a:t>
                      </a:r>
                      <a:r>
                        <a:rPr lang="en-US" sz="1600" u="none" strike="noStrike" kern="1200" baseline="0" dirty="0">
                          <a:effectLst/>
                        </a:rPr>
                        <a:t> </a:t>
                      </a:r>
                      <a:r>
                        <a:rPr lang="en-US" sz="1600" u="none" strike="noStrike" kern="1200" dirty="0">
                          <a:effectLst/>
                        </a:rPr>
                        <a:t>WP5</a:t>
                      </a:r>
                      <a:endParaRPr lang="it-IT" sz="16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noProof="0" dirty="0">
                          <a:effectLst/>
                        </a:rPr>
                        <a:t>13-TU/e</a:t>
                      </a:r>
                      <a:endParaRPr lang="en-US" sz="1600" b="0" i="0" u="none" strike="noStrike" noProof="0" dirty="0">
                        <a:solidFill>
                          <a:srgbClr val="000000"/>
                        </a:solidFill>
                        <a:effectLst/>
                        <a:latin typeface="+mn-lt"/>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effectLst/>
                        </a:rPr>
                        <a:t>HW &amp; SW</a:t>
                      </a:r>
                      <a:endParaRPr lang="it-IT" sz="16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GB" sz="1600" u="none" strike="noStrike" kern="1200" dirty="0">
                          <a:effectLst/>
                        </a:rPr>
                        <a:t>M22</a:t>
                      </a:r>
                    </a:p>
                    <a:p>
                      <a:pPr marL="0" algn="l" defTabSz="914400" rtl="0" eaLnBrk="1" fontAlgn="b" latinLnBrk="0" hangingPunct="1">
                        <a:spcAft>
                          <a:spcPts val="0"/>
                        </a:spcAft>
                      </a:pPr>
                      <a:r>
                        <a:rPr lang="it-IT" sz="1600" b="0" i="0" u="none" strike="noStrike" kern="1200" dirty="0">
                          <a:solidFill>
                            <a:srgbClr val="000000"/>
                          </a:solidFill>
                          <a:effectLst/>
                          <a:latin typeface="Calibri"/>
                          <a:ea typeface="+mn-ea"/>
                          <a:cs typeface="+mn-cs"/>
                        </a:rPr>
                        <a:t>M</a:t>
                      </a:r>
                      <a:r>
                        <a:rPr lang="en-GB" sz="1600" b="0" i="0" u="none" strike="noStrike" kern="1200" dirty="0" err="1">
                          <a:solidFill>
                            <a:srgbClr val="000000"/>
                          </a:solidFill>
                          <a:effectLst/>
                          <a:latin typeface="Calibri"/>
                          <a:ea typeface="+mn-ea"/>
                          <a:cs typeface="+mn-cs"/>
                        </a:rPr>
                        <a:t>ar</a:t>
                      </a:r>
                      <a:r>
                        <a:rPr lang="en-GB" sz="1600" b="0" i="0" u="none" strike="noStrike" kern="1200" dirty="0">
                          <a:solidFill>
                            <a:srgbClr val="000000"/>
                          </a:solidFill>
                          <a:effectLst/>
                          <a:latin typeface="Calibri"/>
                          <a:ea typeface="+mn-ea"/>
                          <a:cs typeface="+mn-cs"/>
                        </a:rPr>
                        <a:t> 2019</a:t>
                      </a:r>
                      <a:endParaRPr lang="it-IT" sz="1600" b="0" i="0" u="none" strike="noStrike" kern="1200" dirty="0">
                        <a:solidFill>
                          <a:srgbClr val="000000"/>
                        </a:solidFill>
                        <a:effectLst/>
                        <a:latin typeface="Calibri"/>
                        <a:ea typeface="+mn-ea"/>
                        <a:cs typeface="+mn-cs"/>
                      </a:endParaRPr>
                    </a:p>
                  </a:txBody>
                  <a:tcPr marT="0" marB="0" anchor="ctr">
                    <a:solidFill>
                      <a:schemeClr val="accent1">
                        <a:lumMod val="40000"/>
                        <a:lumOff val="60000"/>
                      </a:schemeClr>
                    </a:solidFill>
                  </a:tcPr>
                </a:tc>
                <a:extLst>
                  <a:ext uri="{0D108BD9-81ED-4DB2-BD59-A6C34878D82A}">
                    <a16:rowId xmlns:a16="http://schemas.microsoft.com/office/drawing/2014/main" val="10004"/>
                  </a:ext>
                </a:extLst>
              </a:tr>
              <a:tr h="960231">
                <a:tc>
                  <a:txBody>
                    <a:bodyPr/>
                    <a:lstStyle/>
                    <a:p>
                      <a:pPr marL="0" algn="l" defTabSz="914400" rtl="0" eaLnBrk="1" fontAlgn="b" latinLnBrk="0" hangingPunct="1">
                        <a:spcAft>
                          <a:spcPts val="0"/>
                        </a:spcAft>
                      </a:pPr>
                      <a:r>
                        <a:rPr lang="it-IT" sz="1600" b="1" u="none" strike="noStrike" kern="1200" dirty="0">
                          <a:solidFill>
                            <a:schemeClr val="dk1"/>
                          </a:solidFill>
                          <a:effectLst/>
                          <a:latin typeface="+mn-lt"/>
                          <a:ea typeface="+mn-ea"/>
                          <a:cs typeface="+mn-cs"/>
                        </a:rPr>
                        <a:t>MS19</a:t>
                      </a:r>
                    </a:p>
                  </a:txBody>
                  <a:tcPr marT="0" marB="0" anchor="ctr">
                    <a:solidFill>
                      <a:schemeClr val="accent1">
                        <a:lumMod val="40000"/>
                        <a:lumOff val="60000"/>
                      </a:schemeClr>
                    </a:solidFill>
                  </a:tcPr>
                </a:tc>
                <a:tc>
                  <a:txBody>
                    <a:bodyPr/>
                    <a:lstStyle/>
                    <a:p>
                      <a:r>
                        <a:rPr lang="en-US" sz="1600" b="0" i="0" u="none" strike="noStrike" kern="1200" baseline="0" dirty="0">
                          <a:solidFill>
                            <a:schemeClr val="dk1"/>
                          </a:solidFill>
                          <a:latin typeface="+mn-lt"/>
                          <a:ea typeface="+mn-ea"/>
                          <a:cs typeface="+mn-cs"/>
                        </a:rPr>
                        <a:t>M3.5 Second release of SW modules for the control and </a:t>
                      </a:r>
                      <a:r>
                        <a:rPr lang="it-IT" sz="1600" b="0" i="0" u="none" strike="noStrike" kern="1200" baseline="0" dirty="0" err="1">
                          <a:solidFill>
                            <a:schemeClr val="dk1"/>
                          </a:solidFill>
                          <a:latin typeface="+mn-lt"/>
                          <a:ea typeface="+mn-ea"/>
                          <a:cs typeface="+mn-cs"/>
                        </a:rPr>
                        <a:t>monitoring</a:t>
                      </a:r>
                      <a:r>
                        <a:rPr lang="it-IT" sz="1600" b="0" i="0" u="none" strike="noStrike" kern="1200" baseline="0" dirty="0">
                          <a:solidFill>
                            <a:schemeClr val="dk1"/>
                          </a:solidFill>
                          <a:latin typeface="+mn-lt"/>
                          <a:ea typeface="+mn-ea"/>
                          <a:cs typeface="+mn-cs"/>
                        </a:rPr>
                        <a:t> of </a:t>
                      </a:r>
                      <a:r>
                        <a:rPr lang="it-IT" sz="1600" b="0" i="0" u="none" strike="noStrike" kern="1200" baseline="0" dirty="0" err="1">
                          <a:solidFill>
                            <a:schemeClr val="dk1"/>
                          </a:solidFill>
                          <a:latin typeface="+mn-lt"/>
                          <a:ea typeface="+mn-ea"/>
                          <a:cs typeface="+mn-cs"/>
                        </a:rPr>
                        <a:t>infrastructural</a:t>
                      </a:r>
                      <a:r>
                        <a:rPr lang="it-IT" sz="1600" b="0" i="0" u="none" strike="noStrike" kern="1200" baseline="0" dirty="0">
                          <a:solidFill>
                            <a:schemeClr val="dk1"/>
                          </a:solidFill>
                          <a:latin typeface="+mn-lt"/>
                          <a:ea typeface="+mn-ea"/>
                          <a:cs typeface="+mn-cs"/>
                        </a:rPr>
                        <a:t> </a:t>
                      </a:r>
                      <a:r>
                        <a:rPr lang="it-IT" sz="1600" b="0" i="0" u="none" strike="noStrike" kern="1200" baseline="0" dirty="0" err="1">
                          <a:solidFill>
                            <a:schemeClr val="dk1"/>
                          </a:solidFill>
                          <a:latin typeface="+mn-lt"/>
                          <a:ea typeface="+mn-ea"/>
                          <a:cs typeface="+mn-cs"/>
                        </a:rPr>
                        <a:t>elements</a:t>
                      </a:r>
                      <a:endParaRPr lang="it-IT" sz="1600" u="none" strike="noStrike" kern="1200" dirty="0">
                        <a:solidFill>
                          <a:schemeClr val="dk1"/>
                        </a:solidFill>
                        <a:effectLst/>
                        <a:latin typeface="+mn-lt"/>
                        <a:ea typeface="+mn-ea"/>
                        <a:cs typeface="+mn-cs"/>
                      </a:endParaRPr>
                    </a:p>
                  </a:txBody>
                  <a:tcPr marT="0" marB="0" anchor="ctr">
                    <a:solidFill>
                      <a:schemeClr val="accent1">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noProof="0" dirty="0">
                          <a:effectLst/>
                        </a:rPr>
                        <a:t>7-CNIT</a:t>
                      </a:r>
                      <a:endParaRPr lang="en-US" sz="1600" b="0" i="0" u="none" strike="noStrike" noProof="0" dirty="0">
                        <a:solidFill>
                          <a:srgbClr val="000000"/>
                        </a:solidFill>
                        <a:effectLst/>
                        <a:latin typeface="+mn-lt"/>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it-IT" sz="1600" u="none" strike="noStrike" kern="1200" dirty="0">
                          <a:solidFill>
                            <a:schemeClr val="dk1"/>
                          </a:solidFill>
                          <a:effectLst/>
                          <a:latin typeface="+mn-lt"/>
                          <a:ea typeface="+mn-ea"/>
                          <a:cs typeface="+mn-cs"/>
                        </a:rPr>
                        <a:t>Software</a:t>
                      </a: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it-IT" sz="1600" u="none" strike="noStrike" kern="1200" dirty="0">
                          <a:solidFill>
                            <a:schemeClr val="dk1"/>
                          </a:solidFill>
                          <a:effectLst/>
                          <a:latin typeface="+mn-lt"/>
                          <a:ea typeface="+mn-ea"/>
                          <a:cs typeface="+mn-cs"/>
                        </a:rPr>
                        <a:t>M24</a:t>
                      </a:r>
                    </a:p>
                    <a:p>
                      <a:pPr marL="0" algn="l" defTabSz="914400" rtl="0" eaLnBrk="1" fontAlgn="b" latinLnBrk="0" hangingPunct="1">
                        <a:spcAft>
                          <a:spcPts val="0"/>
                        </a:spcAft>
                      </a:pPr>
                      <a:r>
                        <a:rPr lang="it-IT" sz="1600" u="none" strike="noStrike" kern="1200" dirty="0" err="1">
                          <a:solidFill>
                            <a:schemeClr val="dk1"/>
                          </a:solidFill>
                          <a:effectLst/>
                          <a:latin typeface="+mn-lt"/>
                          <a:ea typeface="+mn-ea"/>
                          <a:cs typeface="+mn-cs"/>
                        </a:rPr>
                        <a:t>May</a:t>
                      </a:r>
                      <a:r>
                        <a:rPr lang="it-IT" sz="1600" u="none" strike="noStrike" kern="1200" dirty="0">
                          <a:solidFill>
                            <a:schemeClr val="dk1"/>
                          </a:solidFill>
                          <a:effectLst/>
                          <a:latin typeface="+mn-lt"/>
                          <a:ea typeface="+mn-ea"/>
                          <a:cs typeface="+mn-cs"/>
                        </a:rPr>
                        <a:t> 2019</a:t>
                      </a:r>
                    </a:p>
                  </a:txBody>
                  <a:tcPr marT="0" marB="0" anchor="ctr">
                    <a:solidFill>
                      <a:schemeClr val="accent1">
                        <a:lumMod val="40000"/>
                        <a:lumOff val="60000"/>
                      </a:schemeClr>
                    </a:solidFill>
                  </a:tcPr>
                </a:tc>
                <a:extLst>
                  <a:ext uri="{0D108BD9-81ED-4DB2-BD59-A6C34878D82A}">
                    <a16:rowId xmlns:a16="http://schemas.microsoft.com/office/drawing/2014/main" val="10005"/>
                  </a:ext>
                </a:extLst>
              </a:tr>
              <a:tr h="829820">
                <a:tc>
                  <a:txBody>
                    <a:bodyPr/>
                    <a:lstStyle/>
                    <a:p>
                      <a:pPr marL="0" algn="l" defTabSz="914400" rtl="0" eaLnBrk="1" fontAlgn="b" latinLnBrk="0" hangingPunct="1">
                        <a:spcAft>
                          <a:spcPts val="0"/>
                        </a:spcAft>
                      </a:pPr>
                      <a:r>
                        <a:rPr lang="it-IT" sz="1600" u="none" strike="noStrike" kern="1200" dirty="0">
                          <a:solidFill>
                            <a:schemeClr val="dk1"/>
                          </a:solidFill>
                          <a:effectLst/>
                          <a:latin typeface="+mn-lt"/>
                          <a:ea typeface="+mn-ea"/>
                          <a:cs typeface="+mn-cs"/>
                        </a:rPr>
                        <a:t>MS22</a:t>
                      </a: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en-US" sz="1600" b="0" u="none" strike="noStrike" kern="1200" dirty="0">
                          <a:solidFill>
                            <a:schemeClr val="dk1"/>
                          </a:solidFill>
                          <a:effectLst/>
                          <a:latin typeface="+mn-lt"/>
                          <a:ea typeface="+mn-ea"/>
                          <a:cs typeface="+mn-cs"/>
                        </a:rPr>
                        <a:t>M3.6 Release of node and</a:t>
                      </a:r>
                      <a:r>
                        <a:rPr lang="en-US" sz="1600" b="0" u="none" strike="noStrike" kern="1200" baseline="0" dirty="0">
                          <a:solidFill>
                            <a:schemeClr val="dk1"/>
                          </a:solidFill>
                          <a:effectLst/>
                          <a:latin typeface="+mn-lt"/>
                          <a:ea typeface="+mn-ea"/>
                          <a:cs typeface="+mn-cs"/>
                        </a:rPr>
                        <a:t> </a:t>
                      </a:r>
                      <a:r>
                        <a:rPr lang="en-US" sz="1600" b="0" u="none" strike="noStrike" kern="1200" dirty="0">
                          <a:solidFill>
                            <a:schemeClr val="dk1"/>
                          </a:solidFill>
                          <a:effectLst/>
                          <a:latin typeface="+mn-lt"/>
                          <a:ea typeface="+mn-ea"/>
                          <a:cs typeface="+mn-cs"/>
                        </a:rPr>
                        <a:t>optical prototypes solutions to</a:t>
                      </a:r>
                      <a:r>
                        <a:rPr lang="en-US" sz="1600" b="0" u="none" strike="noStrike" kern="1200" baseline="0" dirty="0">
                          <a:solidFill>
                            <a:schemeClr val="dk1"/>
                          </a:solidFill>
                          <a:effectLst/>
                          <a:latin typeface="+mn-lt"/>
                          <a:ea typeface="+mn-ea"/>
                          <a:cs typeface="+mn-cs"/>
                        </a:rPr>
                        <a:t> </a:t>
                      </a:r>
                      <a:r>
                        <a:rPr lang="en-US" sz="1600" b="0" u="none" strike="noStrike" kern="1200" dirty="0">
                          <a:solidFill>
                            <a:schemeClr val="dk1"/>
                          </a:solidFill>
                          <a:effectLst/>
                          <a:latin typeface="+mn-lt"/>
                          <a:ea typeface="+mn-ea"/>
                          <a:cs typeface="+mn-cs"/>
                        </a:rPr>
                        <a:t>WP5 for integration</a:t>
                      </a:r>
                      <a:endParaRPr lang="it-IT" sz="1600" b="0" u="none" strike="noStrike" kern="1200" dirty="0">
                        <a:solidFill>
                          <a:schemeClr val="dk1"/>
                        </a:solidFill>
                        <a:effectLst/>
                        <a:latin typeface="+mn-lt"/>
                        <a:ea typeface="+mn-ea"/>
                        <a:cs typeface="+mn-cs"/>
                      </a:endParaRPr>
                    </a:p>
                  </a:txBody>
                  <a:tcPr marT="0" marB="0" anchor="ctr">
                    <a:solidFill>
                      <a:schemeClr val="accent1">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noProof="0" dirty="0">
                          <a:effectLst/>
                        </a:rPr>
                        <a:t>16-ADVA DE</a:t>
                      </a:r>
                      <a:endParaRPr lang="en-US" sz="1600" b="0" i="0" u="none" strike="noStrike" noProof="0" dirty="0">
                        <a:solidFill>
                          <a:srgbClr val="000000"/>
                        </a:solidFill>
                        <a:effectLst/>
                        <a:latin typeface="+mn-lt"/>
                      </a:endParaRP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it-IT" sz="1600" b="0" u="none" strike="noStrike" kern="1200" dirty="0">
                          <a:solidFill>
                            <a:schemeClr val="dk1"/>
                          </a:solidFill>
                          <a:effectLst/>
                          <a:latin typeface="+mn-lt"/>
                          <a:ea typeface="+mn-ea"/>
                          <a:cs typeface="+mn-cs"/>
                        </a:rPr>
                        <a:t>HW &amp; SW</a:t>
                      </a:r>
                    </a:p>
                  </a:txBody>
                  <a:tcPr marT="0" marB="0" anchor="ctr">
                    <a:solidFill>
                      <a:schemeClr val="accent1">
                        <a:lumMod val="40000"/>
                        <a:lumOff val="60000"/>
                      </a:schemeClr>
                    </a:solidFill>
                  </a:tcPr>
                </a:tc>
                <a:tc>
                  <a:txBody>
                    <a:bodyPr/>
                    <a:lstStyle/>
                    <a:p>
                      <a:pPr marL="0" algn="l" defTabSz="914400" rtl="0" eaLnBrk="1" fontAlgn="b" latinLnBrk="0" hangingPunct="1">
                        <a:spcAft>
                          <a:spcPts val="0"/>
                        </a:spcAft>
                      </a:pPr>
                      <a:r>
                        <a:rPr lang="it-IT" sz="1600" b="0" u="none" strike="noStrike" kern="1200" dirty="0">
                          <a:solidFill>
                            <a:schemeClr val="dk1"/>
                          </a:solidFill>
                          <a:effectLst/>
                          <a:latin typeface="+mn-lt"/>
                          <a:ea typeface="+mn-ea"/>
                          <a:cs typeface="+mn-cs"/>
                        </a:rPr>
                        <a:t>M30</a:t>
                      </a:r>
                    </a:p>
                  </a:txBody>
                  <a:tcPr marT="0" marB="0" anchor="ctr">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
        <p:nvSpPr>
          <p:cNvPr id="7" name="Rettangolo arrotondato 6"/>
          <p:cNvSpPr/>
          <p:nvPr/>
        </p:nvSpPr>
        <p:spPr>
          <a:xfrm>
            <a:off x="0" y="3007556"/>
            <a:ext cx="11882908" cy="24610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2" descr="Risultati immagini per check">
            <a:extLst>
              <a:ext uri="{FF2B5EF4-FFF2-40B4-BE49-F238E27FC236}">
                <a16:creationId xmlns:a16="http://schemas.microsoft.com/office/drawing/2014/main" id="{EB6960AA-219F-4A1E-BDA4-1423F680B444}"/>
              </a:ext>
            </a:extLst>
          </p:cNvPr>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94853" y="3974416"/>
            <a:ext cx="361950" cy="3839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isultati immagini per check">
            <a:extLst>
              <a:ext uri="{FF2B5EF4-FFF2-40B4-BE49-F238E27FC236}">
                <a16:creationId xmlns:a16="http://schemas.microsoft.com/office/drawing/2014/main" id="{8E140740-C062-4B13-92F4-C54DD78C2676}"/>
              </a:ext>
            </a:extLst>
          </p:cNvPr>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139463" y="3217452"/>
            <a:ext cx="361950" cy="405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isultati immagini per check">
            <a:extLst>
              <a:ext uri="{FF2B5EF4-FFF2-40B4-BE49-F238E27FC236}">
                <a16:creationId xmlns:a16="http://schemas.microsoft.com/office/drawing/2014/main" id="{D5AAB83D-7E03-4C12-A438-F8FB4E32219D}"/>
              </a:ext>
            </a:extLst>
          </p:cNvPr>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112160" y="4727290"/>
            <a:ext cx="361950" cy="383994"/>
          </a:xfrm>
          <a:prstGeom prst="rect">
            <a:avLst/>
          </a:prstGeom>
          <a:noFill/>
          <a:extLst>
            <a:ext uri="{909E8E84-426E-40DD-AFC4-6F175D3DCCD1}">
              <a14:hiddenFill xmlns:a14="http://schemas.microsoft.com/office/drawing/2010/main">
                <a:solidFill>
                  <a:srgbClr val="FFFFFF"/>
                </a:solidFill>
              </a14:hiddenFill>
            </a:ext>
          </a:extLst>
        </p:spPr>
      </p:pic>
      <p:sp>
        <p:nvSpPr>
          <p:cNvPr id="15" name="Marcador de fecha 2">
            <a:extLst>
              <a:ext uri="{FF2B5EF4-FFF2-40B4-BE49-F238E27FC236}">
                <a16:creationId xmlns:a16="http://schemas.microsoft.com/office/drawing/2014/main" id="{33CF96E7-9975-4326-B15F-64FB5E38C12C}"/>
              </a:ext>
            </a:extLst>
          </p:cNvPr>
          <p:cNvSpPr>
            <a:spLocks noGrp="1"/>
          </p:cNvSpPr>
          <p:nvPr>
            <p:ph type="dt" sz="half" idx="10"/>
          </p:nvPr>
        </p:nvSpPr>
        <p:spPr>
          <a:xfrm>
            <a:off x="606490" y="6356350"/>
            <a:ext cx="1027101" cy="365125"/>
          </a:xfrm>
        </p:spPr>
        <p:txBody>
          <a:bodyPr/>
          <a:lstStyle/>
          <a:p>
            <a:r>
              <a:rPr lang="en-US" dirty="0"/>
              <a:t>02/10/2019</a:t>
            </a:r>
          </a:p>
        </p:txBody>
      </p:sp>
      <p:sp>
        <p:nvSpPr>
          <p:cNvPr id="16" name="Marcador de pie de página 3">
            <a:extLst>
              <a:ext uri="{FF2B5EF4-FFF2-40B4-BE49-F238E27FC236}">
                <a16:creationId xmlns:a16="http://schemas.microsoft.com/office/drawing/2014/main" id="{BCA8D2EB-7AA0-4398-BEC1-76C7EB3ADFC8}"/>
              </a:ext>
            </a:extLst>
          </p:cNvPr>
          <p:cNvSpPr>
            <a:spLocks noGrp="1"/>
          </p:cNvSpPr>
          <p:nvPr>
            <p:ph type="ftr" sz="quarter" idx="11"/>
          </p:nvPr>
        </p:nvSpPr>
        <p:spPr>
          <a:xfrm>
            <a:off x="1750697" y="6356350"/>
            <a:ext cx="9571424" cy="365125"/>
          </a:xfrm>
        </p:spPr>
        <p:txBody>
          <a:bodyPr/>
          <a:lstStyle/>
          <a:p>
            <a:r>
              <a:rPr lang="en-US" dirty="0"/>
              <a:t>WP3 Status - Metro-Haul Second Report Period Review  (Brussels)</a:t>
            </a:r>
          </a:p>
        </p:txBody>
      </p:sp>
    </p:spTree>
    <p:extLst>
      <p:ext uri="{BB962C8B-B14F-4D97-AF65-F5344CB8AC3E}">
        <p14:creationId xmlns:p14="http://schemas.microsoft.com/office/powerpoint/2010/main" val="3963751536"/>
      </p:ext>
    </p:extLst>
  </p:cSld>
  <p:clrMapOvr>
    <a:masterClrMapping/>
  </p:clrMapOvr>
</p:sld>
</file>

<file path=ppt/theme/theme1.xml><?xml version="1.0" encoding="utf-8"?>
<a:theme xmlns:a="http://schemas.openxmlformats.org/drawingml/2006/main" name="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Haul_template_16_9_20171006.potx" id="{5012F18D-B00B-4A4C-ADED-23781DEE402A}" vid="{288B471D-882E-4865-AC08-B3CACE678EBD}"/>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7C550A592204284BEBDAF252DBE16" ma:contentTypeVersion="8" ma:contentTypeDescription="Create a new document." ma:contentTypeScope="" ma:versionID="bcb381f05188a205727d87dade35f4ce">
  <xsd:schema xmlns:xsd="http://www.w3.org/2001/XMLSchema" xmlns:xs="http://www.w3.org/2001/XMLSchema" xmlns:p="http://schemas.microsoft.com/office/2006/metadata/properties" xmlns:ns3="ba4b7186-eb04-47ef-a2d4-01ee72c3c749" targetNamespace="http://schemas.microsoft.com/office/2006/metadata/properties" ma:root="true" ma:fieldsID="41227b96717a04c9b69276d3764bbd99" ns3:_="">
    <xsd:import namespace="ba4b7186-eb04-47ef-a2d4-01ee72c3c74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b7186-eb04-47ef-a2d4-01ee72c3c7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539B94-8B08-4ED6-BEF8-F3C328B505E9}">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ba4b7186-eb04-47ef-a2d4-01ee72c3c749"/>
    <ds:schemaRef ds:uri="http://schemas.microsoft.com/office/2006/metadata/properties"/>
  </ds:schemaRefs>
</ds:datastoreItem>
</file>

<file path=customXml/itemProps2.xml><?xml version="1.0" encoding="utf-8"?>
<ds:datastoreItem xmlns:ds="http://schemas.openxmlformats.org/officeDocument/2006/customXml" ds:itemID="{5ED09F5F-CCFE-4AFC-A50C-2E972CF42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b7186-eb04-47ef-a2d4-01ee72c3c7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327039-DD69-46EF-9DA6-527EB863E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Metro-Haul_template_16_9_20171006</Template>
  <TotalTime>0</TotalTime>
  <Words>5226</Words>
  <Application>Microsoft Office PowerPoint</Application>
  <PresentationFormat>Widescreen</PresentationFormat>
  <Paragraphs>759</Paragraphs>
  <Slides>53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DengXian</vt:lpstr>
      <vt:lpstr>Arial</vt:lpstr>
      <vt:lpstr>Calibri</vt:lpstr>
      <vt:lpstr>Calibri Light</vt:lpstr>
      <vt:lpstr>Cambria Math</vt:lpstr>
      <vt:lpstr>Eurostile</vt:lpstr>
      <vt:lpstr>TIM Sans</vt:lpstr>
      <vt:lpstr>Times New Roman</vt:lpstr>
      <vt:lpstr>Wingdings</vt:lpstr>
      <vt:lpstr>Custom Design</vt:lpstr>
      <vt:lpstr>1_Custom Design</vt:lpstr>
      <vt:lpstr>Metro-Haul Project Second Review WP3</vt:lpstr>
      <vt:lpstr>Presentation Outline</vt:lpstr>
      <vt:lpstr>WP3: “Metro Node and Optical Transmission solutions”</vt:lpstr>
      <vt:lpstr>Optical Network Elements – HW +SW disaggregation</vt:lpstr>
      <vt:lpstr>Filtered vs Filterless</vt:lpstr>
      <vt:lpstr>WP3 in Year two: Prototyping….</vt:lpstr>
      <vt:lpstr>WP3 in year two: prototyping but not only…</vt:lpstr>
      <vt:lpstr>WP3 in year two: prototyping but not only…</vt:lpstr>
      <vt:lpstr>WP3: Milestones list</vt:lpstr>
      <vt:lpstr>WP3: Deliverables list</vt:lpstr>
      <vt:lpstr>WP3 Objective Assessment: objective 1</vt:lpstr>
      <vt:lpstr>WP3 Objective Assessment: Objective 2</vt:lpstr>
      <vt:lpstr>WDM-Sys1: Flexible, high capacity WDM transport System based on MD-ROADMs</vt:lpstr>
      <vt:lpstr>WDM-Sys2: Low cost, simple topology WDM transport System based on degree-2 ROADMs</vt:lpstr>
      <vt:lpstr>WDM-Sys3: Low cost, simple topology WDM transport System based on Filterless OADMs</vt:lpstr>
      <vt:lpstr>WP3 Objective Assessment: Objectives 3 and 5</vt:lpstr>
      <vt:lpstr>Prototypes (integrated HW+ control SW)</vt:lpstr>
      <vt:lpstr>Example 1: TUe: Modular and loss-less photonic integrated wavelength selective switch</vt:lpstr>
      <vt:lpstr>Example 2: TEI and CNIT: Innovative photonic integrated optical switching solution </vt:lpstr>
      <vt:lpstr>PowerPoint Presentation</vt:lpstr>
      <vt:lpstr>PowerPoint Presentation</vt:lpstr>
      <vt:lpstr>Innovative Transponder Solutions</vt:lpstr>
      <vt:lpstr>Example 5: UoB Programmable packet switching solution for interconnection to access and core</vt:lpstr>
      <vt:lpstr>Example 5: EUCNC2019 demo: Active Optical Metro transport solution</vt:lpstr>
      <vt:lpstr>Objective Assessment: Objective 4</vt:lpstr>
      <vt:lpstr>Monitoring at the packet layer (I)</vt:lpstr>
      <vt:lpstr>Monitoring at the optical layer (II)</vt:lpstr>
      <vt:lpstr>Second Report Period Summary and conclusions</vt:lpstr>
      <vt:lpstr>Next Steps and ongoing Year 3 work </vt:lpstr>
      <vt:lpstr>PowerPoint Presentation</vt:lpstr>
      <vt:lpstr>Additional slides</vt:lpstr>
      <vt:lpstr>CCTC</vt:lpstr>
      <vt:lpstr>CTTC: Programmable sliceable transceiver based on multicarrier modulation (MCM)</vt:lpstr>
      <vt:lpstr>CTTC: Programmable sliceable transceiver based on multicarrier modulation (MCM)</vt:lpstr>
      <vt:lpstr>ADVA and HHI</vt:lpstr>
      <vt:lpstr>ADVA: Semi-filterless node architecture using wavelength blockers</vt:lpstr>
      <vt:lpstr>ADVA: Semi-filterless node architecture using wavelength blockers</vt:lpstr>
      <vt:lpstr>OLC</vt:lpstr>
      <vt:lpstr>OLC:  Validation of PON termination and the abstraction architecture</vt:lpstr>
      <vt:lpstr>TIM</vt:lpstr>
      <vt:lpstr>Reference ROADM model (OpenRoadm Device 2.2)</vt:lpstr>
      <vt:lpstr>OpenROADM Agent Architecture</vt:lpstr>
      <vt:lpstr>TEI/CNIT</vt:lpstr>
      <vt:lpstr>TEI and CNIT: Transceiver solutions for dispersion-tolerant direct detection</vt:lpstr>
      <vt:lpstr>NETCONF Agents based on ConfD tool </vt:lpstr>
      <vt:lpstr>University of Bristol</vt:lpstr>
      <vt:lpstr>Programmable packet switching solution for interconnection to access and core</vt:lpstr>
      <vt:lpstr>Programmable packet switching solution for interconnection to access and core</vt:lpstr>
      <vt:lpstr>University of Bristol ROADM</vt:lpstr>
      <vt:lpstr>University of Bristol ROADM Design</vt:lpstr>
      <vt:lpstr>University of Bristol ROADM</vt:lpstr>
      <vt:lpstr>UPC</vt:lpstr>
      <vt:lpstr>UPC: On-demand Telemetry and Results Visualization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2017-10-31T15:56:48Z</dcterms:created>
  <dcterms:modified xsi:type="dcterms:W3CDTF">2019-10-01T15:18:48Z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\\hercules.cttc.es\Projects\METRO-HAUL_114600\Templates\Metro-Haul_template_16_9_20171006.potx</vt:lpwstr>
  </property>
  <property fmtid="{D5CDD505-2E9C-101B-9397-08002B2CF9AE}" pid="4" name="ContentTypeId">
    <vt:lpwstr>0x01010064B7C550A592204284BEBDAF252DBE16</vt:lpwstr>
  </property>
</Properties>
</file>