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96" r:id="rId4"/>
  </p:sldMasterIdLst>
  <p:notesMasterIdLst>
    <p:notesMasterId r:id="rId36"/>
  </p:notesMasterIdLst>
  <p:handoutMasterIdLst>
    <p:handoutMasterId r:id="rId37"/>
  </p:handoutMasterIdLst>
  <p:sldIdLst>
    <p:sldId id="256" r:id="rId5"/>
    <p:sldId id="294" r:id="rId6"/>
    <p:sldId id="286" r:id="rId7"/>
    <p:sldId id="285" r:id="rId8"/>
    <p:sldId id="279" r:id="rId9"/>
    <p:sldId id="295" r:id="rId10"/>
    <p:sldId id="296" r:id="rId11"/>
    <p:sldId id="297" r:id="rId12"/>
    <p:sldId id="298" r:id="rId13"/>
    <p:sldId id="299" r:id="rId14"/>
    <p:sldId id="301" r:id="rId15"/>
    <p:sldId id="300" r:id="rId16"/>
    <p:sldId id="304" r:id="rId17"/>
    <p:sldId id="305" r:id="rId18"/>
    <p:sldId id="344" r:id="rId19"/>
    <p:sldId id="323" r:id="rId20"/>
    <p:sldId id="318" r:id="rId21"/>
    <p:sldId id="324" r:id="rId22"/>
    <p:sldId id="320" r:id="rId23"/>
    <p:sldId id="321" r:id="rId24"/>
    <p:sldId id="322" r:id="rId25"/>
    <p:sldId id="345" r:id="rId26"/>
    <p:sldId id="346" r:id="rId27"/>
    <p:sldId id="347" r:id="rId28"/>
    <p:sldId id="343" r:id="rId29"/>
    <p:sldId id="349" r:id="rId30"/>
    <p:sldId id="350" r:id="rId31"/>
    <p:sldId id="351" r:id="rId32"/>
    <p:sldId id="283" r:id="rId33"/>
    <p:sldId id="352" r:id="rId34"/>
    <p:sldId id="258" r:id="rId35"/>
  </p:sldIdLst>
  <p:sldSz cx="12192000" cy="6858000"/>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34B530FE-14DA-4D7B-B34B-D6ABE60D9A37}">
          <p14:sldIdLst>
            <p14:sldId id="256"/>
            <p14:sldId id="294"/>
            <p14:sldId id="286"/>
            <p14:sldId id="285"/>
            <p14:sldId id="279"/>
            <p14:sldId id="295"/>
            <p14:sldId id="296"/>
            <p14:sldId id="297"/>
            <p14:sldId id="298"/>
            <p14:sldId id="299"/>
            <p14:sldId id="301"/>
            <p14:sldId id="300"/>
            <p14:sldId id="304"/>
            <p14:sldId id="305"/>
            <p14:sldId id="344"/>
            <p14:sldId id="323"/>
            <p14:sldId id="318"/>
            <p14:sldId id="324"/>
            <p14:sldId id="320"/>
            <p14:sldId id="321"/>
            <p14:sldId id="322"/>
            <p14:sldId id="345"/>
            <p14:sldId id="346"/>
            <p14:sldId id="347"/>
            <p14:sldId id="343"/>
            <p14:sldId id="349"/>
            <p14:sldId id="350"/>
            <p14:sldId id="351"/>
            <p14:sldId id="283"/>
            <p14:sldId id="352"/>
          </p14:sldIdLst>
        </p14:section>
        <p14:section name="Final Slide" id="{6656FF92-C187-4954-8C2D-4687E01F0FDB}">
          <p14:sldIdLst>
            <p14:sldId id="2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3333FF"/>
    <a:srgbClr val="FF5050"/>
    <a:srgbClr val="FF9B9B"/>
    <a:srgbClr val="FF6699"/>
    <a:srgbClr val="FF7C80"/>
    <a:srgbClr val="004E00"/>
    <a:srgbClr val="B3B56A"/>
    <a:srgbClr val="EBED8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79C47-007A-47D1-A81E-BDE797BE9AFB}" v="1" dt="2019-10-02T05:08:1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7" autoAdjust="0"/>
    <p:restoredTop sz="95958" autoAdjust="0"/>
  </p:normalViewPr>
  <p:slideViewPr>
    <p:cSldViewPr snapToGrid="0">
      <p:cViewPr varScale="1">
        <p:scale>
          <a:sx n="78" d="100"/>
          <a:sy n="78" d="100"/>
        </p:scale>
        <p:origin x="1190" y="72"/>
      </p:cViewPr>
      <p:guideLst>
        <p:guide orient="horz" pos="2160"/>
        <p:guide pos="3840"/>
      </p:guideLst>
    </p:cSldViewPr>
  </p:slideViewPr>
  <p:outlineViewPr>
    <p:cViewPr>
      <p:scale>
        <a:sx n="33" d="100"/>
        <a:sy n="33" d="100"/>
      </p:scale>
      <p:origin x="0" y="-54090"/>
    </p:cViewPr>
  </p:outlineViewPr>
  <p:notesTextViewPr>
    <p:cViewPr>
      <p:scale>
        <a:sx n="3" d="2"/>
        <a:sy n="3" d="2"/>
      </p:scale>
      <p:origin x="0" y="0"/>
    </p:cViewPr>
  </p:notesTextViewPr>
  <p:sorterViewPr>
    <p:cViewPr>
      <p:scale>
        <a:sx n="100" d="100"/>
        <a:sy n="100" d="100"/>
      </p:scale>
      <p:origin x="0" y="-8442"/>
    </p:cViewPr>
  </p:sorterViewPr>
  <p:notesViewPr>
    <p:cSldViewPr snapToGrid="0">
      <p:cViewPr varScale="1">
        <p:scale>
          <a:sx n="61" d="100"/>
          <a:sy n="61" d="100"/>
        </p:scale>
        <p:origin x="3402"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137" cy="512304"/>
          </a:xfrm>
          <a:prstGeom prst="rect">
            <a:avLst/>
          </a:prstGeom>
        </p:spPr>
        <p:txBody>
          <a:bodyPr vert="horz" lIns="94760" tIns="47380" rIns="94760" bIns="47380" rtlCol="0"/>
          <a:lstStyle>
            <a:lvl1pPr algn="l">
              <a:defRPr sz="1200">
                <a:latin typeface="Arial" pitchFamily="34" charset="0"/>
                <a:cs typeface="Arial" pitchFamily="34" charset="0"/>
              </a:defRPr>
            </a:lvl1pPr>
          </a:lstStyle>
          <a:p>
            <a:pPr>
              <a:defRPr/>
            </a:pPr>
            <a:endParaRPr lang="es-ES"/>
          </a:p>
        </p:txBody>
      </p:sp>
      <p:sp>
        <p:nvSpPr>
          <p:cNvPr id="3" name="2 Marcador de fecha"/>
          <p:cNvSpPr>
            <a:spLocks noGrp="1"/>
          </p:cNvSpPr>
          <p:nvPr>
            <p:ph type="dt" sz="quarter" idx="1"/>
          </p:nvPr>
        </p:nvSpPr>
        <p:spPr>
          <a:xfrm>
            <a:off x="4020507" y="0"/>
            <a:ext cx="3077137" cy="512304"/>
          </a:xfrm>
          <a:prstGeom prst="rect">
            <a:avLst/>
          </a:prstGeom>
        </p:spPr>
        <p:txBody>
          <a:bodyPr vert="horz" lIns="94760" tIns="47380" rIns="94760" bIns="47380" rtlCol="0"/>
          <a:lstStyle>
            <a:lvl1pPr algn="r">
              <a:defRPr sz="1200">
                <a:latin typeface="Arial" pitchFamily="34" charset="0"/>
                <a:cs typeface="Arial" pitchFamily="34" charset="0"/>
              </a:defRPr>
            </a:lvl1pPr>
          </a:lstStyle>
          <a:p>
            <a:pPr>
              <a:defRPr/>
            </a:pPr>
            <a:fld id="{6F384A07-C4A1-4C9D-A530-5721845CC291}" type="datetimeFigureOut">
              <a:rPr lang="es-ES"/>
              <a:pPr>
                <a:defRPr/>
              </a:pPr>
              <a:t>02/10/2019</a:t>
            </a:fld>
            <a:endParaRPr lang="es-ES"/>
          </a:p>
        </p:txBody>
      </p:sp>
      <p:sp>
        <p:nvSpPr>
          <p:cNvPr id="4" name="3 Marcador de pie de página"/>
          <p:cNvSpPr>
            <a:spLocks noGrp="1"/>
          </p:cNvSpPr>
          <p:nvPr>
            <p:ph type="ftr" sz="quarter" idx="2"/>
          </p:nvPr>
        </p:nvSpPr>
        <p:spPr>
          <a:xfrm>
            <a:off x="0" y="9720674"/>
            <a:ext cx="3077137" cy="512303"/>
          </a:xfrm>
          <a:prstGeom prst="rect">
            <a:avLst/>
          </a:prstGeom>
        </p:spPr>
        <p:txBody>
          <a:bodyPr vert="horz" lIns="94760" tIns="47380" rIns="94760" bIns="47380" rtlCol="0" anchor="b"/>
          <a:lstStyle>
            <a:lvl1pPr algn="l">
              <a:defRPr sz="1200">
                <a:latin typeface="Arial" pitchFamily="34" charset="0"/>
                <a:cs typeface="Arial" pitchFamily="34" charset="0"/>
              </a:defRPr>
            </a:lvl1pPr>
          </a:lstStyle>
          <a:p>
            <a:pPr>
              <a:defRPr/>
            </a:pPr>
            <a:endParaRPr lang="es-ES"/>
          </a:p>
        </p:txBody>
      </p:sp>
      <p:sp>
        <p:nvSpPr>
          <p:cNvPr id="5" name="4 Marcador de número de diapositiva"/>
          <p:cNvSpPr>
            <a:spLocks noGrp="1"/>
          </p:cNvSpPr>
          <p:nvPr>
            <p:ph type="sldNum" sz="quarter" idx="3"/>
          </p:nvPr>
        </p:nvSpPr>
        <p:spPr>
          <a:xfrm>
            <a:off x="4020507" y="9720674"/>
            <a:ext cx="3077137" cy="512303"/>
          </a:xfrm>
          <a:prstGeom prst="rect">
            <a:avLst/>
          </a:prstGeom>
        </p:spPr>
        <p:txBody>
          <a:bodyPr vert="horz" lIns="94760" tIns="47380" rIns="94760" bIns="47380" rtlCol="0" anchor="b"/>
          <a:lstStyle>
            <a:lvl1pPr algn="r">
              <a:defRPr sz="1200">
                <a:latin typeface="Arial" pitchFamily="34" charset="0"/>
                <a:cs typeface="Arial" pitchFamily="34" charset="0"/>
              </a:defRPr>
            </a:lvl1pPr>
          </a:lstStyle>
          <a:p>
            <a:pPr>
              <a:defRPr/>
            </a:pPr>
            <a:fld id="{14043342-2E7B-44D9-9F0C-2353861019E9}" type="slidenum">
              <a:rPr lang="es-ES"/>
              <a:pPr>
                <a:defRPr/>
              </a:pPr>
              <a:t>‹#›</a:t>
            </a:fld>
            <a:endParaRPr lang="es-ES"/>
          </a:p>
        </p:txBody>
      </p:sp>
    </p:spTree>
    <p:extLst>
      <p:ext uri="{BB962C8B-B14F-4D97-AF65-F5344CB8AC3E}">
        <p14:creationId xmlns:p14="http://schemas.microsoft.com/office/powerpoint/2010/main" val="3576245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defRPr sz="1200">
                <a:latin typeface="Arial" charset="0"/>
                <a:cs typeface="+mn-cs"/>
              </a:defRPr>
            </a:lvl1pPr>
          </a:lstStyle>
          <a:p>
            <a:pPr>
              <a:defRPr/>
            </a:pPr>
            <a:endParaRPr lang="it-IT"/>
          </a:p>
        </p:txBody>
      </p:sp>
      <p:sp>
        <p:nvSpPr>
          <p:cNvPr id="10243" name="Rectangle 3"/>
          <p:cNvSpPr>
            <a:spLocks noGrp="1" noChangeArrowheads="1"/>
          </p:cNvSpPr>
          <p:nvPr>
            <p:ph type="dt" idx="1"/>
          </p:nvPr>
        </p:nvSpPr>
        <p:spPr bwMode="auto">
          <a:xfrm>
            <a:off x="4020507" y="0"/>
            <a:ext cx="3077137" cy="512304"/>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lgn="r">
              <a:defRPr sz="1200">
                <a:latin typeface="Arial" charset="0"/>
                <a:cs typeface="+mn-cs"/>
              </a:defRPr>
            </a:lvl1pPr>
          </a:lstStyle>
          <a:p>
            <a:pPr>
              <a:defRPr/>
            </a:pPr>
            <a:endParaRPr lang="it-IT"/>
          </a:p>
        </p:txBody>
      </p:sp>
      <p:sp>
        <p:nvSpPr>
          <p:cNvPr id="15364"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9600" y="4862792"/>
            <a:ext cx="5680103" cy="4604184"/>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0246" name="Rectangle 6"/>
          <p:cNvSpPr>
            <a:spLocks noGrp="1" noChangeArrowheads="1"/>
          </p:cNvSpPr>
          <p:nvPr>
            <p:ph type="ftr" sz="quarter" idx="4"/>
          </p:nvPr>
        </p:nvSpPr>
        <p:spPr bwMode="auto">
          <a:xfrm>
            <a:off x="0" y="9720674"/>
            <a:ext cx="3077137" cy="512303"/>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defRPr sz="1200">
                <a:latin typeface="Arial" charset="0"/>
                <a:cs typeface="+mn-cs"/>
              </a:defRPr>
            </a:lvl1pPr>
          </a:lstStyle>
          <a:p>
            <a:pPr>
              <a:defRPr/>
            </a:pPr>
            <a:endParaRPr lang="it-IT"/>
          </a:p>
        </p:txBody>
      </p:sp>
      <p:sp>
        <p:nvSpPr>
          <p:cNvPr id="10247" name="Rectangle 7"/>
          <p:cNvSpPr>
            <a:spLocks noGrp="1" noChangeArrowheads="1"/>
          </p:cNvSpPr>
          <p:nvPr>
            <p:ph type="sldNum" sz="quarter" idx="5"/>
          </p:nvPr>
        </p:nvSpPr>
        <p:spPr bwMode="auto">
          <a:xfrm>
            <a:off x="4020507" y="9720674"/>
            <a:ext cx="3077137" cy="512303"/>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lgn="r">
              <a:defRPr sz="1200">
                <a:latin typeface="Arial" charset="0"/>
                <a:cs typeface="+mn-cs"/>
              </a:defRPr>
            </a:lvl1pPr>
          </a:lstStyle>
          <a:p>
            <a:pPr>
              <a:defRPr/>
            </a:pPr>
            <a:fld id="{0778A602-2F2B-4BCE-88F0-1367A12655F8}" type="slidenum">
              <a:rPr lang="it-IT"/>
              <a:pPr>
                <a:defRPr/>
              </a:pPr>
              <a:t>‹#›</a:t>
            </a:fld>
            <a:endParaRPr lang="it-IT"/>
          </a:p>
        </p:txBody>
      </p:sp>
    </p:spTree>
    <p:extLst>
      <p:ext uri="{BB962C8B-B14F-4D97-AF65-F5344CB8AC3E}">
        <p14:creationId xmlns:p14="http://schemas.microsoft.com/office/powerpoint/2010/main" val="916933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1. Single slide headline - v quick summary to grab attention Title of WP. </a:t>
            </a:r>
          </a:p>
          <a:p>
            <a:r>
              <a:rPr lang="en-GB" sz="1200" kern="1200" dirty="0">
                <a:solidFill>
                  <a:schemeClr val="tx1"/>
                </a:solidFill>
                <a:effectLst/>
                <a:latin typeface="Arial" charset="0"/>
                <a:ea typeface="+mn-ea"/>
                <a:cs typeface="+mn-cs"/>
              </a:rPr>
              <a:t>Main purpose of WP. </a:t>
            </a:r>
          </a:p>
          <a:p>
            <a:r>
              <a:rPr lang="en-GB" sz="1200" kern="1200" dirty="0">
                <a:solidFill>
                  <a:schemeClr val="tx1"/>
                </a:solidFill>
                <a:effectLst/>
                <a:latin typeface="Arial" charset="0"/>
                <a:ea typeface="+mn-ea"/>
                <a:cs typeface="+mn-cs"/>
              </a:rPr>
              <a:t>Top 3 headlines emerging from the first year</a:t>
            </a:r>
          </a:p>
          <a:p>
            <a:r>
              <a:rPr lang="en-GB"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2. What is this WP all about? WP objectives. Tasks. Partners involved. Milestones and Deliverables. (THOUGH I want it to not sound as dry as this somehow)</a:t>
            </a:r>
          </a:p>
          <a:p>
            <a:r>
              <a:rPr lang="en-GB"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3. What has been done in the first period, task by task</a:t>
            </a:r>
          </a:p>
          <a:p>
            <a:r>
              <a:rPr lang="en-GB"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4. Summary of key outputs </a:t>
            </a:r>
            <a:r>
              <a:rPr lang="en-GB" sz="1200" kern="1200" dirty="0" err="1">
                <a:solidFill>
                  <a:schemeClr val="tx1"/>
                </a:solidFill>
                <a:effectLst/>
                <a:latin typeface="Arial" charset="0"/>
                <a:ea typeface="+mn-ea"/>
                <a:cs typeface="+mn-cs"/>
              </a:rPr>
              <a:t>inc</a:t>
            </a:r>
            <a:r>
              <a:rPr lang="en-GB" sz="1200" kern="1200" dirty="0">
                <a:solidFill>
                  <a:schemeClr val="tx1"/>
                </a:solidFill>
                <a:effectLst/>
                <a:latin typeface="Arial" charset="0"/>
                <a:ea typeface="+mn-ea"/>
                <a:cs typeface="+mn-cs"/>
              </a:rPr>
              <a:t> deliverables, demos </a:t>
            </a:r>
            <a:r>
              <a:rPr lang="en-GB" sz="1200" kern="1200" dirty="0" err="1">
                <a:solidFill>
                  <a:schemeClr val="tx1"/>
                </a:solidFill>
                <a:effectLst/>
                <a:latin typeface="Arial" charset="0"/>
                <a:ea typeface="+mn-ea"/>
                <a:cs typeface="+mn-cs"/>
              </a:rPr>
              <a:t>etc</a:t>
            </a:r>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5. Anticipated next steps. </a:t>
            </a:r>
          </a:p>
          <a:p>
            <a:r>
              <a:rPr lang="en-GB"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6. Any issues, roadblocks? What are the main challenges ahead and how will we meet them?</a:t>
            </a:r>
          </a:p>
          <a:p>
            <a:r>
              <a:rPr lang="en-GB"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7. Conclusion slide</a:t>
            </a:r>
          </a:p>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0778A602-2F2B-4BCE-88F0-1367A12655F8}" type="slidenum">
              <a:rPr lang="it-IT" smtClean="0"/>
              <a:pPr>
                <a:defRPr/>
              </a:pPr>
              <a:t>1</a:t>
            </a:fld>
            <a:endParaRPr lang="it-IT"/>
          </a:p>
        </p:txBody>
      </p:sp>
    </p:spTree>
    <p:extLst>
      <p:ext uri="{BB962C8B-B14F-4D97-AF65-F5344CB8AC3E}">
        <p14:creationId xmlns:p14="http://schemas.microsoft.com/office/powerpoint/2010/main" val="93561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9700" y="768350"/>
            <a:ext cx="6819900" cy="3836988"/>
          </a:xfrm>
        </p:spPr>
      </p:sp>
      <p:sp>
        <p:nvSpPr>
          <p:cNvPr id="3" name="Marcador de notas 2"/>
          <p:cNvSpPr>
            <a:spLocks noGrp="1"/>
          </p:cNvSpPr>
          <p:nvPr>
            <p:ph type="body" idx="1"/>
          </p:nvPr>
        </p:nvSpPr>
        <p:spPr/>
        <p:txBody>
          <a:bodyPr/>
          <a:lstStyle/>
          <a:p>
            <a:r>
              <a:rPr lang="en-US" dirty="0"/>
              <a:t>Dynamicity produces CAPEX reductions in # of transponders, and IT resources. IT resources occupation is estimated</a:t>
            </a:r>
            <a:r>
              <a:rPr lang="en-US" baseline="0" dirty="0"/>
              <a:t> to be proportional to the amount of traffic that has to traverse each VNF in each node. How this translates into CPU/RAM/HD depends on the VNF nature, but since we are interested in relative numbers, for comparison can be enough.</a:t>
            </a:r>
          </a:p>
          <a:p>
            <a:endParaRPr lang="en-US" dirty="0"/>
          </a:p>
          <a:p>
            <a:r>
              <a:rPr lang="en-US" dirty="0"/>
              <a:t>Numbers here apply to</a:t>
            </a:r>
            <a:r>
              <a:rPr lang="en-US" baseline="0" dirty="0"/>
              <a:t> BOTH ROADM and </a:t>
            </a:r>
            <a:r>
              <a:rPr lang="en-US" baseline="0" dirty="0" err="1"/>
              <a:t>filterless</a:t>
            </a:r>
            <a:r>
              <a:rPr lang="en-US" baseline="0" dirty="0"/>
              <a:t> cases</a:t>
            </a:r>
            <a:endParaRPr lang="en-US" dirty="0"/>
          </a:p>
        </p:txBody>
      </p:sp>
      <p:sp>
        <p:nvSpPr>
          <p:cNvPr id="4" name="Marcador de número de diapositiva 3"/>
          <p:cNvSpPr>
            <a:spLocks noGrp="1"/>
          </p:cNvSpPr>
          <p:nvPr>
            <p:ph type="sldNum" sz="quarter" idx="10"/>
          </p:nvPr>
        </p:nvSpPr>
        <p:spPr/>
        <p:txBody>
          <a:bodyPr/>
          <a:lstStyle/>
          <a:p>
            <a:pPr>
              <a:defRPr/>
            </a:pPr>
            <a:fld id="{0778A602-2F2B-4BCE-88F0-1367A12655F8}" type="slidenum">
              <a:rPr lang="it-IT" smtClean="0"/>
              <a:pPr>
                <a:defRPr/>
              </a:pPr>
              <a:t>25</a:t>
            </a:fld>
            <a:endParaRPr lang="it-IT"/>
          </a:p>
        </p:txBody>
      </p:sp>
    </p:spTree>
    <p:extLst>
      <p:ext uri="{BB962C8B-B14F-4D97-AF65-F5344CB8AC3E}">
        <p14:creationId xmlns:p14="http://schemas.microsoft.com/office/powerpoint/2010/main" val="15284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Dynamicity also brings energy savings, since permits setting down </a:t>
            </a:r>
            <a:r>
              <a:rPr lang="en-GB" dirty="0" err="1"/>
              <a:t>lighptaths</a:t>
            </a:r>
            <a:r>
              <a:rPr lang="en-GB" dirty="0"/>
              <a:t> not used. These graphs illustrate how the number of </a:t>
            </a:r>
            <a:r>
              <a:rPr lang="en-GB" dirty="0" err="1"/>
              <a:t>lightpaths</a:t>
            </a:r>
            <a:r>
              <a:rPr lang="en-GB" dirty="0"/>
              <a:t> changes with time, and 1) is always smaller than in the static case, 2) uses the valley times to switch off things</a:t>
            </a:r>
          </a:p>
        </p:txBody>
      </p:sp>
      <p:sp>
        <p:nvSpPr>
          <p:cNvPr id="4" name="Slide Number Placeholder 3"/>
          <p:cNvSpPr>
            <a:spLocks noGrp="1"/>
          </p:cNvSpPr>
          <p:nvPr>
            <p:ph type="sldNum" sz="quarter" idx="5"/>
          </p:nvPr>
        </p:nvSpPr>
        <p:spPr/>
        <p:txBody>
          <a:bodyPr/>
          <a:lstStyle/>
          <a:p>
            <a:pPr>
              <a:defRPr/>
            </a:pPr>
            <a:fld id="{0778A602-2F2B-4BCE-88F0-1367A12655F8}" type="slidenum">
              <a:rPr lang="it-IT" smtClean="0"/>
              <a:pPr>
                <a:defRPr/>
              </a:pPr>
              <a:t>26</a:t>
            </a:fld>
            <a:endParaRPr lang="it-IT"/>
          </a:p>
        </p:txBody>
      </p:sp>
    </p:spTree>
    <p:extLst>
      <p:ext uri="{BB962C8B-B14F-4D97-AF65-F5344CB8AC3E}">
        <p14:creationId xmlns:p14="http://schemas.microsoft.com/office/powerpoint/2010/main" val="170072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sz="1200" dirty="0"/>
              <a:t>have been developed to be used over packet switching elements and the </a:t>
            </a:r>
            <a:r>
              <a:rPr lang="en-GB" sz="1200" b="1" dirty="0"/>
              <a:t>disaggregated </a:t>
            </a:r>
            <a:r>
              <a:rPr lang="en-GB" sz="1200" dirty="0"/>
              <a:t>optical nodes, used or newly developed, in the project</a:t>
            </a:r>
            <a:endParaRPr lang="en-GB" dirty="0"/>
          </a:p>
        </p:txBody>
      </p:sp>
      <p:sp>
        <p:nvSpPr>
          <p:cNvPr id="4" name="Slide Number Placeholder 3"/>
          <p:cNvSpPr>
            <a:spLocks noGrp="1"/>
          </p:cNvSpPr>
          <p:nvPr>
            <p:ph type="sldNum" sz="quarter" idx="5"/>
          </p:nvPr>
        </p:nvSpPr>
        <p:spPr/>
        <p:txBody>
          <a:bodyPr/>
          <a:lstStyle/>
          <a:p>
            <a:pPr>
              <a:defRPr/>
            </a:pPr>
            <a:fld id="{0778A602-2F2B-4BCE-88F0-1367A12655F8}" type="slidenum">
              <a:rPr lang="it-IT" smtClean="0"/>
              <a:pPr>
                <a:defRPr/>
              </a:pPr>
              <a:t>6</a:t>
            </a:fld>
            <a:endParaRPr lang="it-IT"/>
          </a:p>
        </p:txBody>
      </p:sp>
    </p:spTree>
    <p:extLst>
      <p:ext uri="{BB962C8B-B14F-4D97-AF65-F5344CB8AC3E}">
        <p14:creationId xmlns:p14="http://schemas.microsoft.com/office/powerpoint/2010/main" val="142520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778A602-2F2B-4BCE-88F0-1367A12655F8}" type="slidenum">
              <a:rPr lang="it-IT" smtClean="0"/>
              <a:pPr>
                <a:defRPr/>
              </a:pPr>
              <a:t>7</a:t>
            </a:fld>
            <a:endParaRPr lang="it-IT"/>
          </a:p>
        </p:txBody>
      </p:sp>
    </p:spTree>
    <p:extLst>
      <p:ext uri="{BB962C8B-B14F-4D97-AF65-F5344CB8AC3E}">
        <p14:creationId xmlns:p14="http://schemas.microsoft.com/office/powerpoint/2010/main" val="167949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This schema</a:t>
            </a:r>
            <a:r>
              <a:rPr lang="en-US" baseline="0" dirty="0"/>
              <a:t> depicts the proposed methodology to accomplished some of the WP2’s objectives. </a:t>
            </a:r>
          </a:p>
          <a:p>
            <a:pPr marL="171450" indent="-171450">
              <a:buFont typeface="Arial" panose="020B0604020202020204" pitchFamily="34" charset="0"/>
              <a:buChar char="•"/>
            </a:pPr>
            <a:r>
              <a:rPr lang="en-US" baseline="0" dirty="0"/>
              <a:t>We can define the scenario (topology and traffic) easily in a specific excel file. </a:t>
            </a:r>
          </a:p>
          <a:p>
            <a:pPr marL="171450" indent="-171450">
              <a:buFont typeface="Arial" panose="020B0604020202020204" pitchFamily="34" charset="0"/>
              <a:buChar char="•"/>
            </a:pPr>
            <a:r>
              <a:rPr lang="en-US" baseline="0" dirty="0"/>
              <a:t>This file is used as an input in Net2plan, the NFV over IP over WDM (NIW) </a:t>
            </a:r>
            <a:r>
              <a:rPr lang="en-US" baseline="0"/>
              <a:t>library [developed inside MH –by UPCT- now part of Net2Plan to help its dissemination] provides </a:t>
            </a:r>
            <a:r>
              <a:rPr lang="en-US" baseline="0" dirty="0"/>
              <a:t>an information specifically designed to MH WP2 purposes.</a:t>
            </a:r>
          </a:p>
          <a:p>
            <a:pPr marL="171450" indent="-171450">
              <a:buFont typeface="Arial" panose="020B0604020202020204" pitchFamily="34" charset="0"/>
              <a:buChar char="•"/>
            </a:pPr>
            <a:r>
              <a:rPr lang="en-US" baseline="0" dirty="0"/>
              <a:t>Additionally, several partners can deploy their algorithms to evaluate different analysis within different WP2 work streams, such as, capacity planning, resource allocation or cost/energy budget calculations.</a:t>
            </a:r>
          </a:p>
          <a:p>
            <a:pPr marL="0" indent="0">
              <a:buFont typeface="Arial" panose="020B0604020202020204" pitchFamily="34" charset="0"/>
              <a:buNone/>
            </a:pPr>
            <a:r>
              <a:rPr lang="en-US" b="1" baseline="0" dirty="0"/>
              <a:t>IDEA: This methodology is modular and embraces a multi-partner collaboration approach</a:t>
            </a:r>
            <a:endParaRPr lang="en-US" b="1" dirty="0"/>
          </a:p>
        </p:txBody>
      </p:sp>
      <p:sp>
        <p:nvSpPr>
          <p:cNvPr id="4" name="Marcador de número de diapositiva 3"/>
          <p:cNvSpPr>
            <a:spLocks noGrp="1"/>
          </p:cNvSpPr>
          <p:nvPr>
            <p:ph type="sldNum" sz="quarter" idx="10"/>
          </p:nvPr>
        </p:nvSpPr>
        <p:spPr/>
        <p:txBody>
          <a:bodyPr/>
          <a:lstStyle/>
          <a:p>
            <a:pPr>
              <a:defRPr/>
            </a:pPr>
            <a:fld id="{0778A602-2F2B-4BCE-88F0-1367A12655F8}" type="slidenum">
              <a:rPr lang="it-IT" smtClean="0"/>
              <a:pPr>
                <a:defRPr/>
              </a:pPr>
              <a:t>16</a:t>
            </a:fld>
            <a:endParaRPr lang="it-IT"/>
          </a:p>
        </p:txBody>
      </p:sp>
    </p:spTree>
    <p:extLst>
      <p:ext uri="{BB962C8B-B14F-4D97-AF65-F5344CB8AC3E}">
        <p14:creationId xmlns:p14="http://schemas.microsoft.com/office/powerpoint/2010/main" val="151974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Next slides are for a workflow example, in</a:t>
            </a:r>
            <a:r>
              <a:rPr lang="en-US" baseline="0"/>
              <a:t> a case of capacity planning =&gt; given traffic, WDM plant, dimension IP equipment, lightpaths (WDM eq) and IT resources needed to carry traffic. That is, this is NOT an example of dynamic resource allocation, where resources are given, and you have to allocate them for on-demand requests coming one by one.</a:t>
            </a:r>
            <a:endParaRPr lang="en-US"/>
          </a:p>
          <a:p>
            <a:endParaRPr lang="en-US"/>
          </a:p>
          <a:p>
            <a:r>
              <a:rPr lang="en-US"/>
              <a:t>The</a:t>
            </a:r>
            <a:r>
              <a:rPr lang="en-US" baseline="0"/>
              <a:t> 3 </a:t>
            </a:r>
            <a:r>
              <a:rPr lang="en-US" baseline="0" dirty="0"/>
              <a:t>reference </a:t>
            </a:r>
            <a:r>
              <a:rPr lang="en-US" baseline="0"/>
              <a:t>topologies define which nodes are AMEN</a:t>
            </a:r>
            <a:r>
              <a:rPr lang="en-US" baseline="0" dirty="0"/>
              <a:t>, MCEN and MCEN BB nodes.</a:t>
            </a:r>
          </a:p>
          <a:p>
            <a:r>
              <a:rPr lang="en-US" baseline="0" dirty="0"/>
              <a:t>Regarding the traffic model, it considers two main types</a:t>
            </a:r>
            <a:r>
              <a:rPr lang="en-US" baseline="0"/>
              <a:t>: 1) background [P2P</a:t>
            </a:r>
            <a:r>
              <a:rPr lang="en-US" baseline="0" dirty="0"/>
              <a:t>, regular </a:t>
            </a:r>
            <a:r>
              <a:rPr lang="en-US" baseline="0"/>
              <a:t>and cacheable], and 2) traffic from verticals with virtualization VNF requisites. In 1) video dominates (around 60%)</a:t>
            </a:r>
            <a:endParaRPr lang="en-US" baseline="0" dirty="0"/>
          </a:p>
          <a:p>
            <a:r>
              <a:rPr lang="en-US" baseline="0" dirty="0"/>
              <a:t>Such tasks can produce an excel file </a:t>
            </a:r>
            <a:r>
              <a:rPr lang="en-US" baseline="0"/>
              <a:t>per topology, that includes topology + traffic info.</a:t>
            </a:r>
            <a:endParaRPr lang="en-US" baseline="0" dirty="0"/>
          </a:p>
          <a:p>
            <a:endParaRPr lang="en-US" baseline="0" dirty="0"/>
          </a:p>
        </p:txBody>
      </p:sp>
      <p:sp>
        <p:nvSpPr>
          <p:cNvPr id="4" name="Marcador de número de diapositiva 3"/>
          <p:cNvSpPr>
            <a:spLocks noGrp="1"/>
          </p:cNvSpPr>
          <p:nvPr>
            <p:ph type="sldNum" sz="quarter" idx="10"/>
          </p:nvPr>
        </p:nvSpPr>
        <p:spPr/>
        <p:txBody>
          <a:bodyPr/>
          <a:lstStyle/>
          <a:p>
            <a:pPr>
              <a:defRPr/>
            </a:pPr>
            <a:fld id="{0778A602-2F2B-4BCE-88F0-1367A12655F8}" type="slidenum">
              <a:rPr lang="it-IT" smtClean="0"/>
              <a:pPr>
                <a:defRPr/>
              </a:pPr>
              <a:t>17</a:t>
            </a:fld>
            <a:endParaRPr lang="it-IT"/>
          </a:p>
        </p:txBody>
      </p:sp>
    </p:spTree>
    <p:extLst>
      <p:ext uri="{BB962C8B-B14F-4D97-AF65-F5344CB8AC3E}">
        <p14:creationId xmlns:p14="http://schemas.microsoft.com/office/powerpoint/2010/main" val="395464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n-US" sz="1600" b="0" kern="1200" baseline="0" noProof="0">
                <a:solidFill>
                  <a:schemeClr val="tx1"/>
                </a:solidFill>
                <a:latin typeface="Arial" charset="0"/>
                <a:ea typeface="+mn-ea"/>
                <a:cs typeface="Arial" panose="020B0604020202020204" pitchFamily="34" charset="0"/>
              </a:rPr>
              <a:t>Important message: cap planning in MH targets JOINTLY designing the IT requirements and IP &amp; WDM requirements. Why? Where you put VNFs shapes the traffic =&gt; IT dimensioning cannot be made independently of IP/WDM dimensioning.</a:t>
            </a:r>
          </a:p>
          <a:p>
            <a:pPr marL="0" indent="0">
              <a:buFont typeface="Arial" panose="020B0604020202020204" pitchFamily="34" charset="0"/>
              <a:buNone/>
            </a:pPr>
            <a:r>
              <a:rPr lang="en-US" sz="1600" b="0" kern="1200" baseline="0" noProof="0">
                <a:solidFill>
                  <a:schemeClr val="tx1"/>
                </a:solidFill>
                <a:latin typeface="Arial" charset="0"/>
                <a:ea typeface="+mn-ea"/>
                <a:cs typeface="Arial" panose="020B0604020202020204" pitchFamily="34" charset="0"/>
              </a:rPr>
              <a:t>Algorithms (from multiple partners, for different variants) for this are developed in Net2Plan. Thanks to NIW library they are much easier to do. </a:t>
            </a:r>
          </a:p>
          <a:p>
            <a:pPr marL="0" indent="0">
              <a:buFont typeface="Arial" panose="020B0604020202020204" pitchFamily="34" charset="0"/>
              <a:buNone/>
            </a:pPr>
            <a:endParaRPr lang="en-US" sz="1600" b="0" kern="1200" baseline="0" noProof="0">
              <a:solidFill>
                <a:schemeClr val="tx1"/>
              </a:solidFill>
              <a:latin typeface="Arial" charset="0"/>
              <a:ea typeface="+mn-ea"/>
              <a:cs typeface="Arial" panose="020B0604020202020204" pitchFamily="34" charset="0"/>
            </a:endParaRPr>
          </a:p>
          <a:p>
            <a:pPr marL="285750" indent="-285750">
              <a:buFont typeface="Arial" panose="020B0604020202020204" pitchFamily="34" charset="0"/>
              <a:buChar char="•"/>
            </a:pPr>
            <a:r>
              <a:rPr lang="en-US" sz="1600" b="1" kern="1200" noProof="0">
                <a:solidFill>
                  <a:schemeClr val="tx1"/>
                </a:solidFill>
                <a:latin typeface="Arial" charset="0"/>
                <a:ea typeface="+mn-ea"/>
                <a:cs typeface="Arial" panose="020B0604020202020204" pitchFamily="34" charset="0"/>
              </a:rPr>
              <a:t>Code reuse: </a:t>
            </a:r>
            <a:r>
              <a:rPr lang="en-US" sz="1600" kern="1200" noProof="0">
                <a:solidFill>
                  <a:schemeClr val="tx1"/>
                </a:solidFill>
                <a:latin typeface="Arial" charset="0"/>
                <a:ea typeface="+mn-ea"/>
                <a:cs typeface="Arial" panose="020B0604020202020204" pitchFamily="34" charset="0"/>
              </a:rPr>
              <a:t>Algorithms can leverage on proven routines or other algorithms:</a:t>
            </a:r>
          </a:p>
          <a:p>
            <a:pPr marL="742950" lvl="1" indent="-285750">
              <a:buFont typeface="Arial" panose="020B0604020202020204" pitchFamily="34" charset="0"/>
              <a:buChar char="•"/>
            </a:pPr>
            <a:r>
              <a:rPr lang="en-US" sz="1600" kern="1200" noProof="0">
                <a:solidFill>
                  <a:schemeClr val="tx1"/>
                </a:solidFill>
                <a:latin typeface="Arial" charset="0"/>
                <a:ea typeface="+mn-ea"/>
                <a:cs typeface="Arial" panose="020B0604020202020204" pitchFamily="34" charset="0"/>
              </a:rPr>
              <a:t>VNF placement</a:t>
            </a:r>
          </a:p>
          <a:p>
            <a:pPr marL="742950" lvl="1" indent="-285750">
              <a:buFont typeface="Arial" panose="020B0604020202020204" pitchFamily="34" charset="0"/>
              <a:buChar char="•"/>
            </a:pPr>
            <a:r>
              <a:rPr lang="en-US" sz="1600" kern="1200" noProof="0">
                <a:solidFill>
                  <a:schemeClr val="tx1"/>
                </a:solidFill>
                <a:latin typeface="Arial" charset="0"/>
                <a:ea typeface="+mn-ea"/>
                <a:cs typeface="Arial" panose="020B0604020202020204" pitchFamily="34" charset="0"/>
              </a:rPr>
              <a:t>RWAs</a:t>
            </a:r>
          </a:p>
          <a:p>
            <a:pPr marL="285750" indent="-285750">
              <a:buFont typeface="Arial" panose="020B0604020202020204" pitchFamily="34" charset="0"/>
              <a:buChar char="•"/>
            </a:pPr>
            <a:r>
              <a:rPr lang="en-US" sz="1600" b="1" kern="1200" noProof="0">
                <a:solidFill>
                  <a:schemeClr val="tx1"/>
                </a:solidFill>
                <a:latin typeface="Arial" charset="0"/>
                <a:ea typeface="+mn-ea"/>
                <a:cs typeface="Arial" panose="020B0604020202020204" pitchFamily="34" charset="0"/>
              </a:rPr>
              <a:t>Multiple algorithms of different partners / collaborations:</a:t>
            </a:r>
          </a:p>
          <a:p>
            <a:pPr marL="742950" lvl="1" indent="-285750">
              <a:buFont typeface="Arial" panose="020B0604020202020204" pitchFamily="34" charset="0"/>
              <a:buChar char="•"/>
            </a:pPr>
            <a:r>
              <a:rPr lang="en-US" sz="1600" kern="1200" noProof="0">
                <a:solidFill>
                  <a:schemeClr val="tx1"/>
                </a:solidFill>
                <a:latin typeface="Arial" charset="0"/>
                <a:ea typeface="+mn-ea"/>
                <a:cs typeface="Arial" panose="020B0604020202020204" pitchFamily="34" charset="0"/>
              </a:rPr>
              <a:t>For different optical equipment available (ROADM / filterless) in different parts of the network</a:t>
            </a:r>
          </a:p>
          <a:p>
            <a:pPr marL="742950" lvl="1" indent="-285750">
              <a:buFont typeface="Arial" panose="020B0604020202020204" pitchFamily="34" charset="0"/>
              <a:buChar char="•"/>
            </a:pPr>
            <a:r>
              <a:rPr lang="en-US" sz="1600" kern="1200" noProof="0">
                <a:solidFill>
                  <a:schemeClr val="tx1"/>
                </a:solidFill>
                <a:latin typeface="Arial" charset="0"/>
                <a:ea typeface="+mn-ea"/>
                <a:cs typeface="Arial" panose="020B0604020202020204" pitchFamily="34" charset="0"/>
              </a:rPr>
              <a:t>For different types of User Plane Function location (at MCENs / AMENs) for each service. If in AMENs, caching can occur also there.</a:t>
            </a:r>
          </a:p>
          <a:p>
            <a:pPr marL="0" indent="0">
              <a:buFont typeface="Arial" panose="020B0604020202020204" pitchFamily="34" charset="0"/>
              <a:buNone/>
            </a:pPr>
            <a:endParaRPr lang="en-US" sz="1600" b="0" kern="1200" baseline="0" noProof="0">
              <a:solidFill>
                <a:schemeClr val="tx1"/>
              </a:solidFill>
              <a:latin typeface="Arial" charset="0"/>
              <a:ea typeface="+mn-ea"/>
              <a:cs typeface="Arial" panose="020B0604020202020204" pitchFamily="34" charset="0"/>
            </a:endParaRPr>
          </a:p>
          <a:p>
            <a:pPr marL="0" indent="0">
              <a:buFont typeface="Arial" panose="020B0604020202020204" pitchFamily="34" charset="0"/>
              <a:buNone/>
            </a:pPr>
            <a:r>
              <a:rPr lang="en-US" sz="1600" b="0" kern="1200" baseline="0" noProof="0">
                <a:solidFill>
                  <a:schemeClr val="tx1"/>
                </a:solidFill>
                <a:latin typeface="Arial" charset="0"/>
                <a:ea typeface="+mn-ea"/>
                <a:cs typeface="Arial" panose="020B0604020202020204" pitchFamily="34" charset="0"/>
              </a:rPr>
              <a:t>Algorithms based on machine learning are proposed in MH in dynamic resource allocation cases (good to mention ML). However, this particular example is for capacity planning. </a:t>
            </a:r>
          </a:p>
          <a:p>
            <a:pPr marL="0" indent="0">
              <a:buFont typeface="Arial" panose="020B0604020202020204" pitchFamily="34" charset="0"/>
              <a:buNone/>
            </a:pPr>
            <a:endParaRPr lang="en-US" sz="1600" b="0" kern="1200" baseline="0" noProof="0">
              <a:solidFill>
                <a:schemeClr val="tx1"/>
              </a:solidFill>
              <a:latin typeface="Arial" charset="0"/>
              <a:ea typeface="+mn-ea"/>
              <a:cs typeface="Arial" panose="020B0604020202020204" pitchFamily="34" charset="0"/>
            </a:endParaRPr>
          </a:p>
          <a:p>
            <a:pPr marL="0" indent="0">
              <a:buFont typeface="Arial" panose="020B0604020202020204" pitchFamily="34" charset="0"/>
              <a:buNone/>
            </a:pPr>
            <a:r>
              <a:rPr lang="en-US" sz="1600" b="0" kern="1200" baseline="0" noProof="0">
                <a:solidFill>
                  <a:schemeClr val="tx1"/>
                </a:solidFill>
                <a:latin typeface="Arial" charset="0"/>
                <a:ea typeface="+mn-ea"/>
                <a:cs typeface="Arial" panose="020B0604020202020204" pitchFamily="34" charset="0"/>
              </a:rPr>
              <a:t>The output is a n2p flie (exportable to Excel) with the IP flows allocated, lightpaths created, VNFs instantiated etc. From that, we can count how many of everything is needed to allocate all.</a:t>
            </a:r>
          </a:p>
          <a:p>
            <a:pPr marL="0" indent="0">
              <a:buFont typeface="Arial" panose="020B0604020202020204" pitchFamily="34" charset="0"/>
              <a:buNone/>
            </a:pPr>
            <a:endParaRPr lang="en-US" sz="1600" b="0" kern="1200" baseline="0" noProof="0">
              <a:solidFill>
                <a:schemeClr val="tx1"/>
              </a:solidFill>
              <a:latin typeface="Arial" charset="0"/>
              <a:ea typeface="+mn-ea"/>
              <a:cs typeface="Arial" panose="020B0604020202020204" pitchFamily="34" charset="0"/>
            </a:endParaRPr>
          </a:p>
          <a:p>
            <a:endParaRPr lang="en-US" noProof="0" dirty="0"/>
          </a:p>
        </p:txBody>
      </p:sp>
      <p:sp>
        <p:nvSpPr>
          <p:cNvPr id="4" name="Marcador de número de diapositiva 3"/>
          <p:cNvSpPr>
            <a:spLocks noGrp="1"/>
          </p:cNvSpPr>
          <p:nvPr>
            <p:ph type="sldNum" sz="quarter" idx="10"/>
          </p:nvPr>
        </p:nvSpPr>
        <p:spPr/>
        <p:txBody>
          <a:bodyPr/>
          <a:lstStyle/>
          <a:p>
            <a:pPr>
              <a:defRPr/>
            </a:pPr>
            <a:fld id="{0778A602-2F2B-4BCE-88F0-1367A12655F8}" type="slidenum">
              <a:rPr lang="it-IT" smtClean="0"/>
              <a:pPr>
                <a:defRPr/>
              </a:pPr>
              <a:t>18</a:t>
            </a:fld>
            <a:endParaRPr lang="it-IT"/>
          </a:p>
        </p:txBody>
      </p:sp>
    </p:spTree>
    <p:extLst>
      <p:ext uri="{BB962C8B-B14F-4D97-AF65-F5344CB8AC3E}">
        <p14:creationId xmlns:p14="http://schemas.microsoft.com/office/powerpoint/2010/main" val="413647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We are developing different</a:t>
            </a:r>
            <a:r>
              <a:rPr lang="en-US" baseline="0"/>
              <a:t> Net2Plan algorithms that work as scripts:</a:t>
            </a:r>
          </a:p>
          <a:p>
            <a:pPr marL="228600" indent="-228600">
              <a:buAutoNum type="arabicParenR"/>
            </a:pPr>
            <a:r>
              <a:rPr lang="en-US" baseline="0"/>
              <a:t>Take the allocation of IP flows, lightpaths, VNF instances (previous step)</a:t>
            </a:r>
          </a:p>
          <a:p>
            <a:pPr marL="228600" indent="-228600">
              <a:buAutoNum type="arabicParenR"/>
            </a:pPr>
            <a:r>
              <a:rPr lang="en-US" baseline="0"/>
              <a:t>From there compute the IT, IP, WDM equipment requirements (BOM)</a:t>
            </a:r>
          </a:p>
          <a:p>
            <a:pPr marL="0" indent="0">
              <a:buNone/>
            </a:pPr>
            <a:r>
              <a:rPr lang="en-US" baseline="0"/>
              <a:t>2.1) For DC BOM: TIM/TID/UPCT we are collaborating on creating Net2Plan reports for, given the network produced by the algorithm, count number of cards, switches, routing, servers required in all the AMENs/MCENs, and make a report (HTML/Excel/N2P). The numbers depend on the DC architecture (leaf/spine, flat etc). Numbers will be produced for the DC architectures highlighted in the deliverable</a:t>
            </a:r>
          </a:p>
          <a:p>
            <a:r>
              <a:rPr lang="en-US"/>
              <a:t>2.2) The same for WDM equipment. Different options</a:t>
            </a:r>
            <a:r>
              <a:rPr lang="en-US" baseline="0"/>
              <a:t> here (ROADM / filterless / different equipment flavours). </a:t>
            </a:r>
          </a:p>
          <a:p>
            <a:endParaRPr lang="en-US" baseline="0"/>
          </a:p>
          <a:p>
            <a:r>
              <a:rPr lang="en-US" baseline="0"/>
              <a:t>Once the BOM-reports are there, can be applied for any network from any reference topology, produced by any algorithm.</a:t>
            </a:r>
          </a:p>
          <a:p>
            <a:endParaRPr lang="en-US" baseline="0"/>
          </a:p>
          <a:p>
            <a:endParaRPr lang="en-US"/>
          </a:p>
        </p:txBody>
      </p:sp>
      <p:sp>
        <p:nvSpPr>
          <p:cNvPr id="4" name="Marcador de número de diapositiva 3"/>
          <p:cNvSpPr>
            <a:spLocks noGrp="1"/>
          </p:cNvSpPr>
          <p:nvPr>
            <p:ph type="sldNum" sz="quarter" idx="10"/>
          </p:nvPr>
        </p:nvSpPr>
        <p:spPr/>
        <p:txBody>
          <a:bodyPr/>
          <a:lstStyle/>
          <a:p>
            <a:pPr>
              <a:defRPr/>
            </a:pPr>
            <a:fld id="{0778A602-2F2B-4BCE-88F0-1367A12655F8}" type="slidenum">
              <a:rPr lang="it-IT" smtClean="0"/>
              <a:pPr>
                <a:defRPr/>
              </a:pPr>
              <a:t>19</a:t>
            </a:fld>
            <a:endParaRPr lang="it-IT"/>
          </a:p>
        </p:txBody>
      </p:sp>
    </p:spTree>
    <p:extLst>
      <p:ext uri="{BB962C8B-B14F-4D97-AF65-F5344CB8AC3E}">
        <p14:creationId xmlns:p14="http://schemas.microsoft.com/office/powerpoint/2010/main" val="147818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consortium is collaborating</a:t>
            </a:r>
            <a:r>
              <a:rPr lang="en-US" baseline="0" dirty="0"/>
              <a:t> to provide a complete cost model that can be combined with the </a:t>
            </a:r>
            <a:r>
              <a:rPr lang="en-US" baseline="0"/>
              <a:t>pre-calculated BOMs to translate “number of” to cost and energy =&gt; create </a:t>
            </a:r>
            <a:r>
              <a:rPr lang="en-US" baseline="0" dirty="0"/>
              <a:t>relevant cost/energy </a:t>
            </a:r>
            <a:r>
              <a:rPr lang="en-US" baseline="0"/>
              <a:t>reports to show these figures. </a:t>
            </a:r>
            <a:r>
              <a:rPr lang="en-US" baseline="0" dirty="0"/>
              <a:t>The </a:t>
            </a:r>
            <a:r>
              <a:rPr lang="en-US" baseline="0"/>
              <a:t>figure shows </a:t>
            </a:r>
            <a:r>
              <a:rPr lang="en-US" baseline="0" dirty="0"/>
              <a:t>a table with some components included in the MH </a:t>
            </a:r>
            <a:r>
              <a:rPr lang="en-US" baseline="0"/>
              <a:t>cost model</a:t>
            </a:r>
          </a:p>
          <a:p>
            <a:endParaRPr lang="en-US" baseline="0"/>
          </a:p>
          <a:p>
            <a:r>
              <a:rPr lang="en-US" baseline="0"/>
              <a:t>TID-UC3M is coordinating this, mostly engaging all the vendors and carriers. </a:t>
            </a:r>
          </a:p>
        </p:txBody>
      </p:sp>
      <p:sp>
        <p:nvSpPr>
          <p:cNvPr id="4" name="Marcador de número de diapositiva 3"/>
          <p:cNvSpPr>
            <a:spLocks noGrp="1"/>
          </p:cNvSpPr>
          <p:nvPr>
            <p:ph type="sldNum" sz="quarter" idx="10"/>
          </p:nvPr>
        </p:nvSpPr>
        <p:spPr/>
        <p:txBody>
          <a:bodyPr/>
          <a:lstStyle/>
          <a:p>
            <a:pPr>
              <a:defRPr/>
            </a:pPr>
            <a:fld id="{0778A602-2F2B-4BCE-88F0-1367A12655F8}" type="slidenum">
              <a:rPr lang="it-IT" smtClean="0"/>
              <a:pPr>
                <a:defRPr/>
              </a:pPr>
              <a:t>20</a:t>
            </a:fld>
            <a:endParaRPr lang="it-IT"/>
          </a:p>
        </p:txBody>
      </p:sp>
    </p:spTree>
    <p:extLst>
      <p:ext uri="{BB962C8B-B14F-4D97-AF65-F5344CB8AC3E}">
        <p14:creationId xmlns:p14="http://schemas.microsoft.com/office/powerpoint/2010/main" val="328656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Multiple</a:t>
            </a:r>
            <a:r>
              <a:rPr lang="en-US" baseline="0"/>
              <a:t> tests will be conducted, with this methodology. Multi-hour &amp; multi-period tests are of course considered. Multi-hour considers the well known traffic tidal patterns for different services.</a:t>
            </a:r>
          </a:p>
          <a:p>
            <a:r>
              <a:rPr lang="en-US"/>
              <a:t>Multi-period,</a:t>
            </a:r>
            <a:r>
              <a:rPr lang="en-US" baseline="0"/>
              <a:t> year by year growths, to make long term technoec analysis</a:t>
            </a:r>
          </a:p>
          <a:p>
            <a:endParaRPr lang="en-US" baseline="0"/>
          </a:p>
          <a:p>
            <a:r>
              <a:rPr lang="en-US"/>
              <a:t>Scripts defining the tests (e.g. launching 100s of</a:t>
            </a:r>
            <a:r>
              <a:rPr lang="en-US" baseline="0"/>
              <a:t> tests for different traffics, equipment types…) </a:t>
            </a:r>
            <a:r>
              <a:rPr lang="en-US"/>
              <a:t>can be reused. E.g. then can be applied with other algorithm and/or other topology. Also, external people</a:t>
            </a:r>
            <a:r>
              <a:rPr lang="en-US" baseline="0"/>
              <a:t> can repeat and validate our studies.</a:t>
            </a:r>
            <a:endParaRPr lang="en-US"/>
          </a:p>
          <a:p>
            <a:endParaRPr lang="en-US"/>
          </a:p>
          <a:p>
            <a:r>
              <a:rPr lang="en-US"/>
              <a:t>You may say some words about the question to answer,</a:t>
            </a:r>
            <a:r>
              <a:rPr lang="en-US" baseline="0"/>
              <a:t> that you raised in BCN, and will be addressed for EUCNC invited: how dynamic capabilities of MH control plane can save CAPEX? For this, we will consider the multi-hour scenario with different tidal variations, and compare: i) not dynamic allocation possible =&gt; VNFs &amp; IT dimensioned for the per-service day peak traffic. Ii) dynamix allocation possible =&gt; dimension is for the peak of the aggregated traffic along the day. Since different service peak at different times according to D2.3. data (business vs residential traffic), I expect non-negligible savings here. Results will tell.</a:t>
            </a:r>
            <a:endParaRPr lang="en-US"/>
          </a:p>
        </p:txBody>
      </p:sp>
      <p:sp>
        <p:nvSpPr>
          <p:cNvPr id="4" name="Marcador de número de diapositiva 3"/>
          <p:cNvSpPr>
            <a:spLocks noGrp="1"/>
          </p:cNvSpPr>
          <p:nvPr>
            <p:ph type="sldNum" sz="quarter" idx="10"/>
          </p:nvPr>
        </p:nvSpPr>
        <p:spPr/>
        <p:txBody>
          <a:bodyPr/>
          <a:lstStyle/>
          <a:p>
            <a:pPr>
              <a:defRPr/>
            </a:pPr>
            <a:fld id="{0778A602-2F2B-4BCE-88F0-1367A12655F8}" type="slidenum">
              <a:rPr lang="it-IT" smtClean="0"/>
              <a:pPr>
                <a:defRPr/>
              </a:pPr>
              <a:t>21</a:t>
            </a:fld>
            <a:endParaRPr lang="it-IT"/>
          </a:p>
        </p:txBody>
      </p:sp>
    </p:spTree>
    <p:extLst>
      <p:ext uri="{BB962C8B-B14F-4D97-AF65-F5344CB8AC3E}">
        <p14:creationId xmlns:p14="http://schemas.microsoft.com/office/powerpoint/2010/main" val="3037224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0026"/>
            <a:ext cx="9144000" cy="924675"/>
          </a:xfrm>
          <a:solidFill>
            <a:schemeClr val="bg1"/>
          </a:solidFill>
          <a:ln>
            <a:solidFill>
              <a:schemeClr val="bg1"/>
            </a:solidFill>
          </a:ln>
        </p:spPr>
        <p:style>
          <a:lnRef idx="1">
            <a:schemeClr val="accent1"/>
          </a:lnRef>
          <a:fillRef idx="2">
            <a:schemeClr val="accent1"/>
          </a:fillRef>
          <a:effectRef idx="1">
            <a:schemeClr val="accent1"/>
          </a:effectRef>
          <a:fontRef idx="none"/>
        </p:style>
        <p:txBody>
          <a:bodyPr vert="horz" lIns="91440" tIns="45720" rIns="91440" bIns="45720" rtlCol="0" anchor="b">
            <a:normAutofit/>
          </a:bodyPr>
          <a:lstStyle>
            <a:lvl1pPr algn="ctr">
              <a:defRPr lang="en-US" sz="4400" dirty="0">
                <a:effectLst>
                  <a:outerShdw blurRad="38100" dist="38100" dir="2700000" algn="tl">
                    <a:srgbClr val="000000">
                      <a:alpha val="43137"/>
                    </a:srgbClr>
                  </a:outerShdw>
                </a:effectLst>
              </a:defRPr>
            </a:lvl1pPr>
          </a:lstStyle>
          <a:p>
            <a:pPr lvl="0" algn="ctr"/>
            <a:r>
              <a:rPr lang="en-US"/>
              <a:t>Click to edit Master title style</a:t>
            </a:r>
            <a:endParaRPr lang="en-US" dirty="0"/>
          </a:p>
        </p:txBody>
      </p:sp>
      <p:sp>
        <p:nvSpPr>
          <p:cNvPr id="3" name="Subtitle 2"/>
          <p:cNvSpPr>
            <a:spLocks noGrp="1"/>
          </p:cNvSpPr>
          <p:nvPr>
            <p:ph type="subTitle" idx="1"/>
          </p:nvPr>
        </p:nvSpPr>
        <p:spPr>
          <a:xfrm>
            <a:off x="1524000" y="2861065"/>
            <a:ext cx="9144000" cy="632148"/>
          </a:xfrm>
          <a:prstGeom prst="rect">
            <a:avLst/>
          </a:prstGeom>
        </p:spPr>
        <p:txBody>
          <a:bodyPr>
            <a:normAutofit/>
          </a:bodyPr>
          <a:lstStyle>
            <a:lvl1pPr>
              <a:defRPr lang="en-US" sz="2400" noProof="0" dirty="0">
                <a:latin typeface="+mj-lt"/>
              </a:defRPr>
            </a:lvl1pPr>
          </a:lstStyle>
          <a:p>
            <a:pPr marL="0" lvl="0" indent="0" algn="ctr">
              <a:spcBef>
                <a:spcPts val="2000"/>
              </a:spcBef>
              <a:buClr>
                <a:schemeClr val="accent2"/>
              </a:buClr>
              <a:buSzPct val="90000"/>
              <a:buFont typeface="Wingdings" panose="05000000000000000000" pitchFamily="2" charset="2"/>
              <a:buNone/>
            </a:pPr>
            <a:r>
              <a:rPr lang="en-US"/>
              <a:t>Click to edit Master subtitle style</a:t>
            </a:r>
            <a:endParaRPr lang="en-US" dirty="0"/>
          </a:p>
        </p:txBody>
      </p:sp>
      <p:sp>
        <p:nvSpPr>
          <p:cNvPr id="5" name="Footer Placeholder 4"/>
          <p:cNvSpPr>
            <a:spLocks noGrp="1"/>
          </p:cNvSpPr>
          <p:nvPr>
            <p:ph type="ftr" sz="quarter" idx="11"/>
          </p:nvPr>
        </p:nvSpPr>
        <p:spPr>
          <a:xfrm>
            <a:off x="1685818" y="6428086"/>
            <a:ext cx="9800690" cy="303572"/>
          </a:xfrm>
        </p:spPr>
        <p:txBody>
          <a:bodyPr/>
          <a:lstStyle/>
          <a:p>
            <a:r>
              <a:rPr lang="en-US" dirty="0"/>
              <a:t>Metro-Haul Year 2 Review</a:t>
            </a:r>
          </a:p>
        </p:txBody>
      </p:sp>
      <p:sp>
        <p:nvSpPr>
          <p:cNvPr id="6" name="Slide Number Placeholder 5"/>
          <p:cNvSpPr>
            <a:spLocks noGrp="1"/>
          </p:cNvSpPr>
          <p:nvPr>
            <p:ph type="sldNum" sz="quarter" idx="12"/>
          </p:nvPr>
        </p:nvSpPr>
        <p:spPr>
          <a:xfrm>
            <a:off x="11569557" y="6410890"/>
            <a:ext cx="381000" cy="365125"/>
          </a:xfrm>
        </p:spPr>
        <p:txBody>
          <a:bodyPr/>
          <a:lstStyle/>
          <a:p>
            <a:fld id="{9EC776E0-00C6-4634-A5F7-D35E042FD6BB}" type="slidenum">
              <a:rPr lang="en-US" smtClean="0"/>
              <a:pPr/>
              <a:t>‹#›</a:t>
            </a:fld>
            <a:endParaRPr lang="en-US"/>
          </a:p>
        </p:txBody>
      </p:sp>
      <p:sp>
        <p:nvSpPr>
          <p:cNvPr id="7" name="Rectangle 6"/>
          <p:cNvSpPr/>
          <p:nvPr userDrawn="1"/>
        </p:nvSpPr>
        <p:spPr>
          <a:xfrm>
            <a:off x="4149969" y="5369657"/>
            <a:ext cx="7936855" cy="1031051"/>
          </a:xfrm>
          <a:prstGeom prst="rect">
            <a:avLst/>
          </a:prstGeom>
        </p:spPr>
        <p:txBody>
          <a:bodyPr wrap="square">
            <a:spAutoFit/>
          </a:bodyPr>
          <a:lstStyle/>
          <a:p>
            <a:pPr algn="r">
              <a:spcAft>
                <a:spcPts val="0"/>
              </a:spcAft>
            </a:pPr>
            <a:r>
              <a:rPr lang="en-GB" sz="1600" b="0" i="1" dirty="0">
                <a:effectLst/>
                <a:latin typeface="Calibri" panose="020F0502020204030204" pitchFamily="34" charset="0"/>
                <a:ea typeface="Calibri" panose="020F0502020204030204" pitchFamily="34" charset="0"/>
                <a:cs typeface="Times New Roman" panose="02020603050405020304" pitchFamily="18" charset="0"/>
              </a:rPr>
              <a:t>METRO-HAUL: METRO High bandwidth, 5G Application-aware optical network, with edge storage, compute and low Latency</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r>
              <a:rPr lang="en-GB" sz="1600" kern="1200" dirty="0">
                <a:solidFill>
                  <a:schemeClr val="tx1"/>
                </a:solidFill>
                <a:effectLst/>
                <a:latin typeface="+mn-lt"/>
                <a:ea typeface="+mn-ea"/>
                <a:cs typeface="Arial" charset="0"/>
              </a:rPr>
              <a:t>H2020-ICT-2016-2 Metro-Haul Grant</a:t>
            </a:r>
            <a:r>
              <a:rPr lang="en-GB" sz="1600" kern="1200" baseline="0" dirty="0">
                <a:solidFill>
                  <a:schemeClr val="tx1"/>
                </a:solidFill>
                <a:effectLst/>
                <a:latin typeface="+mn-lt"/>
                <a:ea typeface="+mn-ea"/>
                <a:cs typeface="Arial" charset="0"/>
              </a:rPr>
              <a:t> No. </a:t>
            </a:r>
            <a:r>
              <a:rPr lang="en-GB" sz="1600" kern="1200" dirty="0">
                <a:solidFill>
                  <a:schemeClr val="tx1"/>
                </a:solidFill>
                <a:effectLst/>
                <a:latin typeface="+mn-lt"/>
                <a:ea typeface="+mn-ea"/>
                <a:cs typeface="Arial" charset="0"/>
              </a:rPr>
              <a:t>761727</a:t>
            </a:r>
            <a:endParaRPr lang="en-US" sz="1600" b="0" dirty="0">
              <a:effectLst/>
              <a:latin typeface="+mn-lt"/>
              <a:ea typeface="Calibri" panose="020F0502020204030204" pitchFamily="34" charset="0"/>
              <a:cs typeface="Times New Roman" panose="02020603050405020304" pitchFamily="18" charset="0"/>
            </a:endParaRPr>
          </a:p>
        </p:txBody>
      </p:sp>
      <p:pic>
        <p:nvPicPr>
          <p:cNvPr id="8" name="Picture 7"/>
          <p:cNvPicPr>
            <a:picLocks noChangeAspect="1"/>
          </p:cNvPicPr>
          <p:nvPr userDrawn="1"/>
        </p:nvPicPr>
        <p:blipFill>
          <a:blip r:embed="rId2"/>
          <a:stretch>
            <a:fillRect/>
          </a:stretch>
        </p:blipFill>
        <p:spPr>
          <a:xfrm>
            <a:off x="590811" y="5307699"/>
            <a:ext cx="1095007" cy="1053292"/>
          </a:xfrm>
          <a:prstGeom prst="rect">
            <a:avLst/>
          </a:prstGeom>
        </p:spPr>
      </p:pic>
      <p:sp>
        <p:nvSpPr>
          <p:cNvPr id="9" name="TextBox 8"/>
          <p:cNvSpPr txBox="1"/>
          <p:nvPr userDrawn="1"/>
        </p:nvSpPr>
        <p:spPr>
          <a:xfrm>
            <a:off x="1685818" y="5982916"/>
            <a:ext cx="5228947" cy="369332"/>
          </a:xfrm>
          <a:prstGeom prst="rect">
            <a:avLst/>
          </a:prstGeom>
          <a:noFill/>
        </p:spPr>
        <p:txBody>
          <a:bodyPr wrap="square" rtlCol="0">
            <a:spAutoFit/>
          </a:bodyPr>
          <a:lstStyle/>
          <a:p>
            <a:r>
              <a:rPr lang="en-US" b="1" dirty="0">
                <a:latin typeface="+mn-lt"/>
              </a:rPr>
              <a:t>http://metro-haul.eu</a:t>
            </a:r>
          </a:p>
        </p:txBody>
      </p:sp>
      <p:sp>
        <p:nvSpPr>
          <p:cNvPr id="10" name="Date Placeholder 3"/>
          <p:cNvSpPr>
            <a:spLocks noGrp="1"/>
          </p:cNvSpPr>
          <p:nvPr>
            <p:ph type="dt" sz="half" idx="2"/>
          </p:nvPr>
        </p:nvSpPr>
        <p:spPr>
          <a:xfrm>
            <a:off x="512466" y="6410890"/>
            <a:ext cx="1090303" cy="320767"/>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pPr algn="ctr"/>
            <a:fld id="{E8853CD6-3CE8-4C5A-AE8E-DAA0F10335BA}" type="datetime1">
              <a:rPr lang="es-ES" smtClean="0"/>
              <a:pPr algn="ctr"/>
              <a:t>02/10/2019</a:t>
            </a:fld>
            <a:endParaRPr lang="es-ES" dirty="0"/>
          </a:p>
        </p:txBody>
      </p:sp>
    </p:spTree>
    <p:extLst>
      <p:ext uri="{BB962C8B-B14F-4D97-AF65-F5344CB8AC3E}">
        <p14:creationId xmlns:p14="http://schemas.microsoft.com/office/powerpoint/2010/main" val="238623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vert="horz" lIns="91440" tIns="45720" rIns="91440" bIns="45720" rtlCol="0" anchor="b">
            <a:normAutofit/>
          </a:bodyPr>
          <a:lstStyle>
            <a:lvl1pPr>
              <a:defRPr lang="en-US" sz="3200" dirty="0"/>
            </a:lvl1pPr>
          </a:lstStyle>
          <a:p>
            <a:pPr lvl="0" algn="ctr"/>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9EC776E0-00C6-4634-A5F7-D35E042FD6BB}" type="slidenum">
              <a:rPr lang="en-US" smtClean="0"/>
              <a:pPr/>
              <a:t>‹#›</a:t>
            </a:fld>
            <a:endParaRPr lang="en-US"/>
          </a:p>
        </p:txBody>
      </p:sp>
      <p:sp>
        <p:nvSpPr>
          <p:cNvPr id="7" name="Date Placeholder 3"/>
          <p:cNvSpPr>
            <a:spLocks noGrp="1"/>
          </p:cNvSpPr>
          <p:nvPr>
            <p:ph type="dt" sz="half" idx="2"/>
          </p:nvPr>
        </p:nvSpPr>
        <p:spPr>
          <a:xfrm>
            <a:off x="512466" y="6410890"/>
            <a:ext cx="1090303" cy="320767"/>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pPr algn="ctr"/>
            <a:fld id="{E8853CD6-3CE8-4C5A-AE8E-DAA0F10335BA}" type="datetime1">
              <a:rPr lang="es-ES" smtClean="0"/>
              <a:pPr algn="ctr"/>
              <a:t>02/10/2019</a:t>
            </a:fld>
            <a:endParaRPr lang="es-ES" dirty="0"/>
          </a:p>
        </p:txBody>
      </p:sp>
      <p:sp>
        <p:nvSpPr>
          <p:cNvPr id="8" name="Footer Placeholder 4"/>
          <p:cNvSpPr>
            <a:spLocks noGrp="1"/>
          </p:cNvSpPr>
          <p:nvPr>
            <p:ph type="ftr" sz="quarter" idx="3"/>
          </p:nvPr>
        </p:nvSpPr>
        <p:spPr>
          <a:xfrm>
            <a:off x="1750697" y="6410780"/>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Metro-Haul Year 2 Review</a:t>
            </a:r>
          </a:p>
        </p:txBody>
      </p:sp>
    </p:spTree>
    <p:extLst>
      <p:ext uri="{BB962C8B-B14F-4D97-AF65-F5344CB8AC3E}">
        <p14:creationId xmlns:p14="http://schemas.microsoft.com/office/powerpoint/2010/main" val="174143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EC776E0-00C6-4634-A5F7-D35E042FD6BB}" type="slidenum">
              <a:rPr lang="en-US" smtClean="0"/>
              <a:pPr/>
              <a:t>‹#›</a:t>
            </a:fld>
            <a:endParaRPr lang="en-US"/>
          </a:p>
        </p:txBody>
      </p:sp>
      <p:sp>
        <p:nvSpPr>
          <p:cNvPr id="8" name="Content Placeholder 6"/>
          <p:cNvSpPr>
            <a:spLocks noGrp="1"/>
          </p:cNvSpPr>
          <p:nvPr>
            <p:ph sz="quarter" idx="13"/>
          </p:nvPr>
        </p:nvSpPr>
        <p:spPr>
          <a:xfrm>
            <a:off x="741363" y="769938"/>
            <a:ext cx="5402583" cy="5446712"/>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6236413" y="769938"/>
            <a:ext cx="5607925" cy="5446712"/>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512466" y="6410890"/>
            <a:ext cx="1090303" cy="320767"/>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pPr algn="ctr"/>
            <a:fld id="{E8853CD6-3CE8-4C5A-AE8E-DAA0F10335BA}" type="datetime1">
              <a:rPr lang="es-ES" smtClean="0"/>
              <a:pPr algn="ctr"/>
              <a:t>02/10/2019</a:t>
            </a:fld>
            <a:endParaRPr lang="es-ES" dirty="0"/>
          </a:p>
        </p:txBody>
      </p:sp>
      <p:sp>
        <p:nvSpPr>
          <p:cNvPr id="10" name="Footer Placeholder 4"/>
          <p:cNvSpPr>
            <a:spLocks noGrp="1"/>
          </p:cNvSpPr>
          <p:nvPr>
            <p:ph type="ftr" sz="quarter" idx="3"/>
          </p:nvPr>
        </p:nvSpPr>
        <p:spPr>
          <a:xfrm>
            <a:off x="1750697" y="6410780"/>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Metro-Haul Year 2 Review</a:t>
            </a:r>
          </a:p>
        </p:txBody>
      </p:sp>
    </p:spTree>
    <p:extLst>
      <p:ext uri="{BB962C8B-B14F-4D97-AF65-F5344CB8AC3E}">
        <p14:creationId xmlns:p14="http://schemas.microsoft.com/office/powerpoint/2010/main" val="410679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EC776E0-00C6-4634-A5F7-D35E042FD6BB}" type="slidenum">
              <a:rPr lang="en-US" smtClean="0"/>
              <a:pPr/>
              <a:t>‹#›</a:t>
            </a:fld>
            <a:endParaRPr lang="en-US"/>
          </a:p>
        </p:txBody>
      </p:sp>
      <p:sp>
        <p:nvSpPr>
          <p:cNvPr id="7" name="Content Placeholder 6"/>
          <p:cNvSpPr>
            <a:spLocks noGrp="1"/>
          </p:cNvSpPr>
          <p:nvPr>
            <p:ph sz="quarter" idx="13"/>
          </p:nvPr>
        </p:nvSpPr>
        <p:spPr>
          <a:xfrm>
            <a:off x="741363" y="769938"/>
            <a:ext cx="11102975" cy="5446712"/>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512466" y="6410891"/>
            <a:ext cx="1316334" cy="311882"/>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pPr algn="ctr"/>
            <a:fld id="{E8853CD6-3CE8-4C5A-AE8E-DAA0F10335BA}" type="datetime1">
              <a:rPr lang="es-ES" smtClean="0"/>
              <a:pPr algn="ctr"/>
              <a:t>02/10/2019</a:t>
            </a:fld>
            <a:endParaRPr lang="es-ES" dirty="0"/>
          </a:p>
        </p:txBody>
      </p:sp>
      <p:sp>
        <p:nvSpPr>
          <p:cNvPr id="9" name="Footer Placeholder 4"/>
          <p:cNvSpPr>
            <a:spLocks noGrp="1"/>
          </p:cNvSpPr>
          <p:nvPr>
            <p:ph type="ftr" sz="quarter" idx="3"/>
          </p:nvPr>
        </p:nvSpPr>
        <p:spPr>
          <a:xfrm>
            <a:off x="1750697" y="6410780"/>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Metro-Haul Year 2 Review</a:t>
            </a:r>
          </a:p>
        </p:txBody>
      </p:sp>
    </p:spTree>
    <p:extLst>
      <p:ext uri="{BB962C8B-B14F-4D97-AF65-F5344CB8AC3E}">
        <p14:creationId xmlns:p14="http://schemas.microsoft.com/office/powerpoint/2010/main" val="398418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EC776E0-00C6-4634-A5F7-D35E042FD6BB}" type="slidenum">
              <a:rPr lang="en-US" smtClean="0"/>
              <a:pPr/>
              <a:t>‹#›</a:t>
            </a:fld>
            <a:endParaRPr lang="en-US"/>
          </a:p>
        </p:txBody>
      </p:sp>
      <p:sp>
        <p:nvSpPr>
          <p:cNvPr id="6" name="Date Placeholder 3"/>
          <p:cNvSpPr>
            <a:spLocks noGrp="1"/>
          </p:cNvSpPr>
          <p:nvPr>
            <p:ph type="dt" sz="half" idx="2"/>
          </p:nvPr>
        </p:nvSpPr>
        <p:spPr>
          <a:xfrm>
            <a:off x="512466" y="6362164"/>
            <a:ext cx="1342092" cy="369494"/>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pPr algn="ctr"/>
            <a:fld id="{E8853CD6-3CE8-4C5A-AE8E-DAA0F10335BA}" type="datetime1">
              <a:rPr lang="es-ES" smtClean="0"/>
              <a:pPr algn="ctr"/>
              <a:t>02/10/2019</a:t>
            </a:fld>
            <a:endParaRPr lang="es-ES" dirty="0"/>
          </a:p>
        </p:txBody>
      </p:sp>
      <p:sp>
        <p:nvSpPr>
          <p:cNvPr id="7" name="Footer Placeholder 4"/>
          <p:cNvSpPr>
            <a:spLocks noGrp="1"/>
          </p:cNvSpPr>
          <p:nvPr>
            <p:ph type="ftr" sz="quarter" idx="3"/>
          </p:nvPr>
        </p:nvSpPr>
        <p:spPr>
          <a:xfrm>
            <a:off x="1750697" y="6410780"/>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Metro-Haul Year 2 Review</a:t>
            </a:r>
          </a:p>
        </p:txBody>
      </p:sp>
    </p:spTree>
    <p:extLst>
      <p:ext uri="{BB962C8B-B14F-4D97-AF65-F5344CB8AC3E}">
        <p14:creationId xmlns:p14="http://schemas.microsoft.com/office/powerpoint/2010/main" val="267097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EC776E0-00C6-4634-A5F7-D35E042FD6BB}" type="slidenum">
              <a:rPr lang="en-US" smtClean="0"/>
              <a:pPr/>
              <a:t>‹#›</a:t>
            </a:fld>
            <a:endParaRPr lang="en-US"/>
          </a:p>
        </p:txBody>
      </p:sp>
      <p:sp>
        <p:nvSpPr>
          <p:cNvPr id="7" name="Content Placeholder 6"/>
          <p:cNvSpPr>
            <a:spLocks noGrp="1"/>
          </p:cNvSpPr>
          <p:nvPr>
            <p:ph sz="quarter" idx="13"/>
          </p:nvPr>
        </p:nvSpPr>
        <p:spPr>
          <a:xfrm rot="5400000">
            <a:off x="3559822" y="-2058509"/>
            <a:ext cx="5465460" cy="11103835"/>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512466" y="6387922"/>
            <a:ext cx="1329213" cy="343736"/>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pPr algn="ctr"/>
            <a:fld id="{E8853CD6-3CE8-4C5A-AE8E-DAA0F10335BA}" type="datetime1">
              <a:rPr lang="es-ES" smtClean="0"/>
              <a:pPr algn="ctr"/>
              <a:t>02/10/2019</a:t>
            </a:fld>
            <a:endParaRPr lang="es-ES" dirty="0"/>
          </a:p>
        </p:txBody>
      </p:sp>
      <p:sp>
        <p:nvSpPr>
          <p:cNvPr id="9" name="Footer Placeholder 4"/>
          <p:cNvSpPr>
            <a:spLocks noGrp="1"/>
          </p:cNvSpPr>
          <p:nvPr>
            <p:ph type="ftr" sz="quarter" idx="3"/>
          </p:nvPr>
        </p:nvSpPr>
        <p:spPr>
          <a:xfrm>
            <a:off x="1750697" y="6410780"/>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Metro-Haul Year 2 Review</a:t>
            </a:r>
          </a:p>
        </p:txBody>
      </p:sp>
    </p:spTree>
    <p:extLst>
      <p:ext uri="{BB962C8B-B14F-4D97-AF65-F5344CB8AC3E}">
        <p14:creationId xmlns:p14="http://schemas.microsoft.com/office/powerpoint/2010/main" val="90235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76E0-00C6-4634-A5F7-D35E042FD6BB}" type="slidenum">
              <a:rPr lang="en-US" smtClean="0"/>
              <a:pPr/>
              <a:t>‹#›</a:t>
            </a:fld>
            <a:endParaRPr lang="en-US"/>
          </a:p>
        </p:txBody>
      </p:sp>
      <p:sp>
        <p:nvSpPr>
          <p:cNvPr id="5" name="Date Placeholder 3"/>
          <p:cNvSpPr>
            <a:spLocks noGrp="1"/>
          </p:cNvSpPr>
          <p:nvPr>
            <p:ph type="dt" sz="half" idx="2"/>
          </p:nvPr>
        </p:nvSpPr>
        <p:spPr>
          <a:xfrm>
            <a:off x="512466" y="6375042"/>
            <a:ext cx="1406486" cy="356615"/>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pPr algn="ctr"/>
            <a:fld id="{E8853CD6-3CE8-4C5A-AE8E-DAA0F10335BA}" type="datetime1">
              <a:rPr lang="es-ES" smtClean="0"/>
              <a:pPr algn="ctr"/>
              <a:t>02/10/2019</a:t>
            </a:fld>
            <a:endParaRPr lang="es-ES" dirty="0"/>
          </a:p>
        </p:txBody>
      </p:sp>
      <p:sp>
        <p:nvSpPr>
          <p:cNvPr id="6" name="Footer Placeholder 4"/>
          <p:cNvSpPr>
            <a:spLocks noGrp="1"/>
          </p:cNvSpPr>
          <p:nvPr>
            <p:ph type="ftr" sz="quarter" idx="3"/>
          </p:nvPr>
        </p:nvSpPr>
        <p:spPr>
          <a:xfrm>
            <a:off x="1750697" y="6410780"/>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Metro-Haul Year 2 Review</a:t>
            </a:r>
          </a:p>
        </p:txBody>
      </p:sp>
    </p:spTree>
    <p:extLst>
      <p:ext uri="{BB962C8B-B14F-4D97-AF65-F5344CB8AC3E}">
        <p14:creationId xmlns:p14="http://schemas.microsoft.com/office/powerpoint/2010/main" val="353512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B54767F-EF1B-400E-AF4C-C5B7264A71F6}" type="datetime1">
              <a:rPr lang="en-US" smtClean="0"/>
              <a:t>10/2/2019</a:t>
            </a:fld>
            <a:endParaRPr lang="en-US"/>
          </a:p>
        </p:txBody>
      </p:sp>
      <p:sp>
        <p:nvSpPr>
          <p:cNvPr id="6" name="Slide Number Placeholder 5"/>
          <p:cNvSpPr>
            <a:spLocks noGrp="1"/>
          </p:cNvSpPr>
          <p:nvPr>
            <p:ph type="sldNum" sz="quarter" idx="12"/>
          </p:nvPr>
        </p:nvSpPr>
        <p:spPr/>
        <p:txBody>
          <a:bodyPr/>
          <a:lstStyle/>
          <a:p>
            <a:fld id="{9EC776E0-00C6-4634-A5F7-D35E042FD6BB}" type="slidenum">
              <a:rPr lang="en-US" smtClean="0"/>
              <a:pPr/>
              <a:t>‹#›</a:t>
            </a:fld>
            <a:endParaRPr lang="en-US"/>
          </a:p>
        </p:txBody>
      </p:sp>
      <p:sp>
        <p:nvSpPr>
          <p:cNvPr id="7" name="Text Placeholder 2"/>
          <p:cNvSpPr>
            <a:spLocks noGrp="1"/>
          </p:cNvSpPr>
          <p:nvPr>
            <p:ph idx="1"/>
          </p:nvPr>
        </p:nvSpPr>
        <p:spPr>
          <a:xfrm>
            <a:off x="838200" y="678067"/>
            <a:ext cx="10986728" cy="5498896"/>
          </a:xfrm>
          <a:prstGeom prst="rect">
            <a:avLst/>
          </a:prstGeom>
        </p:spPr>
        <p:txBody>
          <a:bodyPr/>
          <a:lstStyle/>
          <a:p>
            <a:pPr marL="360363" lvl="0" indent="-360363">
              <a:spcBef>
                <a:spcPts val="2000"/>
              </a:spcBef>
              <a:buClr>
                <a:schemeClr val="accent2"/>
              </a:buClr>
              <a:buSzPct val="90000"/>
              <a:buFont typeface="Wingdings" panose="05000000000000000000" pitchFamily="2" charset="2"/>
              <a:buChar char="v"/>
            </a:pPr>
            <a:r>
              <a:rPr lang="en-US"/>
              <a:t>Click to edit Master text styles</a:t>
            </a:r>
          </a:p>
          <a:p>
            <a:pPr marL="360363" lvl="1" indent="-360363">
              <a:spcBef>
                <a:spcPts val="2000"/>
              </a:spcBef>
              <a:buClr>
                <a:schemeClr val="accent2"/>
              </a:buClr>
              <a:buSzPct val="90000"/>
              <a:buFont typeface="Wingdings" panose="05000000000000000000" pitchFamily="2" charset="2"/>
              <a:buChar char="v"/>
            </a:pPr>
            <a:r>
              <a:rPr lang="en-US"/>
              <a:t>Second level</a:t>
            </a:r>
          </a:p>
          <a:p>
            <a:pPr marL="360363" lvl="2" indent="-360363">
              <a:spcBef>
                <a:spcPts val="2000"/>
              </a:spcBef>
              <a:buClr>
                <a:schemeClr val="accent2"/>
              </a:buClr>
              <a:buSzPct val="90000"/>
              <a:buFont typeface="Wingdings" panose="05000000000000000000" pitchFamily="2" charset="2"/>
              <a:buChar char="v"/>
            </a:pPr>
            <a:r>
              <a:rPr lang="en-US"/>
              <a:t>Third level</a:t>
            </a:r>
          </a:p>
          <a:p>
            <a:pPr marL="360363" lvl="3" indent="-360363">
              <a:spcBef>
                <a:spcPts val="2000"/>
              </a:spcBef>
              <a:buClr>
                <a:schemeClr val="accent2"/>
              </a:buClr>
              <a:buSzPct val="90000"/>
              <a:buFont typeface="Wingdings" panose="05000000000000000000" pitchFamily="2" charset="2"/>
              <a:buChar char="v"/>
            </a:pPr>
            <a:r>
              <a:rPr lang="en-US"/>
              <a:t>Fourth level</a:t>
            </a:r>
          </a:p>
          <a:p>
            <a:pPr marL="360363" lvl="4" indent="-360363">
              <a:spcBef>
                <a:spcPts val="2000"/>
              </a:spcBef>
              <a:buClr>
                <a:schemeClr val="accent2"/>
              </a:buClr>
              <a:buSzPct val="90000"/>
              <a:buFont typeface="Wingdings" panose="05000000000000000000" pitchFamily="2" charset="2"/>
              <a:buChar char="v"/>
            </a:pPr>
            <a:r>
              <a:rPr lang="en-US"/>
              <a:t>Fifth level</a:t>
            </a:r>
            <a:endParaRPr lang="en-US" dirty="0"/>
          </a:p>
        </p:txBody>
      </p:sp>
      <p:sp>
        <p:nvSpPr>
          <p:cNvPr id="8" name="Footer Placeholder 4"/>
          <p:cNvSpPr>
            <a:spLocks noGrp="1"/>
          </p:cNvSpPr>
          <p:nvPr>
            <p:ph type="ftr" sz="quarter" idx="3"/>
          </p:nvPr>
        </p:nvSpPr>
        <p:spPr>
          <a:xfrm>
            <a:off x="1750697" y="6410780"/>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Metro-Haul Year 2 Review</a:t>
            </a:r>
          </a:p>
        </p:txBody>
      </p:sp>
    </p:spTree>
    <p:extLst>
      <p:ext uri="{BB962C8B-B14F-4D97-AF65-F5344CB8AC3E}">
        <p14:creationId xmlns:p14="http://schemas.microsoft.com/office/powerpoint/2010/main" val="37463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BE8C53-3943-44CC-83B4-124BB44A58A0}" type="datetime1">
              <a:rPr lang="en-US" smtClean="0"/>
              <a:t>10/2/2019</a:t>
            </a:fld>
            <a:endParaRPr lang="en-US"/>
          </a:p>
        </p:txBody>
      </p:sp>
      <p:sp>
        <p:nvSpPr>
          <p:cNvPr id="5" name="Footer Placeholder 4"/>
          <p:cNvSpPr>
            <a:spLocks noGrp="1"/>
          </p:cNvSpPr>
          <p:nvPr>
            <p:ph type="ftr" sz="quarter" idx="11"/>
          </p:nvPr>
        </p:nvSpPr>
        <p:spPr/>
        <p:txBody>
          <a:bodyPr/>
          <a:lstStyle/>
          <a:p>
            <a:r>
              <a:rPr lang="en-US"/>
              <a:t>Metro-Haul WP4 Conf Call 20170929</a:t>
            </a:r>
            <a:endParaRPr lang="en-US" dirty="0"/>
          </a:p>
        </p:txBody>
      </p:sp>
      <p:sp>
        <p:nvSpPr>
          <p:cNvPr id="6" name="Slide Number Placeholder 5"/>
          <p:cNvSpPr>
            <a:spLocks noGrp="1"/>
          </p:cNvSpPr>
          <p:nvPr>
            <p:ph type="sldNum" sz="quarter" idx="12"/>
          </p:nvPr>
        </p:nvSpPr>
        <p:spPr/>
        <p:txBody>
          <a:bodyPr/>
          <a:lstStyle/>
          <a:p>
            <a:fld id="{9EC776E0-00C6-4634-A5F7-D35E042FD6BB}" type="slidenum">
              <a:rPr lang="en-US" smtClean="0"/>
              <a:pPr/>
              <a:t>‹#›</a:t>
            </a:fld>
            <a:endParaRPr lang="en-US"/>
          </a:p>
        </p:txBody>
      </p:sp>
      <p:sp>
        <p:nvSpPr>
          <p:cNvPr id="7" name="Text Placeholder 2"/>
          <p:cNvSpPr>
            <a:spLocks noGrp="1"/>
          </p:cNvSpPr>
          <p:nvPr>
            <p:ph idx="1"/>
          </p:nvPr>
        </p:nvSpPr>
        <p:spPr>
          <a:xfrm>
            <a:off x="838200" y="780835"/>
            <a:ext cx="10986728" cy="5396127"/>
          </a:xfrm>
          <a:prstGeom prst="rect">
            <a:avLst/>
          </a:prstGeom>
        </p:spPr>
        <p:txBody>
          <a:bodyPr/>
          <a:lstStyle/>
          <a:p>
            <a:pPr marL="270272" lvl="0" indent="-270272">
              <a:spcBef>
                <a:spcPts val="1500"/>
              </a:spcBef>
              <a:buClr>
                <a:schemeClr val="accent2"/>
              </a:buClr>
              <a:buSzPct val="90000"/>
              <a:buFont typeface="Wingdings" panose="05000000000000000000" pitchFamily="2" charset="2"/>
              <a:buChar char="v"/>
            </a:pPr>
            <a:r>
              <a:rPr lang="en-US"/>
              <a:t>Edit Master text styles</a:t>
            </a:r>
          </a:p>
          <a:p>
            <a:pPr marL="540000" lvl="1" indent="-264319">
              <a:lnSpc>
                <a:spcPct val="100000"/>
              </a:lnSpc>
              <a:spcBef>
                <a:spcPts val="600"/>
              </a:spcBef>
              <a:buSzPct val="90000"/>
              <a:buFont typeface="Wingdings" panose="05000000000000000000" pitchFamily="2" charset="2"/>
              <a:buChar char="q"/>
            </a:pPr>
            <a:r>
              <a:rPr lang="en-US"/>
              <a:t>Second level</a:t>
            </a:r>
          </a:p>
          <a:p>
            <a:pPr lvl="2">
              <a:buFont typeface="Wingdings" panose="05000000000000000000" pitchFamily="2" charset="2"/>
              <a:buChar char="ü"/>
            </a:pPr>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234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1093" y="0"/>
            <a:ext cx="10028434" cy="622176"/>
          </a:xfrm>
          <a:prstGeom prst="rect">
            <a:avLst/>
          </a:prstGeom>
        </p:spPr>
        <p:txBody>
          <a:bodyPr vert="horz" lIns="91440" tIns="45720" rIns="91440" bIns="45720" rtlCol="0" anchor="ctr">
            <a:normAutofit/>
          </a:bodyPr>
          <a:lstStyle/>
          <a:p>
            <a:pPr lvl="0" eaLnBrk="0" fontAlgn="base" hangingPunct="0">
              <a:spcAft>
                <a:spcPct val="0"/>
              </a:spcAft>
            </a:pPr>
            <a:r>
              <a:rPr lang="es-ES"/>
              <a:t>Haga clic para modificar el estilo de título del patrón</a:t>
            </a:r>
            <a:endParaRPr lang="en-US" dirty="0"/>
          </a:p>
        </p:txBody>
      </p:sp>
      <p:sp>
        <p:nvSpPr>
          <p:cNvPr id="5" name="Footer Placeholder 4"/>
          <p:cNvSpPr>
            <a:spLocks noGrp="1"/>
          </p:cNvSpPr>
          <p:nvPr>
            <p:ph type="ftr" sz="quarter" idx="3"/>
          </p:nvPr>
        </p:nvSpPr>
        <p:spPr>
          <a:xfrm>
            <a:off x="1750697" y="6410780"/>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Metro-Haul Year 2 Review</a:t>
            </a:r>
          </a:p>
        </p:txBody>
      </p:sp>
      <p:sp>
        <p:nvSpPr>
          <p:cNvPr id="6" name="Slide Number Placeholder 5"/>
          <p:cNvSpPr>
            <a:spLocks noGrp="1"/>
          </p:cNvSpPr>
          <p:nvPr>
            <p:ph type="sldNum" sz="quarter" idx="4"/>
          </p:nvPr>
        </p:nvSpPr>
        <p:spPr>
          <a:xfrm>
            <a:off x="11422372" y="6369098"/>
            <a:ext cx="4220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76E0-00C6-4634-A5F7-D35E042FD6BB}" type="slidenum">
              <a:rPr lang="en-US" smtClean="0"/>
              <a:pPr/>
              <a:t>‹#›</a:t>
            </a:fld>
            <a:endParaRPr lang="en-US"/>
          </a:p>
        </p:txBody>
      </p:sp>
      <p:cxnSp>
        <p:nvCxnSpPr>
          <p:cNvPr id="7" name="Straight Connector 6"/>
          <p:cNvCxnSpPr/>
          <p:nvPr userDrawn="1"/>
        </p:nvCxnSpPr>
        <p:spPr>
          <a:xfrm>
            <a:off x="740634" y="612787"/>
            <a:ext cx="1110383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21093" y="6374675"/>
            <a:ext cx="11103835" cy="0"/>
          </a:xfrm>
          <a:prstGeom prst="line">
            <a:avLst/>
          </a:prstGeom>
        </p:spPr>
        <p:style>
          <a:lnRef idx="1">
            <a:schemeClr val="accent2"/>
          </a:lnRef>
          <a:fillRef idx="0">
            <a:schemeClr val="accent2"/>
          </a:fillRef>
          <a:effectRef idx="0">
            <a:schemeClr val="accent2"/>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62621" y="14552"/>
            <a:ext cx="1127986" cy="546453"/>
          </a:xfrm>
          <a:prstGeom prst="rect">
            <a:avLst/>
          </a:prstGeom>
        </p:spPr>
      </p:pic>
      <p:sp>
        <p:nvSpPr>
          <p:cNvPr id="9" name="Date Placeholder 3"/>
          <p:cNvSpPr>
            <a:spLocks noGrp="1"/>
          </p:cNvSpPr>
          <p:nvPr>
            <p:ph type="dt" sz="half" idx="2"/>
          </p:nvPr>
        </p:nvSpPr>
        <p:spPr>
          <a:xfrm>
            <a:off x="512466" y="6410890"/>
            <a:ext cx="1090303" cy="320767"/>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pPr algn="ctr"/>
            <a:fld id="{E8853CD6-3CE8-4C5A-AE8E-DAA0F10335BA}" type="datetime1">
              <a:rPr lang="es-ES" smtClean="0"/>
              <a:pPr algn="ctr"/>
              <a:t>02/10/2019</a:t>
            </a:fld>
            <a:endParaRPr lang="es-ES" dirty="0"/>
          </a:p>
        </p:txBody>
      </p:sp>
    </p:spTree>
    <p:extLst>
      <p:ext uri="{BB962C8B-B14F-4D97-AF65-F5344CB8AC3E}">
        <p14:creationId xmlns:p14="http://schemas.microsoft.com/office/powerpoint/2010/main" val="2524038493"/>
      </p:ext>
    </p:extLst>
  </p:cSld>
  <p:clrMap bg1="lt1" tx1="dk1" bg2="lt2" tx2="dk2" accent1="accent1" accent2="accent2" accent3="accent3" accent4="accent4" accent5="accent5" accent6="accent6" hlink="hlink" folHlink="folHlink"/>
  <p:sldLayoutIdLst>
    <p:sldLayoutId id="2147483997" r:id="rId1"/>
    <p:sldLayoutId id="2147483999" r:id="rId2"/>
    <p:sldLayoutId id="2147484000" r:id="rId3"/>
    <p:sldLayoutId id="2147484009" r:id="rId4"/>
    <p:sldLayoutId id="2147484002" r:id="rId5"/>
    <p:sldLayoutId id="2147484006" r:id="rId6"/>
    <p:sldLayoutId id="2147484003" r:id="rId7"/>
    <p:sldLayoutId id="2147484010" r:id="rId8"/>
    <p:sldLayoutId id="2147484011" r:id="rId9"/>
  </p:sldLayoutIdLst>
  <p:hf hdr="0"/>
  <p:txStyles>
    <p:titleStyle>
      <a:lvl1pPr algn="l" defTabSz="914400" rtl="0" eaLnBrk="1" latinLnBrk="0" hangingPunct="1">
        <a:lnSpc>
          <a:spcPct val="90000"/>
        </a:lnSpc>
        <a:spcBef>
          <a:spcPct val="0"/>
        </a:spcBef>
        <a:buNone/>
        <a:defRPr lang="en-US" sz="2600" b="1" kern="1200" dirty="0">
          <a:solidFill>
            <a:srgbClr val="3333CC"/>
          </a:solidFill>
          <a:latin typeface="+mj-lt"/>
          <a:ea typeface="+mj-ea"/>
          <a:cs typeface="Calibri"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000" kern="1200" noProof="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PowerPoint_Slide.sldx"/><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image" Target="../media/image20.jpeg"/><Relationship Id="rId4" Type="http://schemas.openxmlformats.org/officeDocument/2006/relationships/image" Target="../media/image19.emf"/><Relationship Id="rId9" Type="http://schemas.openxmlformats.org/officeDocument/2006/relationships/image" Target="../media/image18.emf"/></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6.xml"/><Relationship Id="rId7" Type="http://schemas.openxmlformats.org/officeDocument/2006/relationships/package" Target="../embeddings/Microsoft_PowerPoint_Slide1.sldx"/><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16.emf"/><Relationship Id="rId10" Type="http://schemas.openxmlformats.org/officeDocument/2006/relationships/image" Target="../media/image23.png"/><Relationship Id="rId4" Type="http://schemas.openxmlformats.org/officeDocument/2006/relationships/image" Target="../media/image20.jpeg"/><Relationship Id="rId9" Type="http://schemas.openxmlformats.org/officeDocument/2006/relationships/image" Target="../media/image22.emf"/></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8.emf"/><Relationship Id="rId3" Type="http://schemas.openxmlformats.org/officeDocument/2006/relationships/notesSlide" Target="../notesSlides/notesSlide7.xml"/><Relationship Id="rId7" Type="http://schemas.openxmlformats.org/officeDocument/2006/relationships/image" Target="../media/image27.png"/><Relationship Id="rId12" Type="http://schemas.openxmlformats.org/officeDocument/2006/relationships/package" Target="../embeddings/Microsoft_PowerPoint_Slide2.sldx"/><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26.pn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16.emf"/><Relationship Id="rId4" Type="http://schemas.openxmlformats.org/officeDocument/2006/relationships/image" Target="../media/image24.pn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8.xml"/><Relationship Id="rId7" Type="http://schemas.openxmlformats.org/officeDocument/2006/relationships/package" Target="../embeddings/Microsoft_PowerPoint_Slide3.sldx"/><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16.emf"/><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9.xml"/><Relationship Id="rId7" Type="http://schemas.openxmlformats.org/officeDocument/2006/relationships/package" Target="../embeddings/Microsoft_PowerPoint_Slide4.sldx"/><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16.emf"/><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Metro-Haul </a:t>
            </a:r>
            <a:br>
              <a:rPr lang="en-US" dirty="0"/>
            </a:br>
            <a:r>
              <a:rPr lang="en-US" dirty="0"/>
              <a:t>WP2: Year 2 Review</a:t>
            </a:r>
          </a:p>
        </p:txBody>
      </p:sp>
      <p:sp>
        <p:nvSpPr>
          <p:cNvPr id="3" name="Subtitle 2"/>
          <p:cNvSpPr>
            <a:spLocks noGrp="1"/>
          </p:cNvSpPr>
          <p:nvPr>
            <p:ph type="subTitle" idx="1"/>
          </p:nvPr>
        </p:nvSpPr>
        <p:spPr/>
        <p:txBody>
          <a:bodyPr>
            <a:noAutofit/>
          </a:bodyPr>
          <a:lstStyle/>
          <a:p>
            <a:pPr marL="0" indent="0" algn="ctr">
              <a:buNone/>
            </a:pPr>
            <a:r>
              <a:rPr lang="en-US" dirty="0"/>
              <a:t>Albert Rafel (BT)</a:t>
            </a:r>
          </a:p>
          <a:p>
            <a:pPr marL="0" indent="0" algn="ctr">
              <a:buNone/>
            </a:pPr>
            <a:r>
              <a:rPr lang="en-US" dirty="0"/>
              <a:t>Brussels, 2 October 2019</a:t>
            </a:r>
          </a:p>
        </p:txBody>
      </p:sp>
      <p:pic>
        <p:nvPicPr>
          <p:cNvPr id="4" name="Imagen 3"/>
          <p:cNvPicPr>
            <a:picLocks noChangeAspect="1"/>
          </p:cNvPicPr>
          <p:nvPr/>
        </p:nvPicPr>
        <p:blipFill>
          <a:blip r:embed="rId3"/>
          <a:stretch>
            <a:fillRect/>
          </a:stretch>
        </p:blipFill>
        <p:spPr>
          <a:xfrm>
            <a:off x="0" y="0"/>
            <a:ext cx="2200275" cy="590550"/>
          </a:xfrm>
          <a:prstGeom prst="rect">
            <a:avLst/>
          </a:prstGeom>
        </p:spPr>
      </p:pic>
    </p:spTree>
    <p:extLst>
      <p:ext uri="{BB962C8B-B14F-4D97-AF65-F5344CB8AC3E}">
        <p14:creationId xmlns:p14="http://schemas.microsoft.com/office/powerpoint/2010/main" val="385490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9AE3-B348-4880-818E-8EAB7777BEA8}"/>
              </a:ext>
            </a:extLst>
          </p:cNvPr>
          <p:cNvSpPr>
            <a:spLocks noGrp="1"/>
          </p:cNvSpPr>
          <p:nvPr>
            <p:ph type="title"/>
          </p:nvPr>
        </p:nvSpPr>
        <p:spPr/>
        <p:txBody>
          <a:bodyPr/>
          <a:lstStyle/>
          <a:p>
            <a:r>
              <a:rPr lang="en-GB" dirty="0"/>
              <a:t>Metro-Haul KPIs and T2.3/WP2</a:t>
            </a:r>
          </a:p>
        </p:txBody>
      </p:sp>
      <p:sp>
        <p:nvSpPr>
          <p:cNvPr id="3" name="Slide Number Placeholder 2">
            <a:extLst>
              <a:ext uri="{FF2B5EF4-FFF2-40B4-BE49-F238E27FC236}">
                <a16:creationId xmlns:a16="http://schemas.microsoft.com/office/drawing/2014/main" id="{F945841E-5097-421E-8360-4E5E3D07A493}"/>
              </a:ext>
            </a:extLst>
          </p:cNvPr>
          <p:cNvSpPr>
            <a:spLocks noGrp="1"/>
          </p:cNvSpPr>
          <p:nvPr>
            <p:ph type="sldNum" sz="quarter" idx="12"/>
          </p:nvPr>
        </p:nvSpPr>
        <p:spPr/>
        <p:txBody>
          <a:bodyPr/>
          <a:lstStyle/>
          <a:p>
            <a:fld id="{9EC776E0-00C6-4634-A5F7-D35E042FD6BB}" type="slidenum">
              <a:rPr lang="en-US" smtClean="0"/>
              <a:pPr/>
              <a:t>10</a:t>
            </a:fld>
            <a:endParaRPr lang="en-US"/>
          </a:p>
        </p:txBody>
      </p:sp>
      <p:sp>
        <p:nvSpPr>
          <p:cNvPr id="5" name="Date Placeholder 4">
            <a:extLst>
              <a:ext uri="{FF2B5EF4-FFF2-40B4-BE49-F238E27FC236}">
                <a16:creationId xmlns:a16="http://schemas.microsoft.com/office/drawing/2014/main" id="{D2EF396F-23A2-4E96-894F-914677AEACD5}"/>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811A1BF4-D442-4160-9098-7271E0E7FE34}"/>
              </a:ext>
            </a:extLst>
          </p:cNvPr>
          <p:cNvSpPr>
            <a:spLocks noGrp="1"/>
          </p:cNvSpPr>
          <p:nvPr>
            <p:ph type="ftr" sz="quarter" idx="3"/>
          </p:nvPr>
        </p:nvSpPr>
        <p:spPr/>
        <p:txBody>
          <a:bodyPr/>
          <a:lstStyle/>
          <a:p>
            <a:r>
              <a:rPr lang="en-US"/>
              <a:t>Metro-Haul Year 2 Review</a:t>
            </a:r>
            <a:endParaRPr lang="en-US" dirty="0"/>
          </a:p>
        </p:txBody>
      </p:sp>
      <p:graphicFrame>
        <p:nvGraphicFramePr>
          <p:cNvPr id="7" name="Table 6">
            <a:extLst>
              <a:ext uri="{FF2B5EF4-FFF2-40B4-BE49-F238E27FC236}">
                <a16:creationId xmlns:a16="http://schemas.microsoft.com/office/drawing/2014/main" id="{9672B4FC-0C28-438B-8AF4-8A93EA232316}"/>
              </a:ext>
            </a:extLst>
          </p:cNvPr>
          <p:cNvGraphicFramePr>
            <a:graphicFrameLocks noGrp="1"/>
          </p:cNvGraphicFramePr>
          <p:nvPr>
            <p:extLst>
              <p:ext uri="{D42A27DB-BD31-4B8C-83A1-F6EECF244321}">
                <p14:modId xmlns:p14="http://schemas.microsoft.com/office/powerpoint/2010/main" val="1121370106"/>
              </p:ext>
            </p:extLst>
          </p:nvPr>
        </p:nvGraphicFramePr>
        <p:xfrm>
          <a:off x="341293" y="793956"/>
          <a:ext cx="4286463" cy="3072809"/>
        </p:xfrm>
        <a:graphic>
          <a:graphicData uri="http://schemas.openxmlformats.org/drawingml/2006/table">
            <a:tbl>
              <a:tblPr firstRow="1" bandRow="1">
                <a:tableStyleId>{5C22544A-7EE6-4342-B048-85BDC9FD1C3A}</a:tableStyleId>
              </a:tblPr>
              <a:tblGrid>
                <a:gridCol w="573107">
                  <a:extLst>
                    <a:ext uri="{9D8B030D-6E8A-4147-A177-3AD203B41FA5}">
                      <a16:colId xmlns:a16="http://schemas.microsoft.com/office/drawing/2014/main" val="20000"/>
                    </a:ext>
                  </a:extLst>
                </a:gridCol>
                <a:gridCol w="3713356">
                  <a:extLst>
                    <a:ext uri="{9D8B030D-6E8A-4147-A177-3AD203B41FA5}">
                      <a16:colId xmlns:a16="http://schemas.microsoft.com/office/drawing/2014/main" val="1742914566"/>
                    </a:ext>
                  </a:extLst>
                </a:gridCol>
              </a:tblGrid>
              <a:tr h="329609">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aseline="0" dirty="0">
                          <a:solidFill>
                            <a:schemeClr val="tx1"/>
                          </a:solidFill>
                        </a:rPr>
                        <a:t>M-H </a:t>
                      </a:r>
                      <a:r>
                        <a:rPr lang="de-DE" sz="1400" dirty="0">
                          <a:solidFill>
                            <a:schemeClr val="tx1"/>
                          </a:solidFill>
                        </a:rPr>
                        <a:t>KPIs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8861"/>
                  </a:ext>
                </a:extLst>
              </a:tr>
              <a:tr h="265814">
                <a:tc>
                  <a:txBody>
                    <a:bodyPr/>
                    <a:lstStyle/>
                    <a:p>
                      <a:pPr algn="l"/>
                      <a:r>
                        <a:rPr lang="de-DE" sz="1400" b="1" dirty="0">
                          <a:solidFill>
                            <a:schemeClr val="tx1"/>
                          </a:solidFill>
                        </a:rPr>
                        <a:t>MH1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rPr>
                        <a:t>Optical </a:t>
                      </a:r>
                      <a:r>
                        <a:rPr lang="en-GB" sz="1400" dirty="0" err="1">
                          <a:solidFill>
                            <a:schemeClr val="tx1"/>
                          </a:solidFill>
                        </a:rPr>
                        <a:t>PtP</a:t>
                      </a:r>
                      <a:r>
                        <a:rPr lang="en-GB" sz="1400" dirty="0">
                          <a:solidFill>
                            <a:schemeClr val="tx1"/>
                          </a:solidFill>
                        </a:rPr>
                        <a:t> connection set-up time</a:t>
                      </a: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8909718"/>
                  </a:ext>
                </a:extLst>
              </a:tr>
              <a:tr h="279991">
                <a:tc>
                  <a:txBody>
                    <a:bodyPr/>
                    <a:lstStyle/>
                    <a:p>
                      <a:pPr algn="l"/>
                      <a:r>
                        <a:rPr lang="de-DE" sz="1400" b="1" dirty="0">
                          <a:solidFill>
                            <a:schemeClr val="tx1"/>
                          </a:solidFill>
                        </a:rPr>
                        <a:t>MH2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rPr>
                        <a:t>Metro-Haul E2E </a:t>
                      </a:r>
                      <a:r>
                        <a:rPr lang="en-GB" sz="1400" dirty="0" err="1">
                          <a:solidFill>
                            <a:schemeClr val="tx1"/>
                          </a:solidFill>
                        </a:rPr>
                        <a:t>PtP</a:t>
                      </a:r>
                      <a:r>
                        <a:rPr lang="en-GB" sz="1400" dirty="0">
                          <a:solidFill>
                            <a:schemeClr val="tx1"/>
                          </a:solidFill>
                        </a:rPr>
                        <a:t> connection set-up time</a:t>
                      </a: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1005">
                <a:tc>
                  <a:txBody>
                    <a:bodyPr/>
                    <a:lstStyle/>
                    <a:p>
                      <a:pPr algn="l"/>
                      <a:r>
                        <a:rPr lang="de-DE" sz="1400" b="1" dirty="0">
                          <a:solidFill>
                            <a:schemeClr val="tx1"/>
                          </a:solidFill>
                        </a:rPr>
                        <a:t>MH3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rPr>
                        <a:t>Set-up time of network service slice across M-H</a:t>
                      </a: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7712">
                <a:tc>
                  <a:txBody>
                    <a:bodyPr/>
                    <a:lstStyle/>
                    <a:p>
                      <a:pPr algn="l"/>
                      <a:r>
                        <a:rPr lang="de-DE" sz="1400" b="1" dirty="0">
                          <a:solidFill>
                            <a:schemeClr val="tx1"/>
                          </a:solidFill>
                        </a:rPr>
                        <a:t>MH4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dirty="0">
                          <a:solidFill>
                            <a:schemeClr val="tx1"/>
                          </a:solidFill>
                        </a:rPr>
                        <a:t>Capacity of Metro-Haul controller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527067"/>
                  </a:ext>
                </a:extLst>
              </a:tr>
              <a:tr h="279991">
                <a:tc>
                  <a:txBody>
                    <a:bodyPr/>
                    <a:lstStyle/>
                    <a:p>
                      <a:pPr algn="l"/>
                      <a:r>
                        <a:rPr lang="de-DE" sz="1400" b="1" dirty="0">
                          <a:solidFill>
                            <a:schemeClr val="tx1"/>
                          </a:solidFill>
                        </a:rPr>
                        <a:t>MH5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dirty="0">
                          <a:solidFill>
                            <a:schemeClr val="tx1"/>
                          </a:solidFill>
                        </a:rPr>
                        <a:t>Fault/degradation detection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4167">
                <a:tc>
                  <a:txBody>
                    <a:bodyPr/>
                    <a:lstStyle/>
                    <a:p>
                      <a:pPr algn="l"/>
                      <a:r>
                        <a:rPr lang="de-DE" sz="1400" b="1" dirty="0">
                          <a:solidFill>
                            <a:schemeClr val="tx1"/>
                          </a:solidFill>
                        </a:rPr>
                        <a:t>MH6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r>
                        <a:rPr lang="de-DE" sz="1400" dirty="0">
                          <a:solidFill>
                            <a:schemeClr val="tx1"/>
                          </a:solidFill>
                        </a:rPr>
                        <a:t>Capacity of Metro-Haul infrastructure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r h="287079">
                <a:tc>
                  <a:txBody>
                    <a:bodyPr/>
                    <a:lstStyle/>
                    <a:p>
                      <a:pPr algn="l"/>
                      <a:r>
                        <a:rPr lang="de-DE" sz="1400" b="1" dirty="0">
                          <a:solidFill>
                            <a:schemeClr val="tx1"/>
                          </a:solidFill>
                        </a:rPr>
                        <a:t>MH7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dirty="0">
                          <a:solidFill>
                            <a:schemeClr val="tx1"/>
                          </a:solidFill>
                        </a:rPr>
                        <a:t>New optical components/systems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9358">
                <a:tc>
                  <a:txBody>
                    <a:bodyPr/>
                    <a:lstStyle/>
                    <a:p>
                      <a:pPr algn="l"/>
                      <a:r>
                        <a:rPr lang="de-DE" sz="1400" b="1" dirty="0">
                          <a:solidFill>
                            <a:schemeClr val="tx1"/>
                          </a:solidFill>
                        </a:rPr>
                        <a:t>MH8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r>
                        <a:rPr lang="de-DE" sz="1400" dirty="0">
                          <a:solidFill>
                            <a:schemeClr val="tx1"/>
                          </a:solidFill>
                        </a:rPr>
                        <a:t>CapEx reduction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r h="262270">
                <a:tc>
                  <a:txBody>
                    <a:bodyPr/>
                    <a:lstStyle/>
                    <a:p>
                      <a:pPr algn="l"/>
                      <a:r>
                        <a:rPr lang="de-DE" sz="1400" b="1" dirty="0">
                          <a:solidFill>
                            <a:schemeClr val="tx1"/>
                          </a:solidFill>
                        </a:rPr>
                        <a:t>MH9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r>
                        <a:rPr lang="de-DE" sz="1400" dirty="0">
                          <a:solidFill>
                            <a:schemeClr val="tx1"/>
                          </a:solidFill>
                        </a:rPr>
                        <a:t>Energy consumption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9"/>
                  </a:ext>
                </a:extLst>
              </a:tr>
            </a:tbl>
          </a:graphicData>
        </a:graphic>
      </p:graphicFrame>
      <p:sp>
        <p:nvSpPr>
          <p:cNvPr id="8" name="TextBox 7">
            <a:extLst>
              <a:ext uri="{FF2B5EF4-FFF2-40B4-BE49-F238E27FC236}">
                <a16:creationId xmlns:a16="http://schemas.microsoft.com/office/drawing/2014/main" id="{2DCB173E-CFF7-40CB-B134-9F2B2F00247C}"/>
              </a:ext>
            </a:extLst>
          </p:cNvPr>
          <p:cNvSpPr txBox="1"/>
          <p:nvPr/>
        </p:nvSpPr>
        <p:spPr>
          <a:xfrm>
            <a:off x="4917688" y="1073888"/>
            <a:ext cx="6926781"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t>Project KPIs were defined by Consortium</a:t>
            </a:r>
          </a:p>
          <a:p>
            <a:pPr marL="285750" indent="-285750">
              <a:buFont typeface="Arial" panose="020B0604020202020204" pitchFamily="34" charset="0"/>
              <a:buChar char="•"/>
            </a:pPr>
            <a:r>
              <a:rPr lang="en-GB" sz="2000" dirty="0"/>
              <a:t>Evaluation spread across WPs according relevance</a:t>
            </a:r>
          </a:p>
          <a:p>
            <a:pPr marL="285750" indent="-285750">
              <a:buFont typeface="Arial" panose="020B0604020202020204" pitchFamily="34" charset="0"/>
              <a:buChar char="•"/>
            </a:pPr>
            <a:r>
              <a:rPr lang="en-GB" sz="2000" dirty="0"/>
              <a:t>MH6, MH8, and MH9 were partly assigned to T2.3/WP2</a:t>
            </a:r>
          </a:p>
        </p:txBody>
      </p:sp>
      <p:graphicFrame>
        <p:nvGraphicFramePr>
          <p:cNvPr id="9" name="Table 8">
            <a:extLst>
              <a:ext uri="{FF2B5EF4-FFF2-40B4-BE49-F238E27FC236}">
                <a16:creationId xmlns:a16="http://schemas.microsoft.com/office/drawing/2014/main" id="{B6DDA251-6EFE-408C-9501-91A474DBFF05}"/>
              </a:ext>
            </a:extLst>
          </p:cNvPr>
          <p:cNvGraphicFramePr>
            <a:graphicFrameLocks noGrp="1"/>
          </p:cNvGraphicFramePr>
          <p:nvPr>
            <p:extLst>
              <p:ext uri="{D42A27DB-BD31-4B8C-83A1-F6EECF244321}">
                <p14:modId xmlns:p14="http://schemas.microsoft.com/office/powerpoint/2010/main" val="2658223078"/>
              </p:ext>
            </p:extLst>
          </p:nvPr>
        </p:nvGraphicFramePr>
        <p:xfrm>
          <a:off x="7761903" y="2538205"/>
          <a:ext cx="4095246" cy="3423920"/>
        </p:xfrm>
        <a:graphic>
          <a:graphicData uri="http://schemas.openxmlformats.org/drawingml/2006/table">
            <a:tbl>
              <a:tblPr firstRow="1" bandRow="1">
                <a:tableStyleId>{5C22544A-7EE6-4342-B048-85BDC9FD1C3A}</a:tableStyleId>
              </a:tblPr>
              <a:tblGrid>
                <a:gridCol w="650023">
                  <a:extLst>
                    <a:ext uri="{9D8B030D-6E8A-4147-A177-3AD203B41FA5}">
                      <a16:colId xmlns:a16="http://schemas.microsoft.com/office/drawing/2014/main" val="1742914566"/>
                    </a:ext>
                  </a:extLst>
                </a:gridCol>
                <a:gridCol w="595423">
                  <a:extLst>
                    <a:ext uri="{9D8B030D-6E8A-4147-A177-3AD203B41FA5}">
                      <a16:colId xmlns:a16="http://schemas.microsoft.com/office/drawing/2014/main" val="20001"/>
                    </a:ext>
                  </a:extLst>
                </a:gridCol>
                <a:gridCol w="552893">
                  <a:extLst>
                    <a:ext uri="{9D8B030D-6E8A-4147-A177-3AD203B41FA5}">
                      <a16:colId xmlns:a16="http://schemas.microsoft.com/office/drawing/2014/main" val="20002"/>
                    </a:ext>
                  </a:extLst>
                </a:gridCol>
                <a:gridCol w="637953">
                  <a:extLst>
                    <a:ext uri="{9D8B030D-6E8A-4147-A177-3AD203B41FA5}">
                      <a16:colId xmlns:a16="http://schemas.microsoft.com/office/drawing/2014/main" val="20003"/>
                    </a:ext>
                  </a:extLst>
                </a:gridCol>
                <a:gridCol w="595424">
                  <a:extLst>
                    <a:ext uri="{9D8B030D-6E8A-4147-A177-3AD203B41FA5}">
                      <a16:colId xmlns:a16="http://schemas.microsoft.com/office/drawing/2014/main" val="20004"/>
                    </a:ext>
                  </a:extLst>
                </a:gridCol>
                <a:gridCol w="478465">
                  <a:extLst>
                    <a:ext uri="{9D8B030D-6E8A-4147-A177-3AD203B41FA5}">
                      <a16:colId xmlns:a16="http://schemas.microsoft.com/office/drawing/2014/main" val="20005"/>
                    </a:ext>
                  </a:extLst>
                </a:gridCol>
                <a:gridCol w="585065">
                  <a:extLst>
                    <a:ext uri="{9D8B030D-6E8A-4147-A177-3AD203B41FA5}">
                      <a16:colId xmlns:a16="http://schemas.microsoft.com/office/drawing/2014/main" val="20006"/>
                    </a:ext>
                  </a:extLst>
                </a:gridCol>
              </a:tblGrid>
              <a:tr h="375920">
                <a:tc rowSpan="2">
                  <a:txBody>
                    <a:bodyPr/>
                    <a:lstStyle/>
                    <a:p>
                      <a:pPr algn="ctr"/>
                      <a:r>
                        <a:rPr lang="de-DE" sz="1400" baseline="0" dirty="0">
                          <a:solidFill>
                            <a:schemeClr val="tx1"/>
                          </a:solidFill>
                        </a:rPr>
                        <a:t>M-H </a:t>
                      </a:r>
                      <a:r>
                        <a:rPr lang="de-DE" sz="1400" dirty="0">
                          <a:solidFill>
                            <a:schemeClr val="tx1"/>
                          </a:solidFill>
                        </a:rPr>
                        <a:t>KPIs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de-DE" sz="1400" dirty="0">
                          <a:solidFill>
                            <a:schemeClr val="tx1"/>
                          </a:solidFill>
                        </a:rPr>
                        <a:t>5G PPP Performance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dirty="0"/>
                    </a:p>
                  </a:txBody>
                  <a:tcPr/>
                </a:tc>
                <a:tc hMerge="1">
                  <a:txBody>
                    <a:bodyPr/>
                    <a:lstStyle/>
                    <a:p>
                      <a:endParaRPr lang="de-DE" dirty="0"/>
                    </a:p>
                  </a:txBody>
                  <a:tcPr/>
                </a:tc>
                <a:tc hMerge="1">
                  <a:txBody>
                    <a:bodyPr/>
                    <a:lstStyle/>
                    <a:p>
                      <a:pPr algn="ctr"/>
                      <a:endParaRPr lang="de-DE" dirty="0"/>
                    </a:p>
                  </a:txBody>
                  <a:tcPr/>
                </a:tc>
                <a:tc hMerge="1">
                  <a:txBody>
                    <a:bodyPr/>
                    <a:lstStyle/>
                    <a:p>
                      <a:pPr algn="ctr"/>
                      <a:endParaRPr lang="de-DE" sz="1400" dirty="0"/>
                    </a:p>
                  </a:txBody>
                  <a:tcPr marL="68580" marR="68580" marT="34290" marB="34290"/>
                </a:tc>
                <a:tc hMerge="1">
                  <a:txBody>
                    <a:bodyPr/>
                    <a:lstStyle/>
                    <a:p>
                      <a:endParaRPr lang="de-DE" dirty="0"/>
                    </a:p>
                  </a:txBody>
                  <a:tcPr/>
                </a:tc>
                <a:extLst>
                  <a:ext uri="{0D108BD9-81ED-4DB2-BD59-A6C34878D82A}">
                    <a16:rowId xmlns:a16="http://schemas.microsoft.com/office/drawing/2014/main" val="24248861"/>
                  </a:ext>
                </a:extLst>
              </a:tr>
              <a:tr h="265229">
                <a:tc vMerge="1">
                  <a:txBody>
                    <a:bodyPr/>
                    <a:lstStyle/>
                    <a:p>
                      <a:endParaRPr lang="de-DE" dirty="0"/>
                    </a:p>
                  </a:txBody>
                  <a:tcPr/>
                </a:tc>
                <a:tc>
                  <a:txBody>
                    <a:bodyPr/>
                    <a:lstStyle/>
                    <a:p>
                      <a:pPr algn="ctr"/>
                      <a:r>
                        <a:rPr lang="de-DE" sz="1400" b="1" dirty="0">
                          <a:solidFill>
                            <a:schemeClr val="tx1"/>
                          </a:solidFill>
                        </a:rPr>
                        <a:t>P1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1" dirty="0">
                          <a:solidFill>
                            <a:schemeClr val="tx1"/>
                          </a:solidFill>
                        </a:rPr>
                        <a:t>P2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1" dirty="0">
                          <a:solidFill>
                            <a:schemeClr val="tx1"/>
                          </a:solidFill>
                        </a:rPr>
                        <a:t>P3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1" dirty="0">
                          <a:solidFill>
                            <a:schemeClr val="tx1"/>
                          </a:solidFill>
                        </a:rPr>
                        <a:t>P4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1" dirty="0">
                          <a:solidFill>
                            <a:schemeClr val="tx1"/>
                          </a:solidFill>
                        </a:rPr>
                        <a:t>P5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1" dirty="0">
                          <a:solidFill>
                            <a:schemeClr val="tx1"/>
                          </a:solidFill>
                        </a:rPr>
                        <a:t>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0671">
                <a:tc>
                  <a:txBody>
                    <a:bodyPr/>
                    <a:lstStyle/>
                    <a:p>
                      <a:pPr algn="ctr"/>
                      <a:r>
                        <a:rPr lang="en-GB" sz="1200" b="1" dirty="0">
                          <a:solidFill>
                            <a:schemeClr val="tx1"/>
                          </a:solidFill>
                        </a:rPr>
                        <a:t>MH1</a:t>
                      </a:r>
                      <a:endParaRPr lang="de-DE"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8909718"/>
                  </a:ext>
                </a:extLst>
              </a:tr>
              <a:tr h="240420">
                <a:tc>
                  <a:txBody>
                    <a:bodyPr/>
                    <a:lstStyle/>
                    <a:p>
                      <a:pPr algn="ctr"/>
                      <a:r>
                        <a:rPr lang="en-GB" sz="1200" b="1" dirty="0">
                          <a:solidFill>
                            <a:schemeClr val="tx1"/>
                          </a:solidFill>
                        </a:rPr>
                        <a:t>MH2</a:t>
                      </a:r>
                      <a:endParaRPr lang="de-DE"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3964">
                <a:tc>
                  <a:txBody>
                    <a:bodyPr/>
                    <a:lstStyle/>
                    <a:p>
                      <a:pPr algn="ctr"/>
                      <a:r>
                        <a:rPr lang="en-GB" sz="1200" b="1" dirty="0">
                          <a:solidFill>
                            <a:schemeClr val="tx1"/>
                          </a:solidFill>
                        </a:rPr>
                        <a:t>MH3</a:t>
                      </a:r>
                      <a:endParaRPr lang="de-DE"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7508">
                <a:tc>
                  <a:txBody>
                    <a:bodyPr/>
                    <a:lstStyle/>
                    <a:p>
                      <a:pPr algn="ctr"/>
                      <a:r>
                        <a:rPr lang="de-DE" sz="1200" b="1" dirty="0">
                          <a:solidFill>
                            <a:schemeClr val="tx1"/>
                          </a:solidFill>
                        </a:rPr>
                        <a:t>MH4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527067"/>
                  </a:ext>
                </a:extLst>
              </a:tr>
              <a:tr h="251052">
                <a:tc>
                  <a:txBody>
                    <a:bodyPr/>
                    <a:lstStyle/>
                    <a:p>
                      <a:pPr algn="ctr"/>
                      <a:r>
                        <a:rPr lang="de-DE" sz="1200" b="1" dirty="0">
                          <a:solidFill>
                            <a:schemeClr val="tx1"/>
                          </a:solidFill>
                        </a:rPr>
                        <a:t>MH5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5862">
                <a:tc>
                  <a:txBody>
                    <a:bodyPr/>
                    <a:lstStyle/>
                    <a:p>
                      <a:pPr algn="ctr"/>
                      <a:r>
                        <a:rPr lang="de-DE" sz="1200" b="1" dirty="0">
                          <a:solidFill>
                            <a:schemeClr val="tx1"/>
                          </a:solidFill>
                        </a:rPr>
                        <a:t>MH6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e-DE" sz="14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r h="258141">
                <a:tc>
                  <a:txBody>
                    <a:bodyPr/>
                    <a:lstStyle/>
                    <a:p>
                      <a:pPr algn="ctr"/>
                      <a:r>
                        <a:rPr lang="de-DE" sz="1200" b="1" dirty="0">
                          <a:solidFill>
                            <a:schemeClr val="tx1"/>
                          </a:solidFill>
                        </a:rPr>
                        <a:t>MH7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de-DE" sz="1400" kern="1200" dirty="0">
                          <a:solidFill>
                            <a:schemeClr val="tx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de-DE" sz="1400" kern="1200" dirty="0">
                          <a:solidFill>
                            <a:schemeClr val="tx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de-DE" sz="1400" kern="1200" dirty="0">
                          <a:solidFill>
                            <a:schemeClr val="tx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9787">
                <a:tc>
                  <a:txBody>
                    <a:bodyPr/>
                    <a:lstStyle/>
                    <a:p>
                      <a:pPr algn="ctr"/>
                      <a:r>
                        <a:rPr lang="de-DE" sz="1200" b="1" dirty="0">
                          <a:solidFill>
                            <a:schemeClr val="tx1"/>
                          </a:solidFill>
                        </a:rPr>
                        <a:t>MH8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de-DE" sz="1400" kern="1200" dirty="0">
                          <a:solidFill>
                            <a:schemeClr val="tx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endParaRPr lang="de-DE" sz="14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endParaRPr lang="de-DE" sz="14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e-DE" sz="14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e-DE" sz="14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9"/>
                  </a:ext>
                </a:extLst>
              </a:tr>
              <a:tr h="212066">
                <a:tc>
                  <a:txBody>
                    <a:bodyPr/>
                    <a:lstStyle/>
                    <a:p>
                      <a:pPr algn="ctr"/>
                      <a:r>
                        <a:rPr lang="de-DE" sz="1200" b="1" dirty="0">
                          <a:solidFill>
                            <a:schemeClr val="tx1"/>
                          </a:solidFill>
                        </a:rPr>
                        <a:t>MH9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endParaRPr lang="de-DE" sz="14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de-DE" sz="1400" kern="1200" dirty="0">
                          <a:solidFill>
                            <a:schemeClr val="tx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endParaRPr lang="de-DE" sz="14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e-DE" sz="14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696B9CAA-18C6-419C-B904-2082F653FF7B}"/>
              </a:ext>
            </a:extLst>
          </p:cNvPr>
          <p:cNvGraphicFramePr>
            <a:graphicFrameLocks noGrp="1"/>
          </p:cNvGraphicFramePr>
          <p:nvPr>
            <p:extLst>
              <p:ext uri="{D42A27DB-BD31-4B8C-83A1-F6EECF244321}">
                <p14:modId xmlns:p14="http://schemas.microsoft.com/office/powerpoint/2010/main" val="2787706412"/>
              </p:ext>
            </p:extLst>
          </p:nvPr>
        </p:nvGraphicFramePr>
        <p:xfrm>
          <a:off x="334851" y="3980273"/>
          <a:ext cx="6529775" cy="2659066"/>
        </p:xfrm>
        <a:graphic>
          <a:graphicData uri="http://schemas.openxmlformats.org/drawingml/2006/table">
            <a:tbl>
              <a:tblPr firstRow="1" firstCol="1" bandRow="1">
                <a:tableStyleId>{5C22544A-7EE6-4342-B048-85BDC9FD1C3A}</a:tableStyleId>
              </a:tblPr>
              <a:tblGrid>
                <a:gridCol w="457472">
                  <a:extLst>
                    <a:ext uri="{9D8B030D-6E8A-4147-A177-3AD203B41FA5}">
                      <a16:colId xmlns:a16="http://schemas.microsoft.com/office/drawing/2014/main" val="1472856165"/>
                    </a:ext>
                  </a:extLst>
                </a:gridCol>
                <a:gridCol w="6072303">
                  <a:extLst>
                    <a:ext uri="{9D8B030D-6E8A-4147-A177-3AD203B41FA5}">
                      <a16:colId xmlns:a16="http://schemas.microsoft.com/office/drawing/2014/main" val="2051292554"/>
                    </a:ext>
                  </a:extLst>
                </a:gridCol>
              </a:tblGrid>
              <a:tr h="262264">
                <a:tc>
                  <a:txBody>
                    <a:bodyPr/>
                    <a:lstStyle/>
                    <a:p>
                      <a:pPr algn="l">
                        <a:lnSpc>
                          <a:spcPct val="107000"/>
                        </a:lnSpc>
                        <a:spcAft>
                          <a:spcPts val="0"/>
                        </a:spcAft>
                      </a:pPr>
                      <a:r>
                        <a:rPr lang="en-US" sz="1400" dirty="0">
                          <a:solidFill>
                            <a:schemeClr val="tx1"/>
                          </a:solidFill>
                          <a:effectLst/>
                        </a:rPr>
                        <a:t> </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US" sz="1400" dirty="0">
                          <a:solidFill>
                            <a:schemeClr val="tx1"/>
                          </a:solidFill>
                          <a:effectLst/>
                        </a:rPr>
                        <a:t>5G-PPP Performance KPIs</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4983400"/>
                  </a:ext>
                </a:extLst>
              </a:tr>
              <a:tr h="536670">
                <a:tc>
                  <a:txBody>
                    <a:bodyPr/>
                    <a:lstStyle/>
                    <a:p>
                      <a:pPr algn="l">
                        <a:lnSpc>
                          <a:spcPct val="107000"/>
                        </a:lnSpc>
                        <a:spcAft>
                          <a:spcPts val="0"/>
                        </a:spcAft>
                      </a:pPr>
                      <a:r>
                        <a:rPr lang="en-US" sz="1400" dirty="0">
                          <a:solidFill>
                            <a:schemeClr val="tx1"/>
                          </a:solidFill>
                          <a:effectLst/>
                        </a:rPr>
                        <a:t>P1</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a:lnSpc>
                          <a:spcPct val="107000"/>
                        </a:lnSpc>
                        <a:spcAft>
                          <a:spcPts val="0"/>
                        </a:spcAft>
                      </a:pPr>
                      <a:r>
                        <a:rPr lang="en-GB" sz="1400" dirty="0">
                          <a:solidFill>
                            <a:schemeClr val="tx1"/>
                          </a:solidFill>
                          <a:effectLst/>
                        </a:rPr>
                        <a:t>Providing 1000 times higher wireless area capacity and more varied service capabilities compared to 2010. </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1600415"/>
                  </a:ext>
                </a:extLst>
              </a:tr>
              <a:tr h="262264">
                <a:tc>
                  <a:txBody>
                    <a:bodyPr/>
                    <a:lstStyle/>
                    <a:p>
                      <a:pPr algn="l">
                        <a:lnSpc>
                          <a:spcPct val="107000"/>
                        </a:lnSpc>
                        <a:spcAft>
                          <a:spcPts val="0"/>
                        </a:spcAft>
                      </a:pPr>
                      <a:r>
                        <a:rPr lang="en-US" sz="1400" dirty="0">
                          <a:solidFill>
                            <a:schemeClr val="tx1"/>
                          </a:solidFill>
                          <a:effectLst/>
                        </a:rPr>
                        <a:t>P2</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a:lnSpc>
                          <a:spcPct val="107000"/>
                        </a:lnSpc>
                        <a:spcAft>
                          <a:spcPts val="0"/>
                        </a:spcAft>
                      </a:pPr>
                      <a:r>
                        <a:rPr lang="en-GB" sz="1400" dirty="0">
                          <a:solidFill>
                            <a:schemeClr val="tx1"/>
                          </a:solidFill>
                          <a:effectLst/>
                        </a:rPr>
                        <a:t>Saving up to 90% of energy per service provided. </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374602540"/>
                  </a:ext>
                </a:extLst>
              </a:tr>
              <a:tr h="262264">
                <a:tc>
                  <a:txBody>
                    <a:bodyPr/>
                    <a:lstStyle/>
                    <a:p>
                      <a:pPr algn="l">
                        <a:lnSpc>
                          <a:spcPct val="107000"/>
                        </a:lnSpc>
                        <a:spcAft>
                          <a:spcPts val="0"/>
                        </a:spcAft>
                      </a:pPr>
                      <a:r>
                        <a:rPr lang="en-US" sz="1400">
                          <a:solidFill>
                            <a:schemeClr val="tx1"/>
                          </a:solidFill>
                          <a:effectLst/>
                        </a:rPr>
                        <a:t>P3</a:t>
                      </a:r>
                      <a:endParaRPr lang="en-GB" sz="14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400">
                          <a:solidFill>
                            <a:schemeClr val="tx1"/>
                          </a:solidFill>
                          <a:effectLst/>
                        </a:rPr>
                        <a:t>Reducing the average service creation time cycle from 90 hours to 90 minutes.</a:t>
                      </a:r>
                      <a:endParaRPr lang="en-GB" sz="14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1313306"/>
                  </a:ext>
                </a:extLst>
              </a:tr>
              <a:tr h="536670">
                <a:tc>
                  <a:txBody>
                    <a:bodyPr/>
                    <a:lstStyle/>
                    <a:p>
                      <a:pPr algn="l">
                        <a:lnSpc>
                          <a:spcPct val="107000"/>
                        </a:lnSpc>
                        <a:spcAft>
                          <a:spcPts val="0"/>
                        </a:spcAft>
                      </a:pPr>
                      <a:r>
                        <a:rPr lang="en-US" sz="1400" dirty="0">
                          <a:solidFill>
                            <a:schemeClr val="tx1"/>
                          </a:solidFill>
                          <a:effectLst/>
                        </a:rPr>
                        <a:t>P4</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a:lnSpc>
                          <a:spcPct val="107000"/>
                        </a:lnSpc>
                        <a:spcAft>
                          <a:spcPts val="0"/>
                        </a:spcAft>
                      </a:pPr>
                      <a:r>
                        <a:rPr lang="en-GB" sz="1400" dirty="0">
                          <a:solidFill>
                            <a:schemeClr val="tx1"/>
                          </a:solidFill>
                          <a:effectLst/>
                        </a:rPr>
                        <a:t>Creating a secure, reliable and dependable Internet with a “zero perceived” downtime for services provision.</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763877632"/>
                  </a:ext>
                </a:extLst>
              </a:tr>
              <a:tr h="536670">
                <a:tc>
                  <a:txBody>
                    <a:bodyPr/>
                    <a:lstStyle/>
                    <a:p>
                      <a:pPr algn="l">
                        <a:lnSpc>
                          <a:spcPct val="107000"/>
                        </a:lnSpc>
                        <a:spcAft>
                          <a:spcPts val="0"/>
                        </a:spcAft>
                      </a:pPr>
                      <a:r>
                        <a:rPr lang="en-US" sz="1400">
                          <a:solidFill>
                            <a:schemeClr val="tx1"/>
                          </a:solidFill>
                          <a:effectLst/>
                        </a:rPr>
                        <a:t>P5</a:t>
                      </a:r>
                      <a:endParaRPr lang="en-GB" sz="14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a:lnSpc>
                          <a:spcPct val="107000"/>
                        </a:lnSpc>
                        <a:spcAft>
                          <a:spcPts val="0"/>
                        </a:spcAft>
                      </a:pPr>
                      <a:r>
                        <a:rPr lang="en-GB" sz="1400" dirty="0">
                          <a:solidFill>
                            <a:schemeClr val="tx1"/>
                          </a:solidFill>
                          <a:effectLst/>
                        </a:rPr>
                        <a:t>Facilitating very dense deployments of wireless communication links to connect over 7 trillion wireless devices serving over 7 billion people.</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426781952"/>
                  </a:ext>
                </a:extLst>
              </a:tr>
              <a:tr h="262264">
                <a:tc>
                  <a:txBody>
                    <a:bodyPr/>
                    <a:lstStyle/>
                    <a:p>
                      <a:pPr algn="l">
                        <a:lnSpc>
                          <a:spcPct val="107000"/>
                        </a:lnSpc>
                        <a:spcAft>
                          <a:spcPts val="0"/>
                        </a:spcAft>
                      </a:pPr>
                      <a:r>
                        <a:rPr lang="en-US" sz="1400">
                          <a:solidFill>
                            <a:schemeClr val="tx1"/>
                          </a:solidFill>
                          <a:effectLst/>
                        </a:rPr>
                        <a:t>P6</a:t>
                      </a:r>
                      <a:endParaRPr lang="en-GB" sz="14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400" dirty="0">
                          <a:solidFill>
                            <a:schemeClr val="tx1"/>
                          </a:solidFill>
                          <a:effectLst/>
                        </a:rPr>
                        <a:t>Enabling advanced user-controlled privacy.</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2174319"/>
                  </a:ext>
                </a:extLst>
              </a:tr>
            </a:tbl>
          </a:graphicData>
        </a:graphic>
      </p:graphicFrame>
    </p:spTree>
    <p:extLst>
      <p:ext uri="{BB962C8B-B14F-4D97-AF65-F5344CB8AC3E}">
        <p14:creationId xmlns:p14="http://schemas.microsoft.com/office/powerpoint/2010/main" val="353268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5490-6CC1-48D6-9BA1-AA88703A3218}"/>
              </a:ext>
            </a:extLst>
          </p:cNvPr>
          <p:cNvSpPr>
            <a:spLocks noGrp="1"/>
          </p:cNvSpPr>
          <p:nvPr>
            <p:ph type="title"/>
          </p:nvPr>
        </p:nvSpPr>
        <p:spPr/>
        <p:txBody>
          <a:bodyPr/>
          <a:lstStyle/>
          <a:p>
            <a:r>
              <a:rPr lang="en-GB" dirty="0"/>
              <a:t>Geo-Types, Reference Topologies and Traffic Characterisation</a:t>
            </a:r>
          </a:p>
        </p:txBody>
      </p:sp>
      <p:sp>
        <p:nvSpPr>
          <p:cNvPr id="3" name="Slide Number Placeholder 2">
            <a:extLst>
              <a:ext uri="{FF2B5EF4-FFF2-40B4-BE49-F238E27FC236}">
                <a16:creationId xmlns:a16="http://schemas.microsoft.com/office/drawing/2014/main" id="{DCF63625-BA32-472C-A52E-1D2B9A8D2649}"/>
              </a:ext>
            </a:extLst>
          </p:cNvPr>
          <p:cNvSpPr>
            <a:spLocks noGrp="1"/>
          </p:cNvSpPr>
          <p:nvPr>
            <p:ph type="sldNum" sz="quarter" idx="12"/>
          </p:nvPr>
        </p:nvSpPr>
        <p:spPr/>
        <p:txBody>
          <a:bodyPr/>
          <a:lstStyle/>
          <a:p>
            <a:fld id="{9EC776E0-00C6-4634-A5F7-D35E042FD6BB}" type="slidenum">
              <a:rPr lang="en-US" smtClean="0"/>
              <a:pPr/>
              <a:t>11</a:t>
            </a:fld>
            <a:endParaRPr lang="en-US"/>
          </a:p>
        </p:txBody>
      </p:sp>
      <p:sp>
        <p:nvSpPr>
          <p:cNvPr id="4" name="Date Placeholder 3">
            <a:extLst>
              <a:ext uri="{FF2B5EF4-FFF2-40B4-BE49-F238E27FC236}">
                <a16:creationId xmlns:a16="http://schemas.microsoft.com/office/drawing/2014/main" id="{D665A1A4-B979-41E4-8137-648D06DE5176}"/>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5" name="Footer Placeholder 4">
            <a:extLst>
              <a:ext uri="{FF2B5EF4-FFF2-40B4-BE49-F238E27FC236}">
                <a16:creationId xmlns:a16="http://schemas.microsoft.com/office/drawing/2014/main" id="{97840AC9-0C81-494D-991B-67F7F3B72B84}"/>
              </a:ext>
            </a:extLst>
          </p:cNvPr>
          <p:cNvSpPr>
            <a:spLocks noGrp="1"/>
          </p:cNvSpPr>
          <p:nvPr>
            <p:ph type="ftr" sz="quarter" idx="3"/>
          </p:nvPr>
        </p:nvSpPr>
        <p:spPr/>
        <p:txBody>
          <a:bodyPr/>
          <a:lstStyle/>
          <a:p>
            <a:r>
              <a:rPr lang="en-US" dirty="0"/>
              <a:t>Metro-Haul Year 2 Review</a:t>
            </a:r>
          </a:p>
        </p:txBody>
      </p:sp>
      <p:pic>
        <p:nvPicPr>
          <p:cNvPr id="8" name="Picture 7">
            <a:extLst>
              <a:ext uri="{FF2B5EF4-FFF2-40B4-BE49-F238E27FC236}">
                <a16:creationId xmlns:a16="http://schemas.microsoft.com/office/drawing/2014/main" id="{A4705849-4083-4B85-9944-407DEF14A80B}"/>
              </a:ext>
            </a:extLst>
          </p:cNvPr>
          <p:cNvPicPr>
            <a:picLocks noChangeAspect="1"/>
          </p:cNvPicPr>
          <p:nvPr/>
        </p:nvPicPr>
        <p:blipFill>
          <a:blip r:embed="rId2"/>
          <a:stretch>
            <a:fillRect/>
          </a:stretch>
        </p:blipFill>
        <p:spPr>
          <a:xfrm>
            <a:off x="5478224" y="648490"/>
            <a:ext cx="6366245" cy="3823867"/>
          </a:xfrm>
          <a:prstGeom prst="rect">
            <a:avLst/>
          </a:prstGeom>
        </p:spPr>
      </p:pic>
      <p:sp>
        <p:nvSpPr>
          <p:cNvPr id="9" name="TextBox 8">
            <a:extLst>
              <a:ext uri="{FF2B5EF4-FFF2-40B4-BE49-F238E27FC236}">
                <a16:creationId xmlns:a16="http://schemas.microsoft.com/office/drawing/2014/main" id="{3334F24D-DFA5-42CF-99C6-2F59E781CBDB}"/>
              </a:ext>
            </a:extLst>
          </p:cNvPr>
          <p:cNvSpPr txBox="1"/>
          <p:nvPr/>
        </p:nvSpPr>
        <p:spPr>
          <a:xfrm>
            <a:off x="478968" y="1134394"/>
            <a:ext cx="4918222" cy="1477328"/>
          </a:xfrm>
          <a:prstGeom prst="rect">
            <a:avLst/>
          </a:prstGeom>
          <a:noFill/>
        </p:spPr>
        <p:txBody>
          <a:bodyPr wrap="square" rtlCol="0">
            <a:spAutoFit/>
          </a:bodyPr>
          <a:lstStyle/>
          <a:p>
            <a:r>
              <a:rPr lang="en-GB" dirty="0"/>
              <a:t>D2.3 defines a reference topology to be used for the validation of the Metro-Haul KPIs</a:t>
            </a:r>
          </a:p>
          <a:p>
            <a:endParaRPr lang="en-GB" dirty="0"/>
          </a:p>
          <a:p>
            <a:r>
              <a:rPr lang="en-GB" dirty="0"/>
              <a:t>Topology as the Consolidation of current </a:t>
            </a:r>
            <a:r>
              <a:rPr lang="en-GB" b="1" dirty="0"/>
              <a:t>TIM, </a:t>
            </a:r>
            <a:r>
              <a:rPr lang="en-GB" b="1" dirty="0" err="1"/>
              <a:t>Telef</a:t>
            </a:r>
            <a:r>
              <a:rPr lang="ca-ES" b="1" dirty="0"/>
              <a:t>ó</a:t>
            </a:r>
            <a:r>
              <a:rPr lang="en-GB" b="1" dirty="0" err="1"/>
              <a:t>nica</a:t>
            </a:r>
            <a:r>
              <a:rPr lang="en-GB" b="1" dirty="0"/>
              <a:t> and BT</a:t>
            </a:r>
            <a:r>
              <a:rPr lang="en-GB" dirty="0"/>
              <a:t> Metro Networks</a:t>
            </a:r>
          </a:p>
        </p:txBody>
      </p:sp>
      <p:sp>
        <p:nvSpPr>
          <p:cNvPr id="10" name="TextBox 9">
            <a:extLst>
              <a:ext uri="{FF2B5EF4-FFF2-40B4-BE49-F238E27FC236}">
                <a16:creationId xmlns:a16="http://schemas.microsoft.com/office/drawing/2014/main" id="{CEFEC681-5155-4C32-9980-AAB297CE7FFE}"/>
              </a:ext>
            </a:extLst>
          </p:cNvPr>
          <p:cNvSpPr txBox="1"/>
          <p:nvPr/>
        </p:nvSpPr>
        <p:spPr>
          <a:xfrm>
            <a:off x="193269" y="4416602"/>
            <a:ext cx="11229103" cy="2031325"/>
          </a:xfrm>
          <a:prstGeom prst="rect">
            <a:avLst/>
          </a:prstGeom>
          <a:noFill/>
        </p:spPr>
        <p:txBody>
          <a:bodyPr wrap="square" rtlCol="0">
            <a:spAutoFit/>
          </a:bodyPr>
          <a:lstStyle/>
          <a:p>
            <a:r>
              <a:rPr lang="en-GB" dirty="0"/>
              <a:t>Two types of traffic generating methodologies have been developed </a:t>
            </a:r>
            <a:br>
              <a:rPr lang="en-GB" dirty="0"/>
            </a:br>
            <a:r>
              <a:rPr lang="en-GB" dirty="0"/>
              <a:t>- Macro Traffic: maximum traffic generated during busy hour</a:t>
            </a:r>
          </a:p>
          <a:p>
            <a:r>
              <a:rPr lang="en-GB" dirty="0"/>
              <a:t>- Micro Traffic: dynamic traffic being generated within the busy hour</a:t>
            </a:r>
          </a:p>
          <a:p>
            <a:endParaRPr lang="en-GB" dirty="0"/>
          </a:p>
          <a:p>
            <a:r>
              <a:rPr lang="en-GB" dirty="0"/>
              <a:t>Traffic has been characterised and different methodologies to generate the traffic have been developed.</a:t>
            </a:r>
          </a:p>
          <a:p>
            <a:r>
              <a:rPr lang="en-GB" dirty="0"/>
              <a:t>The traffic matrices resulting from these methodologies will be the Traffic Inputs for the Techno-Economic Studies and evaluation of the M-H KPIs</a:t>
            </a:r>
          </a:p>
        </p:txBody>
      </p:sp>
    </p:spTree>
    <p:extLst>
      <p:ext uri="{BB962C8B-B14F-4D97-AF65-F5344CB8AC3E}">
        <p14:creationId xmlns:p14="http://schemas.microsoft.com/office/powerpoint/2010/main" val="318967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CEFE-7AAC-46EB-8522-105EF4728D6E}"/>
              </a:ext>
            </a:extLst>
          </p:cNvPr>
          <p:cNvSpPr>
            <a:spLocks noGrp="1"/>
          </p:cNvSpPr>
          <p:nvPr>
            <p:ph type="title"/>
          </p:nvPr>
        </p:nvSpPr>
        <p:spPr/>
        <p:txBody>
          <a:bodyPr/>
          <a:lstStyle/>
          <a:p>
            <a:r>
              <a:rPr lang="en-GB" dirty="0"/>
              <a:t>Evaluation Tools</a:t>
            </a:r>
          </a:p>
        </p:txBody>
      </p:sp>
      <p:sp>
        <p:nvSpPr>
          <p:cNvPr id="3" name="Slide Number Placeholder 2">
            <a:extLst>
              <a:ext uri="{FF2B5EF4-FFF2-40B4-BE49-F238E27FC236}">
                <a16:creationId xmlns:a16="http://schemas.microsoft.com/office/drawing/2014/main" id="{A9759D3F-B700-4236-BF6A-8886FF602FDE}"/>
              </a:ext>
            </a:extLst>
          </p:cNvPr>
          <p:cNvSpPr>
            <a:spLocks noGrp="1"/>
          </p:cNvSpPr>
          <p:nvPr>
            <p:ph type="sldNum" sz="quarter" idx="12"/>
          </p:nvPr>
        </p:nvSpPr>
        <p:spPr/>
        <p:txBody>
          <a:bodyPr/>
          <a:lstStyle/>
          <a:p>
            <a:fld id="{9EC776E0-00C6-4634-A5F7-D35E042FD6BB}" type="slidenum">
              <a:rPr lang="en-US" smtClean="0"/>
              <a:pPr/>
              <a:t>12</a:t>
            </a:fld>
            <a:endParaRPr lang="en-US"/>
          </a:p>
        </p:txBody>
      </p:sp>
      <p:sp>
        <p:nvSpPr>
          <p:cNvPr id="4" name="Content Placeholder 3">
            <a:extLst>
              <a:ext uri="{FF2B5EF4-FFF2-40B4-BE49-F238E27FC236}">
                <a16:creationId xmlns:a16="http://schemas.microsoft.com/office/drawing/2014/main" id="{40353289-1BE5-41C1-ADE1-3913860E0C09}"/>
              </a:ext>
            </a:extLst>
          </p:cNvPr>
          <p:cNvSpPr>
            <a:spLocks noGrp="1"/>
          </p:cNvSpPr>
          <p:nvPr>
            <p:ph sz="quarter" idx="13"/>
          </p:nvPr>
        </p:nvSpPr>
        <p:spPr>
          <a:xfrm>
            <a:off x="741363" y="769938"/>
            <a:ext cx="11102975" cy="2151682"/>
          </a:xfrm>
        </p:spPr>
        <p:txBody>
          <a:bodyPr/>
          <a:lstStyle/>
          <a:p>
            <a:r>
              <a:rPr lang="en-GB" sz="2000" dirty="0"/>
              <a:t>Net2Plan as a Tool for the network Techno-economic studies and evaluation</a:t>
            </a:r>
          </a:p>
          <a:p>
            <a:pPr lvl="1"/>
            <a:r>
              <a:rPr lang="en-GB" sz="1800" dirty="0"/>
              <a:t>The existing Open Source Planning tool Net2Plan was chosen for the use in WP2</a:t>
            </a:r>
          </a:p>
          <a:p>
            <a:pPr lvl="1"/>
            <a:r>
              <a:rPr lang="en-GB" sz="1800" dirty="0"/>
              <a:t>The necessary tool new interfaces were developed to be used by Metro-Haul</a:t>
            </a:r>
          </a:p>
          <a:p>
            <a:pPr>
              <a:spcBef>
                <a:spcPts val="1200"/>
              </a:spcBef>
            </a:pPr>
            <a:r>
              <a:rPr lang="en-GB" sz="2000" dirty="0"/>
              <a:t>Node Cost and Energy Models</a:t>
            </a:r>
          </a:p>
          <a:p>
            <a:pPr lvl="1"/>
            <a:r>
              <a:rPr lang="en-GB" sz="1800" dirty="0"/>
              <a:t>Models to evaluate the cost and power consumption of the optical, packet-switched and data centre building blocks to be used to design Metro-Haul’s AMEN and MCENs</a:t>
            </a:r>
          </a:p>
        </p:txBody>
      </p:sp>
      <p:sp>
        <p:nvSpPr>
          <p:cNvPr id="5" name="Date Placeholder 4">
            <a:extLst>
              <a:ext uri="{FF2B5EF4-FFF2-40B4-BE49-F238E27FC236}">
                <a16:creationId xmlns:a16="http://schemas.microsoft.com/office/drawing/2014/main" id="{8AD20A4A-26DE-4EA9-9693-4D6F91FF8CC8}"/>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DCB4BA20-B9D3-4106-8F8B-305A4BA95090}"/>
              </a:ext>
            </a:extLst>
          </p:cNvPr>
          <p:cNvSpPr>
            <a:spLocks noGrp="1"/>
          </p:cNvSpPr>
          <p:nvPr>
            <p:ph type="ftr" sz="quarter" idx="3"/>
          </p:nvPr>
        </p:nvSpPr>
        <p:spPr/>
        <p:txBody>
          <a:bodyPr/>
          <a:lstStyle/>
          <a:p>
            <a:r>
              <a:rPr lang="en-US"/>
              <a:t>Metro-Haul Year 2 Review</a:t>
            </a:r>
            <a:endParaRPr lang="en-US" dirty="0"/>
          </a:p>
        </p:txBody>
      </p:sp>
      <p:pic>
        <p:nvPicPr>
          <p:cNvPr id="7" name="Picture 6">
            <a:extLst>
              <a:ext uri="{FF2B5EF4-FFF2-40B4-BE49-F238E27FC236}">
                <a16:creationId xmlns:a16="http://schemas.microsoft.com/office/drawing/2014/main" id="{BAF0B234-351F-4796-8644-1D45AE742D74}"/>
              </a:ext>
            </a:extLst>
          </p:cNvPr>
          <p:cNvPicPr>
            <a:picLocks noChangeAspect="1"/>
          </p:cNvPicPr>
          <p:nvPr/>
        </p:nvPicPr>
        <p:blipFill>
          <a:blip r:embed="rId2"/>
          <a:stretch>
            <a:fillRect/>
          </a:stretch>
        </p:blipFill>
        <p:spPr>
          <a:xfrm>
            <a:off x="3182856" y="3087125"/>
            <a:ext cx="5826287" cy="3277287"/>
          </a:xfrm>
          <a:prstGeom prst="rect">
            <a:avLst/>
          </a:prstGeom>
        </p:spPr>
      </p:pic>
    </p:spTree>
    <p:extLst>
      <p:ext uri="{BB962C8B-B14F-4D97-AF65-F5344CB8AC3E}">
        <p14:creationId xmlns:p14="http://schemas.microsoft.com/office/powerpoint/2010/main" val="1674225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03EC-2A21-461D-8CD5-0C1DC3B64282}"/>
              </a:ext>
            </a:extLst>
          </p:cNvPr>
          <p:cNvSpPr>
            <a:spLocks noGrp="1"/>
          </p:cNvSpPr>
          <p:nvPr>
            <p:ph type="title"/>
          </p:nvPr>
        </p:nvSpPr>
        <p:spPr/>
        <p:txBody>
          <a:bodyPr/>
          <a:lstStyle/>
          <a:p>
            <a:r>
              <a:rPr lang="en-GB" dirty="0"/>
              <a:t>Candidate Architectures &amp; Evaluation Methods</a:t>
            </a:r>
          </a:p>
        </p:txBody>
      </p:sp>
      <p:sp>
        <p:nvSpPr>
          <p:cNvPr id="3" name="Slide Number Placeholder 2">
            <a:extLst>
              <a:ext uri="{FF2B5EF4-FFF2-40B4-BE49-F238E27FC236}">
                <a16:creationId xmlns:a16="http://schemas.microsoft.com/office/drawing/2014/main" id="{47B99904-97B0-4CF9-8723-D47EACEAEB44}"/>
              </a:ext>
            </a:extLst>
          </p:cNvPr>
          <p:cNvSpPr>
            <a:spLocks noGrp="1"/>
          </p:cNvSpPr>
          <p:nvPr>
            <p:ph type="sldNum" sz="quarter" idx="12"/>
          </p:nvPr>
        </p:nvSpPr>
        <p:spPr/>
        <p:txBody>
          <a:bodyPr/>
          <a:lstStyle/>
          <a:p>
            <a:fld id="{9EC776E0-00C6-4634-A5F7-D35E042FD6BB}" type="slidenum">
              <a:rPr lang="en-US" smtClean="0"/>
              <a:pPr/>
              <a:t>13</a:t>
            </a:fld>
            <a:endParaRPr lang="en-US"/>
          </a:p>
        </p:txBody>
      </p:sp>
      <p:sp>
        <p:nvSpPr>
          <p:cNvPr id="4" name="Content Placeholder 3">
            <a:extLst>
              <a:ext uri="{FF2B5EF4-FFF2-40B4-BE49-F238E27FC236}">
                <a16:creationId xmlns:a16="http://schemas.microsoft.com/office/drawing/2014/main" id="{443E887A-7D85-45B5-B25D-AACFE0B12EF9}"/>
              </a:ext>
            </a:extLst>
          </p:cNvPr>
          <p:cNvSpPr>
            <a:spLocks noGrp="1"/>
          </p:cNvSpPr>
          <p:nvPr>
            <p:ph sz="quarter" idx="13"/>
          </p:nvPr>
        </p:nvSpPr>
        <p:spPr>
          <a:xfrm>
            <a:off x="741363" y="769938"/>
            <a:ext cx="11102975" cy="2129379"/>
          </a:xfrm>
        </p:spPr>
        <p:txBody>
          <a:bodyPr/>
          <a:lstStyle/>
          <a:p>
            <a:r>
              <a:rPr lang="en-GB" sz="2000" dirty="0"/>
              <a:t>Data-Centre Nodes at AMEN/MCEN</a:t>
            </a:r>
          </a:p>
          <a:p>
            <a:pPr lvl="1"/>
            <a:r>
              <a:rPr lang="en-GB" sz="1800" dirty="0"/>
              <a:t>Six different architectures have been defined that will be assessed</a:t>
            </a:r>
          </a:p>
          <a:p>
            <a:pPr lvl="1"/>
            <a:r>
              <a:rPr lang="en-GB" sz="1800" dirty="0"/>
              <a:t>ADVA commercial equipment has been adapted and enhanced to be used in the DC Node as computing and switching resource</a:t>
            </a:r>
          </a:p>
          <a:p>
            <a:pPr>
              <a:spcBef>
                <a:spcPts val="1200"/>
              </a:spcBef>
            </a:pPr>
            <a:r>
              <a:rPr lang="en-GB" sz="2000" dirty="0"/>
              <a:t>Disaggregated Optical node architectures for Metro-Aggregation and for Metro-Core Nodes</a:t>
            </a:r>
          </a:p>
          <a:p>
            <a:pPr lvl="1">
              <a:spcBef>
                <a:spcPts val="1200"/>
              </a:spcBef>
            </a:pPr>
            <a:r>
              <a:rPr lang="en-GB" sz="1800" dirty="0"/>
              <a:t>Physical Layer Components developed within WP3</a:t>
            </a:r>
          </a:p>
          <a:p>
            <a:pPr lvl="1">
              <a:spcBef>
                <a:spcPts val="1200"/>
              </a:spcBef>
            </a:pPr>
            <a:r>
              <a:rPr lang="en-GB" sz="1800" dirty="0"/>
              <a:t>Optical Disaggregation Models</a:t>
            </a:r>
          </a:p>
          <a:p>
            <a:pPr lvl="1">
              <a:spcBef>
                <a:spcPts val="1200"/>
              </a:spcBef>
            </a:pPr>
            <a:r>
              <a:rPr lang="en-GB" sz="1800" dirty="0"/>
              <a:t>Edge Computing</a:t>
            </a:r>
          </a:p>
          <a:p>
            <a:pPr>
              <a:spcBef>
                <a:spcPts val="1200"/>
              </a:spcBef>
            </a:pPr>
            <a:r>
              <a:rPr lang="en-GB" sz="2000" dirty="0"/>
              <a:t>Autonomous Networking &amp; E2E Orchestration</a:t>
            </a:r>
          </a:p>
          <a:p>
            <a:pPr>
              <a:spcBef>
                <a:spcPts val="1200"/>
              </a:spcBef>
            </a:pPr>
            <a:endParaRPr lang="en-GB" sz="2000" dirty="0"/>
          </a:p>
        </p:txBody>
      </p:sp>
      <p:sp>
        <p:nvSpPr>
          <p:cNvPr id="5" name="Date Placeholder 4">
            <a:extLst>
              <a:ext uri="{FF2B5EF4-FFF2-40B4-BE49-F238E27FC236}">
                <a16:creationId xmlns:a16="http://schemas.microsoft.com/office/drawing/2014/main" id="{6BBCE124-09A2-41DC-842E-F874CCFABE2E}"/>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81C03A58-A487-4FC4-8216-6CB086BEF3F6}"/>
              </a:ext>
            </a:extLst>
          </p:cNvPr>
          <p:cNvSpPr>
            <a:spLocks noGrp="1"/>
          </p:cNvSpPr>
          <p:nvPr>
            <p:ph type="ftr" sz="quarter" idx="3"/>
          </p:nvPr>
        </p:nvSpPr>
        <p:spPr/>
        <p:txBody>
          <a:bodyPr/>
          <a:lstStyle/>
          <a:p>
            <a:r>
              <a:rPr lang="en-US"/>
              <a:t>Metro-Haul Year 2 Review</a:t>
            </a:r>
            <a:endParaRPr lang="en-US" dirty="0"/>
          </a:p>
        </p:txBody>
      </p:sp>
      <p:pic>
        <p:nvPicPr>
          <p:cNvPr id="7" name="Picture 6">
            <a:extLst>
              <a:ext uri="{FF2B5EF4-FFF2-40B4-BE49-F238E27FC236}">
                <a16:creationId xmlns:a16="http://schemas.microsoft.com/office/drawing/2014/main" id="{A62257A3-6E51-40A9-886B-DEC08FFB9B6C}"/>
              </a:ext>
            </a:extLst>
          </p:cNvPr>
          <p:cNvPicPr>
            <a:picLocks noChangeAspect="1"/>
          </p:cNvPicPr>
          <p:nvPr/>
        </p:nvPicPr>
        <p:blipFill>
          <a:blip r:embed="rId2"/>
          <a:stretch>
            <a:fillRect/>
          </a:stretch>
        </p:blipFill>
        <p:spPr>
          <a:xfrm>
            <a:off x="428737" y="4441444"/>
            <a:ext cx="8495956" cy="2151898"/>
          </a:xfrm>
          <a:prstGeom prst="rect">
            <a:avLst/>
          </a:prstGeom>
        </p:spPr>
      </p:pic>
      <p:sp>
        <p:nvSpPr>
          <p:cNvPr id="8" name="TextBox 7">
            <a:extLst>
              <a:ext uri="{FF2B5EF4-FFF2-40B4-BE49-F238E27FC236}">
                <a16:creationId xmlns:a16="http://schemas.microsoft.com/office/drawing/2014/main" id="{487EAA29-D55C-4629-B23D-F3D2C7BE673D}"/>
              </a:ext>
            </a:extLst>
          </p:cNvPr>
          <p:cNvSpPr txBox="1"/>
          <p:nvPr/>
        </p:nvSpPr>
        <p:spPr>
          <a:xfrm>
            <a:off x="9065207" y="5061265"/>
            <a:ext cx="3013307" cy="646331"/>
          </a:xfrm>
          <a:prstGeom prst="rect">
            <a:avLst/>
          </a:prstGeom>
          <a:noFill/>
        </p:spPr>
        <p:txBody>
          <a:bodyPr wrap="square" rtlCol="0">
            <a:spAutoFit/>
          </a:bodyPr>
          <a:lstStyle/>
          <a:p>
            <a:r>
              <a:rPr lang="en-GB" dirty="0">
                <a:solidFill>
                  <a:srgbClr val="FF0000"/>
                </a:solidFill>
              </a:rPr>
              <a:t>Metro-Haul topology and full network topology</a:t>
            </a:r>
          </a:p>
        </p:txBody>
      </p:sp>
    </p:spTree>
    <p:extLst>
      <p:ext uri="{BB962C8B-B14F-4D97-AF65-F5344CB8AC3E}">
        <p14:creationId xmlns:p14="http://schemas.microsoft.com/office/powerpoint/2010/main" val="10984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1DB7-203A-4E4D-9E02-C53DFF39C8FC}"/>
              </a:ext>
            </a:extLst>
          </p:cNvPr>
          <p:cNvSpPr>
            <a:spLocks noGrp="1"/>
          </p:cNvSpPr>
          <p:nvPr>
            <p:ph type="title"/>
          </p:nvPr>
        </p:nvSpPr>
        <p:spPr/>
        <p:txBody>
          <a:bodyPr/>
          <a:lstStyle/>
          <a:p>
            <a:r>
              <a:rPr lang="en-GB" dirty="0"/>
              <a:t>D2.4 Techno-economic Analysis and Network Architecture Refinement</a:t>
            </a:r>
          </a:p>
        </p:txBody>
      </p:sp>
      <p:sp>
        <p:nvSpPr>
          <p:cNvPr id="3" name="Slide Number Placeholder 2">
            <a:extLst>
              <a:ext uri="{FF2B5EF4-FFF2-40B4-BE49-F238E27FC236}">
                <a16:creationId xmlns:a16="http://schemas.microsoft.com/office/drawing/2014/main" id="{AE918D8E-65C7-4BD2-A04D-B910C619CC18}"/>
              </a:ext>
            </a:extLst>
          </p:cNvPr>
          <p:cNvSpPr>
            <a:spLocks noGrp="1"/>
          </p:cNvSpPr>
          <p:nvPr>
            <p:ph type="sldNum" sz="quarter" idx="12"/>
          </p:nvPr>
        </p:nvSpPr>
        <p:spPr/>
        <p:txBody>
          <a:bodyPr/>
          <a:lstStyle/>
          <a:p>
            <a:fld id="{9EC776E0-00C6-4634-A5F7-D35E042FD6BB}" type="slidenum">
              <a:rPr lang="en-US" smtClean="0"/>
              <a:pPr/>
              <a:t>14</a:t>
            </a:fld>
            <a:endParaRPr lang="en-US"/>
          </a:p>
        </p:txBody>
      </p:sp>
      <p:sp>
        <p:nvSpPr>
          <p:cNvPr id="4" name="Content Placeholder 3">
            <a:extLst>
              <a:ext uri="{FF2B5EF4-FFF2-40B4-BE49-F238E27FC236}">
                <a16:creationId xmlns:a16="http://schemas.microsoft.com/office/drawing/2014/main" id="{F7C74671-8A37-4814-A453-316E6577DA85}"/>
              </a:ext>
            </a:extLst>
          </p:cNvPr>
          <p:cNvSpPr>
            <a:spLocks noGrp="1"/>
          </p:cNvSpPr>
          <p:nvPr>
            <p:ph sz="quarter" idx="13"/>
          </p:nvPr>
        </p:nvSpPr>
        <p:spPr/>
        <p:txBody>
          <a:bodyPr/>
          <a:lstStyle/>
          <a:p>
            <a:r>
              <a:rPr lang="en-GB" sz="2000" dirty="0"/>
              <a:t>D2.4 due November 2019, will show the “Make or Break” of WP2</a:t>
            </a:r>
          </a:p>
          <a:p>
            <a:pPr marL="283500" indent="-342900">
              <a:spcBef>
                <a:spcPts val="1800"/>
              </a:spcBef>
              <a:buFont typeface="+mj-lt"/>
              <a:buAutoNum type="arabicPeriod"/>
            </a:pPr>
            <a:r>
              <a:rPr lang="en-GB" sz="2000" dirty="0"/>
              <a:t>Frameworks for Techno-Economic Architecture Evaluation</a:t>
            </a:r>
          </a:p>
          <a:p>
            <a:pPr marL="740700" lvl="1" indent="-342900"/>
            <a:r>
              <a:rPr lang="en-GB" sz="1800" dirty="0"/>
              <a:t>Traffic Characterization and Service Use-Cases (UPC)</a:t>
            </a:r>
          </a:p>
          <a:p>
            <a:pPr marL="740700" lvl="1" indent="-342900"/>
            <a:r>
              <a:rPr lang="en-GB" sz="1800" dirty="0"/>
              <a:t>Planning Tools and Dissemination (UPCT)</a:t>
            </a:r>
          </a:p>
          <a:p>
            <a:pPr marL="740700" lvl="1" indent="-342900"/>
            <a:r>
              <a:rPr lang="en-GB" sz="1800" dirty="0"/>
              <a:t>Cost and Energy Model (UC3M)</a:t>
            </a:r>
          </a:p>
          <a:p>
            <a:pPr marL="283500" indent="-342900">
              <a:spcBef>
                <a:spcPts val="1800"/>
              </a:spcBef>
              <a:buFont typeface="+mj-lt"/>
              <a:buAutoNum type="arabicPeriod"/>
            </a:pPr>
            <a:r>
              <a:rPr lang="en-GB" sz="2000" dirty="0"/>
              <a:t>Architecture and Evaluation Methods Refinement</a:t>
            </a:r>
          </a:p>
          <a:p>
            <a:pPr marL="740700" lvl="1" indent="-342900"/>
            <a:r>
              <a:rPr lang="en-GB" sz="1800" dirty="0"/>
              <a:t>Techno-Economic Analysis of DC Node Architectures at Central Offices (TID)</a:t>
            </a:r>
          </a:p>
          <a:p>
            <a:pPr marL="740700" lvl="1" indent="-342900"/>
            <a:r>
              <a:rPr lang="en-GB" sz="1800" dirty="0"/>
              <a:t>Physical Network Architectures for Optical Nodes (INFN)</a:t>
            </a:r>
          </a:p>
          <a:p>
            <a:pPr marL="740700" lvl="1" indent="-342900"/>
            <a:r>
              <a:rPr lang="en-GB" sz="1800" dirty="0"/>
              <a:t>Economic Impact of Optical Disaggregation Models (TIM)</a:t>
            </a:r>
          </a:p>
          <a:p>
            <a:pPr marL="740700" lvl="1" indent="-342900"/>
            <a:r>
              <a:rPr lang="en-GB" sz="1800" dirty="0"/>
              <a:t>Techno-Economic Impact of Edge Computing (</a:t>
            </a:r>
            <a:r>
              <a:rPr lang="en-GB" sz="1800" dirty="0" err="1"/>
              <a:t>PoliMi</a:t>
            </a:r>
            <a:r>
              <a:rPr lang="en-GB" sz="1800" dirty="0"/>
              <a:t>)</a:t>
            </a:r>
          </a:p>
          <a:p>
            <a:pPr marL="283500" indent="-342900">
              <a:spcBef>
                <a:spcPts val="1800"/>
              </a:spcBef>
              <a:buFont typeface="+mj-lt"/>
              <a:buAutoNum type="arabicPeriod"/>
            </a:pPr>
            <a:r>
              <a:rPr lang="en-GB" sz="2000" dirty="0"/>
              <a:t>Techno-economic evaluations and KPI analysis (INFN)</a:t>
            </a:r>
          </a:p>
          <a:p>
            <a:pPr marL="283500" indent="-342900">
              <a:spcBef>
                <a:spcPts val="1800"/>
              </a:spcBef>
              <a:buFont typeface="+mj-lt"/>
              <a:buAutoNum type="arabicPeriod"/>
            </a:pPr>
            <a:r>
              <a:rPr lang="en-GB" sz="2000" dirty="0"/>
              <a:t>Conclusion</a:t>
            </a:r>
          </a:p>
          <a:p>
            <a:pPr marL="0" indent="0">
              <a:buNone/>
            </a:pPr>
            <a:endParaRPr lang="en-GB" sz="2000" dirty="0"/>
          </a:p>
        </p:txBody>
      </p:sp>
      <p:sp>
        <p:nvSpPr>
          <p:cNvPr id="5" name="Date Placeholder 4">
            <a:extLst>
              <a:ext uri="{FF2B5EF4-FFF2-40B4-BE49-F238E27FC236}">
                <a16:creationId xmlns:a16="http://schemas.microsoft.com/office/drawing/2014/main" id="{8E94BD91-F9C3-43B5-B6BE-CC51EDB5B85B}"/>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5A898104-5722-4F67-B953-EF5724392949}"/>
              </a:ext>
            </a:extLst>
          </p:cNvPr>
          <p:cNvSpPr>
            <a:spLocks noGrp="1"/>
          </p:cNvSpPr>
          <p:nvPr>
            <p:ph type="ftr" sz="quarter" idx="3"/>
          </p:nvPr>
        </p:nvSpPr>
        <p:spPr/>
        <p:txBody>
          <a:bodyPr/>
          <a:lstStyle/>
          <a:p>
            <a:r>
              <a:rPr lang="en-US"/>
              <a:t>Metro-Haul Year 2 Review</a:t>
            </a:r>
            <a:endParaRPr lang="en-US" dirty="0"/>
          </a:p>
        </p:txBody>
      </p:sp>
    </p:spTree>
    <p:extLst>
      <p:ext uri="{BB962C8B-B14F-4D97-AF65-F5344CB8AC3E}">
        <p14:creationId xmlns:p14="http://schemas.microsoft.com/office/powerpoint/2010/main" val="262602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9888-050A-4D62-8AE3-94B4652E9D0C}"/>
              </a:ext>
            </a:extLst>
          </p:cNvPr>
          <p:cNvSpPr>
            <a:spLocks noGrp="1"/>
          </p:cNvSpPr>
          <p:nvPr>
            <p:ph type="title"/>
          </p:nvPr>
        </p:nvSpPr>
        <p:spPr/>
        <p:txBody>
          <a:bodyPr/>
          <a:lstStyle/>
          <a:p>
            <a:r>
              <a:rPr lang="en-US" dirty="0"/>
              <a:t>Techno-economic analysis. Methodology</a:t>
            </a:r>
            <a:endParaRPr lang="en-GB" dirty="0"/>
          </a:p>
        </p:txBody>
      </p:sp>
      <p:sp>
        <p:nvSpPr>
          <p:cNvPr id="3" name="Text Placeholder 2">
            <a:extLst>
              <a:ext uri="{FF2B5EF4-FFF2-40B4-BE49-F238E27FC236}">
                <a16:creationId xmlns:a16="http://schemas.microsoft.com/office/drawing/2014/main" id="{F96D7C83-5DF8-47EA-817C-18B691A447A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6E4973-C56D-4875-B459-013B323E1C4F}"/>
              </a:ext>
            </a:extLst>
          </p:cNvPr>
          <p:cNvSpPr>
            <a:spLocks noGrp="1"/>
          </p:cNvSpPr>
          <p:nvPr>
            <p:ph type="sldNum" sz="quarter" idx="12"/>
          </p:nvPr>
        </p:nvSpPr>
        <p:spPr/>
        <p:txBody>
          <a:bodyPr/>
          <a:lstStyle/>
          <a:p>
            <a:fld id="{9EC776E0-00C6-4634-A5F7-D35E042FD6BB}" type="slidenum">
              <a:rPr lang="en-US" smtClean="0"/>
              <a:pPr/>
              <a:t>15</a:t>
            </a:fld>
            <a:endParaRPr lang="en-US"/>
          </a:p>
        </p:txBody>
      </p:sp>
      <p:sp>
        <p:nvSpPr>
          <p:cNvPr id="5" name="Date Placeholder 4">
            <a:extLst>
              <a:ext uri="{FF2B5EF4-FFF2-40B4-BE49-F238E27FC236}">
                <a16:creationId xmlns:a16="http://schemas.microsoft.com/office/drawing/2014/main" id="{C04003FF-7B9A-42AE-85DC-CC6BE653E8AC}"/>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318033B2-28F8-4F36-B83E-4411835E4F6E}"/>
              </a:ext>
            </a:extLst>
          </p:cNvPr>
          <p:cNvSpPr>
            <a:spLocks noGrp="1"/>
          </p:cNvSpPr>
          <p:nvPr>
            <p:ph type="ftr" sz="quarter" idx="3"/>
          </p:nvPr>
        </p:nvSpPr>
        <p:spPr/>
        <p:txBody>
          <a:bodyPr/>
          <a:lstStyle/>
          <a:p>
            <a:r>
              <a:rPr lang="en-US"/>
              <a:t>Metro-Haul Year 2 Review</a:t>
            </a:r>
            <a:endParaRPr lang="en-US" dirty="0"/>
          </a:p>
        </p:txBody>
      </p:sp>
    </p:spTree>
    <p:extLst>
      <p:ext uri="{BB962C8B-B14F-4D97-AF65-F5344CB8AC3E}">
        <p14:creationId xmlns:p14="http://schemas.microsoft.com/office/powerpoint/2010/main" val="218690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Methodology for techno-ecnonomic analysis</a:t>
            </a:r>
          </a:p>
        </p:txBody>
      </p:sp>
      <p:sp>
        <p:nvSpPr>
          <p:cNvPr id="3" name="Segnaposto data 2"/>
          <p:cNvSpPr>
            <a:spLocks noGrp="1"/>
          </p:cNvSpPr>
          <p:nvPr>
            <p:ph type="dt" sz="half" idx="10"/>
          </p:nvPr>
        </p:nvSpPr>
        <p:spPr/>
        <p:txBody>
          <a:bodyPr/>
          <a:lstStyle/>
          <a:p>
            <a:fld id="{38BE8C53-3943-44CC-83B4-124BB44A58A0}" type="datetime1">
              <a:rPr lang="en-US" smtClean="0"/>
              <a:t>10/2/2019</a:t>
            </a:fld>
            <a:endParaRPr lang="en-US" dirty="0"/>
          </a:p>
        </p:txBody>
      </p:sp>
      <p:sp>
        <p:nvSpPr>
          <p:cNvPr id="6" name="Rectángulo redondeado 5"/>
          <p:cNvSpPr/>
          <p:nvPr/>
        </p:nvSpPr>
        <p:spPr>
          <a:xfrm>
            <a:off x="519776" y="1987431"/>
            <a:ext cx="1483659" cy="71244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Reference Topology</a:t>
            </a:r>
          </a:p>
        </p:txBody>
      </p:sp>
      <p:sp>
        <p:nvSpPr>
          <p:cNvPr id="12" name="Rectángulo redondeado 11"/>
          <p:cNvSpPr/>
          <p:nvPr/>
        </p:nvSpPr>
        <p:spPr>
          <a:xfrm>
            <a:off x="519776" y="2872885"/>
            <a:ext cx="1483659" cy="69681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Traffic Model</a:t>
            </a:r>
          </a:p>
        </p:txBody>
      </p:sp>
      <p:cxnSp>
        <p:nvCxnSpPr>
          <p:cNvPr id="26" name="Conector recto de flecha 25"/>
          <p:cNvCxnSpPr/>
          <p:nvPr/>
        </p:nvCxnSpPr>
        <p:spPr>
          <a:xfrm>
            <a:off x="4014435" y="2842972"/>
            <a:ext cx="638405" cy="680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p:cNvCxnSpPr>
            <a:stCxn id="6" idx="3"/>
          </p:cNvCxnSpPr>
          <p:nvPr/>
        </p:nvCxnSpPr>
        <p:spPr>
          <a:xfrm>
            <a:off x="2003435" y="2343651"/>
            <a:ext cx="753038" cy="483970"/>
          </a:xfrm>
          <a:prstGeom prst="bentConnector3">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2"/>
          <p:cNvSpPr>
            <a:spLocks noChangeArrowheads="1"/>
          </p:cNvSpPr>
          <p:nvPr/>
        </p:nvSpPr>
        <p:spPr bwMode="auto">
          <a:xfrm flipV="1">
            <a:off x="3842493" y="4452347"/>
            <a:ext cx="66824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4" name="Imagen 113"/>
          <p:cNvPicPr>
            <a:picLocks noChangeAspect="1"/>
          </p:cNvPicPr>
          <p:nvPr/>
        </p:nvPicPr>
        <p:blipFill>
          <a:blip r:embed="rId3"/>
          <a:stretch>
            <a:fillRect/>
          </a:stretch>
        </p:blipFill>
        <p:spPr>
          <a:xfrm>
            <a:off x="6599429" y="2159295"/>
            <a:ext cx="1620356" cy="1380955"/>
          </a:xfrm>
          <a:prstGeom prst="rect">
            <a:avLst/>
          </a:prstGeom>
        </p:spPr>
      </p:pic>
      <p:sp>
        <p:nvSpPr>
          <p:cNvPr id="115" name="AutoShape 10" descr="Free icon &quot;Microsoft Excel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AutoShape 12" descr="Free icon &quot;Microsoft Excel ico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7" name="Imagen 116"/>
          <p:cNvPicPr>
            <a:picLocks noChangeAspect="1"/>
          </p:cNvPicPr>
          <p:nvPr/>
        </p:nvPicPr>
        <p:blipFill rotWithShape="1">
          <a:blip r:embed="rId4" cstate="print">
            <a:extLst>
              <a:ext uri="{28A0092B-C50C-407E-A947-70E740481C1C}">
                <a14:useLocalDpi xmlns:a14="http://schemas.microsoft.com/office/drawing/2010/main" val="0"/>
              </a:ext>
            </a:extLst>
          </a:blip>
          <a:srcRect l="19969" t="19279" r="18418" b="20143"/>
          <a:stretch/>
        </p:blipFill>
        <p:spPr>
          <a:xfrm>
            <a:off x="2696159" y="2159295"/>
            <a:ext cx="1271999" cy="1250625"/>
          </a:xfrm>
          <a:prstGeom prst="rect">
            <a:avLst/>
          </a:prstGeom>
        </p:spPr>
      </p:pic>
      <p:sp>
        <p:nvSpPr>
          <p:cNvPr id="13" name="Rectángulo 12"/>
          <p:cNvSpPr/>
          <p:nvPr/>
        </p:nvSpPr>
        <p:spPr>
          <a:xfrm>
            <a:off x="2546943" y="3466451"/>
            <a:ext cx="1570430" cy="338554"/>
          </a:xfrm>
          <a:prstGeom prst="rect">
            <a:avLst/>
          </a:prstGeom>
        </p:spPr>
        <p:txBody>
          <a:bodyPr wrap="none">
            <a:spAutoFit/>
          </a:bodyPr>
          <a:lstStyle/>
          <a:p>
            <a:pPr algn="ctr"/>
            <a:r>
              <a:rPr lang="en-US" sz="1600"/>
              <a:t>Excel Template</a:t>
            </a:r>
            <a:endParaRPr lang="en-US" sz="1600" dirty="0"/>
          </a:p>
        </p:txBody>
      </p:sp>
      <p:sp>
        <p:nvSpPr>
          <p:cNvPr id="41" name="Rectángulo redondeado 40"/>
          <p:cNvSpPr/>
          <p:nvPr/>
        </p:nvSpPr>
        <p:spPr>
          <a:xfrm>
            <a:off x="4709462" y="2118480"/>
            <a:ext cx="1835994" cy="16127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a:solidFill>
                  <a:schemeClr val="tx1"/>
                </a:solidFill>
              </a:rPr>
              <a:t>NIW</a:t>
            </a:r>
          </a:p>
          <a:p>
            <a:pPr algn="ctr"/>
            <a:r>
              <a:rPr lang="en-US" sz="1600" b="1">
                <a:solidFill>
                  <a:schemeClr val="tx1"/>
                </a:solidFill>
              </a:rPr>
              <a:t>NFV over IP over WDM </a:t>
            </a:r>
          </a:p>
          <a:p>
            <a:pPr algn="ctr"/>
            <a:r>
              <a:rPr lang="en-US" sz="1600">
                <a:solidFill>
                  <a:schemeClr val="tx1"/>
                </a:solidFill>
              </a:rPr>
              <a:t>Net2Plan Library</a:t>
            </a:r>
            <a:endParaRPr lang="en-US" sz="1600" dirty="0">
              <a:solidFill>
                <a:schemeClr val="tx1"/>
              </a:solidFill>
            </a:endParaRPr>
          </a:p>
        </p:txBody>
      </p:sp>
      <p:sp>
        <p:nvSpPr>
          <p:cNvPr id="14" name="Rectángulo 13"/>
          <p:cNvSpPr/>
          <p:nvPr/>
        </p:nvSpPr>
        <p:spPr>
          <a:xfrm>
            <a:off x="814797" y="942227"/>
            <a:ext cx="212109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r"/>
            <a:r>
              <a:rPr lang="en-US"/>
              <a:t>Scenario Definition</a:t>
            </a:r>
            <a:endParaRPr lang="en-US" dirty="0"/>
          </a:p>
        </p:txBody>
      </p:sp>
      <p:sp>
        <p:nvSpPr>
          <p:cNvPr id="43" name="Rectángulo 42"/>
          <p:cNvSpPr/>
          <p:nvPr/>
        </p:nvSpPr>
        <p:spPr>
          <a:xfrm>
            <a:off x="5189969" y="924775"/>
            <a:ext cx="21026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r"/>
            <a:r>
              <a:rPr lang="en-US">
                <a:solidFill>
                  <a:schemeClr val="lt1"/>
                </a:solidFill>
                <a:latin typeface="+mn-lt"/>
                <a:cs typeface="+mn-cs"/>
              </a:rPr>
              <a:t>Software framework</a:t>
            </a:r>
            <a:endParaRPr lang="en-US" dirty="0">
              <a:solidFill>
                <a:schemeClr val="lt1"/>
              </a:solidFill>
              <a:latin typeface="+mn-lt"/>
              <a:cs typeface="+mn-cs"/>
            </a:endParaRPr>
          </a:p>
        </p:txBody>
      </p:sp>
      <p:cxnSp>
        <p:nvCxnSpPr>
          <p:cNvPr id="65" name="Conector angular 64"/>
          <p:cNvCxnSpPr>
            <a:endCxn id="73" idx="1"/>
          </p:cNvCxnSpPr>
          <p:nvPr/>
        </p:nvCxnSpPr>
        <p:spPr>
          <a:xfrm rot="5400000" flipH="1" flipV="1">
            <a:off x="8339249" y="2170274"/>
            <a:ext cx="821668" cy="451035"/>
          </a:xfrm>
          <a:prstGeom prst="bentConnector2">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angular 65"/>
          <p:cNvCxnSpPr/>
          <p:nvPr/>
        </p:nvCxnSpPr>
        <p:spPr>
          <a:xfrm>
            <a:off x="8144548" y="2860278"/>
            <a:ext cx="760035" cy="2"/>
          </a:xfrm>
          <a:prstGeom prst="bentConnector3">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angular 66"/>
          <p:cNvCxnSpPr>
            <a:endCxn id="76" idx="1"/>
          </p:cNvCxnSpPr>
          <p:nvPr/>
        </p:nvCxnSpPr>
        <p:spPr>
          <a:xfrm rot="16200000" flipH="1">
            <a:off x="8241646" y="3143198"/>
            <a:ext cx="983822" cy="417982"/>
          </a:xfrm>
          <a:prstGeom prst="bentConnector2">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ectángulo 71"/>
          <p:cNvSpPr/>
          <p:nvPr/>
        </p:nvSpPr>
        <p:spPr>
          <a:xfrm>
            <a:off x="8733557" y="676431"/>
            <a:ext cx="271502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a:solidFill>
                  <a:schemeClr val="lt1"/>
                </a:solidFill>
                <a:latin typeface="+mn-lt"/>
                <a:cs typeface="+mn-cs"/>
              </a:rPr>
              <a:t>Reusable modules / multiple partners</a:t>
            </a:r>
            <a:endParaRPr lang="en-US" dirty="0">
              <a:solidFill>
                <a:schemeClr val="lt1"/>
              </a:solidFill>
              <a:latin typeface="+mn-lt"/>
              <a:cs typeface="+mn-cs"/>
            </a:endParaRPr>
          </a:p>
        </p:txBody>
      </p:sp>
      <p:sp>
        <p:nvSpPr>
          <p:cNvPr id="73" name="Multidocumento 72"/>
          <p:cNvSpPr/>
          <p:nvPr/>
        </p:nvSpPr>
        <p:spPr>
          <a:xfrm>
            <a:off x="8975601" y="1556961"/>
            <a:ext cx="2560733" cy="855991"/>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Algorithms</a:t>
            </a:r>
            <a:endParaRPr lang="es-ES" sz="2000" dirty="0">
              <a:solidFill>
                <a:schemeClr val="tx1"/>
              </a:solidFill>
            </a:endParaRPr>
          </a:p>
        </p:txBody>
      </p:sp>
      <p:sp>
        <p:nvSpPr>
          <p:cNvPr id="75" name="Multidocumento 74"/>
          <p:cNvSpPr/>
          <p:nvPr/>
        </p:nvSpPr>
        <p:spPr>
          <a:xfrm>
            <a:off x="8957590" y="2515607"/>
            <a:ext cx="2578744" cy="855991"/>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Aut. reports</a:t>
            </a:r>
            <a:endParaRPr lang="es-ES" sz="2000" dirty="0">
              <a:solidFill>
                <a:schemeClr val="tx1"/>
              </a:solidFill>
            </a:endParaRPr>
          </a:p>
        </p:txBody>
      </p:sp>
      <p:sp>
        <p:nvSpPr>
          <p:cNvPr id="76" name="Multidocumento 75"/>
          <p:cNvSpPr/>
          <p:nvPr/>
        </p:nvSpPr>
        <p:spPr>
          <a:xfrm>
            <a:off x="8942548" y="3416104"/>
            <a:ext cx="2593786" cy="855991"/>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Benchmark tests scripts</a:t>
            </a:r>
            <a:endParaRPr lang="es-ES" sz="2000" dirty="0">
              <a:solidFill>
                <a:schemeClr val="tx1"/>
              </a:solidFill>
            </a:endParaRPr>
          </a:p>
        </p:txBody>
      </p:sp>
      <p:cxnSp>
        <p:nvCxnSpPr>
          <p:cNvPr id="32" name="Conector angular 31"/>
          <p:cNvCxnSpPr>
            <a:stCxn id="12" idx="3"/>
          </p:cNvCxnSpPr>
          <p:nvPr/>
        </p:nvCxnSpPr>
        <p:spPr>
          <a:xfrm flipV="1">
            <a:off x="2003435" y="2827621"/>
            <a:ext cx="753038" cy="393671"/>
          </a:xfrm>
          <a:prstGeom prst="bentConnector3">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721093" y="4558155"/>
            <a:ext cx="11153740" cy="1631216"/>
          </a:xfrm>
          <a:prstGeom prst="rect">
            <a:avLst/>
          </a:prstGeom>
        </p:spPr>
        <p:txBody>
          <a:bodyPr wrap="square">
            <a:spAutoFit/>
          </a:bodyPr>
          <a:lstStyle/>
          <a:p>
            <a:pPr marL="285750" indent="-285750">
              <a:buFont typeface="Arial" panose="020B0604020202020204" pitchFamily="34" charset="0"/>
              <a:buChar char="•"/>
            </a:pPr>
            <a:r>
              <a:rPr lang="es-ES" sz="2000">
                <a:cs typeface="Arial" panose="020B0604020202020204" pitchFamily="34" charset="0"/>
              </a:rPr>
              <a:t>NIW library developed within MH (open-source)</a:t>
            </a:r>
          </a:p>
          <a:p>
            <a:pPr marL="742950" lvl="1" indent="-285750">
              <a:buFont typeface="Arial" panose="020B0604020202020204" pitchFamily="34" charset="0"/>
              <a:buChar char="•"/>
            </a:pPr>
            <a:r>
              <a:rPr lang="es-ES" sz="2000">
                <a:cs typeface="Arial" panose="020B0604020202020204" pitchFamily="34" charset="0"/>
              </a:rPr>
              <a:t>Based on abstract model of an </a:t>
            </a:r>
            <a:r>
              <a:rPr lang="es-ES" sz="2000" b="1">
                <a:cs typeface="Arial" panose="020B0604020202020204" pitchFamily="34" charset="0"/>
              </a:rPr>
              <a:t>IP over WDM network with IT resources in the nodes</a:t>
            </a:r>
            <a:r>
              <a:rPr lang="es-ES" sz="2000">
                <a:cs typeface="Arial" panose="020B0604020202020204" pitchFamily="34" charset="0"/>
              </a:rPr>
              <a:t>.</a:t>
            </a:r>
          </a:p>
          <a:p>
            <a:pPr marL="742950" lvl="1" indent="-285750">
              <a:buFont typeface="Arial" panose="020B0604020202020204" pitchFamily="34" charset="0"/>
              <a:buChar char="•"/>
            </a:pPr>
            <a:r>
              <a:rPr lang="es-ES" sz="2000">
                <a:cs typeface="Arial" panose="020B0604020202020204" pitchFamily="34" charset="0"/>
              </a:rPr>
              <a:t>Simplifies development of Net2Plan algorithms, automatic reports etc. for these networks.</a:t>
            </a:r>
          </a:p>
          <a:p>
            <a:pPr marL="742950" lvl="1" indent="-285750">
              <a:buFont typeface="Arial" panose="020B0604020202020204" pitchFamily="34" charset="0"/>
              <a:buChar char="•"/>
            </a:pPr>
            <a:r>
              <a:rPr lang="es-ES" sz="2000">
                <a:cs typeface="Arial" panose="020B0604020202020204" pitchFamily="34" charset="0"/>
              </a:rPr>
              <a:t>Simplifies import/export from defined Excel-based template.</a:t>
            </a:r>
          </a:p>
          <a:p>
            <a:pPr marL="285750" indent="-285750">
              <a:buFont typeface="Arial" panose="020B0604020202020204" pitchFamily="34" charset="0"/>
              <a:buChar char="•"/>
            </a:pPr>
            <a:r>
              <a:rPr lang="es-ES" sz="2000">
                <a:cs typeface="Arial" panose="020B0604020202020204" pitchFamily="34" charset="0"/>
              </a:rPr>
              <a:t>Publicly available: shipped with Net2Plan (www.net2plan.com)</a:t>
            </a:r>
            <a:endParaRPr lang="es-ES" sz="2000" dirty="0">
              <a:cs typeface="Arial" panose="020B0604020202020204" pitchFamily="34" charset="0"/>
            </a:endParaRPr>
          </a:p>
        </p:txBody>
      </p:sp>
      <p:sp>
        <p:nvSpPr>
          <p:cNvPr id="29" name="Rectángulo redondeado 28"/>
          <p:cNvSpPr/>
          <p:nvPr/>
        </p:nvSpPr>
        <p:spPr>
          <a:xfrm>
            <a:off x="276450" y="1345015"/>
            <a:ext cx="11621386" cy="3060423"/>
          </a:xfrm>
          <a:prstGeom prst="roundRect">
            <a:avLst/>
          </a:prstGeom>
          <a:noFill/>
          <a:ln w="85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31" name="Slide Number Placeholder 3">
            <a:extLst>
              <a:ext uri="{FF2B5EF4-FFF2-40B4-BE49-F238E27FC236}">
                <a16:creationId xmlns:a16="http://schemas.microsoft.com/office/drawing/2014/main" id="{FAC53F99-310F-4AE4-A5E7-B043BD78A404}"/>
              </a:ext>
            </a:extLst>
          </p:cNvPr>
          <p:cNvSpPr>
            <a:spLocks noGrp="1"/>
          </p:cNvSpPr>
          <p:nvPr>
            <p:ph type="sldNum" sz="quarter" idx="12"/>
          </p:nvPr>
        </p:nvSpPr>
        <p:spPr>
          <a:xfrm>
            <a:off x="11422372" y="6369098"/>
            <a:ext cx="422097" cy="365125"/>
          </a:xfrm>
        </p:spPr>
        <p:txBody>
          <a:bodyPr/>
          <a:lstStyle/>
          <a:p>
            <a:fld id="{9EC776E0-00C6-4634-A5F7-D35E042FD6BB}" type="slidenum">
              <a:rPr lang="en-US" smtClean="0"/>
              <a:pPr/>
              <a:t>16</a:t>
            </a:fld>
            <a:endParaRPr lang="en-US"/>
          </a:p>
        </p:txBody>
      </p:sp>
      <p:sp>
        <p:nvSpPr>
          <p:cNvPr id="33" name="Footer Placeholder 5">
            <a:extLst>
              <a:ext uri="{FF2B5EF4-FFF2-40B4-BE49-F238E27FC236}">
                <a16:creationId xmlns:a16="http://schemas.microsoft.com/office/drawing/2014/main" id="{11DB2813-97C3-4D6A-9075-1BE072BF7DC0}"/>
              </a:ext>
            </a:extLst>
          </p:cNvPr>
          <p:cNvSpPr>
            <a:spLocks noGrp="1"/>
          </p:cNvSpPr>
          <p:nvPr>
            <p:ph type="ftr" sz="quarter" idx="3"/>
          </p:nvPr>
        </p:nvSpPr>
        <p:spPr>
          <a:xfrm>
            <a:off x="1750697" y="6410780"/>
            <a:ext cx="9571424" cy="365125"/>
          </a:xfrm>
        </p:spPr>
        <p:txBody>
          <a:bodyPr/>
          <a:lstStyle/>
          <a:p>
            <a:r>
              <a:rPr lang="en-US"/>
              <a:t>Metro-Haul Year 2 Review</a:t>
            </a:r>
            <a:endParaRPr lang="en-US" dirty="0"/>
          </a:p>
        </p:txBody>
      </p:sp>
    </p:spTree>
    <p:extLst>
      <p:ext uri="{BB962C8B-B14F-4D97-AF65-F5344CB8AC3E}">
        <p14:creationId xmlns:p14="http://schemas.microsoft.com/office/powerpoint/2010/main" val="2192745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Methodology for techno-economic analysis. Workflow example </a:t>
            </a:r>
            <a:endParaRPr lang="it-IT" dirty="0"/>
          </a:p>
        </p:txBody>
      </p:sp>
      <p:sp>
        <p:nvSpPr>
          <p:cNvPr id="7" name="Flecha derecha 6"/>
          <p:cNvSpPr/>
          <p:nvPr/>
        </p:nvSpPr>
        <p:spPr>
          <a:xfrm>
            <a:off x="1673238" y="2180742"/>
            <a:ext cx="379538" cy="16580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11" name="Flecha derecha 10"/>
          <p:cNvSpPr/>
          <p:nvPr/>
        </p:nvSpPr>
        <p:spPr>
          <a:xfrm>
            <a:off x="3581530" y="2100469"/>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26" name="Picture 30"/>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70753" y="3539552"/>
            <a:ext cx="3885544" cy="2530002"/>
          </a:xfrm>
          <a:prstGeom prst="rect">
            <a:avLst/>
          </a:prstGeom>
          <a:noFill/>
          <a:ln>
            <a:noFill/>
          </a:ln>
        </p:spPr>
      </p:pic>
      <p:sp>
        <p:nvSpPr>
          <p:cNvPr id="21" name="CuadroTexto 20"/>
          <p:cNvSpPr txBox="1"/>
          <p:nvPr/>
        </p:nvSpPr>
        <p:spPr>
          <a:xfrm>
            <a:off x="4168554" y="3674715"/>
            <a:ext cx="7925475" cy="2677656"/>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mn-lt"/>
                <a:cs typeface="Arial" panose="020B0604020202020204" pitchFamily="34" charset="0"/>
              </a:rPr>
              <a:t>Three reference topologies (Telecom Italia)</a:t>
            </a:r>
          </a:p>
          <a:p>
            <a:pPr marL="742950" lvl="1" indent="-285750">
              <a:buFont typeface="Arial" panose="020B0604020202020204" pitchFamily="34" charset="0"/>
              <a:buChar char="•"/>
            </a:pPr>
            <a:r>
              <a:rPr lang="en-US" sz="2400">
                <a:latin typeface="+mn-lt"/>
                <a:cs typeface="Arial" panose="020B0604020202020204" pitchFamily="34" charset="0"/>
              </a:rPr>
              <a:t>Diameter &lt;200 km, [52, 102, 159] nodes</a:t>
            </a:r>
            <a:endParaRPr lang="en-US" sz="2400" dirty="0">
              <a:latin typeface="+mn-lt"/>
              <a:cs typeface="Arial" panose="020B0604020202020204" pitchFamily="34" charset="0"/>
            </a:endParaRPr>
          </a:p>
          <a:p>
            <a:pPr marL="742950" lvl="1" indent="-285750">
              <a:buFont typeface="Arial" panose="020B0604020202020204" pitchFamily="34" charset="0"/>
              <a:buChar char="•"/>
            </a:pPr>
            <a:r>
              <a:rPr lang="en-US" sz="2400" dirty="0">
                <a:latin typeface="+mn-lt"/>
                <a:cs typeface="Arial" panose="020B0604020202020204" pitchFamily="34" charset="0"/>
              </a:rPr>
              <a:t>Anonymized in </a:t>
            </a:r>
            <a:r>
              <a:rPr lang="en-US" sz="2400">
                <a:latin typeface="+mn-lt"/>
                <a:cs typeface="Arial" panose="020B0604020202020204" pitchFamily="34" charset="0"/>
              </a:rPr>
              <a:t>node position</a:t>
            </a:r>
          </a:p>
          <a:p>
            <a:pPr marL="285750" indent="-285750">
              <a:buFont typeface="Arial" panose="020B0604020202020204" pitchFamily="34" charset="0"/>
              <a:buChar char="•"/>
            </a:pPr>
            <a:r>
              <a:rPr lang="en-US" sz="2400">
                <a:latin typeface="+mn-lt"/>
                <a:cs typeface="Arial" panose="020B0604020202020204" pitchFamily="34" charset="0"/>
              </a:rPr>
              <a:t>With traffic information in agreement with Deliverable 2.3</a:t>
            </a:r>
            <a:endParaRPr lang="en-US" sz="2400" dirty="0">
              <a:latin typeface="+mn-lt"/>
              <a:cs typeface="Arial" panose="020B0604020202020204" pitchFamily="34" charset="0"/>
            </a:endParaRPr>
          </a:p>
          <a:p>
            <a:pPr marL="742950" lvl="1" indent="-285750">
              <a:buFont typeface="Arial" panose="020B0604020202020204" pitchFamily="34" charset="0"/>
              <a:buChar char="•"/>
            </a:pPr>
            <a:r>
              <a:rPr lang="en-US" sz="2400">
                <a:latin typeface="+mn-lt"/>
                <a:cs typeface="Arial" panose="020B0604020202020204" pitchFamily="34" charset="0"/>
              </a:rPr>
              <a:t>Background </a:t>
            </a:r>
            <a:r>
              <a:rPr lang="en-US" sz="2400" dirty="0">
                <a:latin typeface="+mn-lt"/>
                <a:cs typeface="Arial" panose="020B0604020202020204" pitchFamily="34" charset="0"/>
              </a:rPr>
              <a:t>traffic: P2P</a:t>
            </a:r>
            <a:r>
              <a:rPr lang="en-US" sz="2400">
                <a:latin typeface="+mn-lt"/>
                <a:cs typeface="Arial" panose="020B0604020202020204" pitchFamily="34" charset="0"/>
              </a:rPr>
              <a:t>, regular, cacheable (video)</a:t>
            </a:r>
            <a:endParaRPr lang="en-US" sz="2400" dirty="0">
              <a:latin typeface="+mn-lt"/>
              <a:cs typeface="Arial" panose="020B0604020202020204" pitchFamily="34" charset="0"/>
            </a:endParaRPr>
          </a:p>
          <a:p>
            <a:pPr marL="742950" lvl="1" indent="-285750">
              <a:buFont typeface="Arial" panose="020B0604020202020204" pitchFamily="34" charset="0"/>
              <a:buChar char="•"/>
            </a:pPr>
            <a:r>
              <a:rPr lang="en-US" sz="2400">
                <a:latin typeface="+mn-lt"/>
                <a:cs typeface="Arial" panose="020B0604020202020204" pitchFamily="34" charset="0"/>
              </a:rPr>
              <a:t>Traffic from verticals: VNF &amp; traffic requisites from key vertical services considered (D2.3).</a:t>
            </a:r>
            <a:endParaRPr lang="en-US" sz="2400" dirty="0">
              <a:latin typeface="+mn-lt"/>
              <a:cs typeface="Arial" panose="020B0604020202020204" pitchFamily="34" charset="0"/>
            </a:endParaRPr>
          </a:p>
        </p:txBody>
      </p:sp>
      <p:sp>
        <p:nvSpPr>
          <p:cNvPr id="23" name="Rectángulo redondeado 22"/>
          <p:cNvSpPr/>
          <p:nvPr/>
        </p:nvSpPr>
        <p:spPr>
          <a:xfrm>
            <a:off x="203935" y="1733523"/>
            <a:ext cx="1483659" cy="94759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a:solidFill>
                  <a:schemeClr val="tx1"/>
                </a:solidFill>
              </a:rPr>
              <a:t>Reference Topology &amp; Traffic</a:t>
            </a:r>
            <a:endParaRPr lang="en-US" sz="2000" dirty="0">
              <a:solidFill>
                <a:schemeClr val="tx1"/>
              </a:solidFill>
            </a:endParaRPr>
          </a:p>
        </p:txBody>
      </p:sp>
      <p:sp>
        <p:nvSpPr>
          <p:cNvPr id="27" name="Multidocumento 26"/>
          <p:cNvSpPr/>
          <p:nvPr/>
        </p:nvSpPr>
        <p:spPr>
          <a:xfrm>
            <a:off x="2072451" y="1511064"/>
            <a:ext cx="1511064" cy="1462545"/>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Capacity Planning alg.</a:t>
            </a:r>
          </a:p>
        </p:txBody>
      </p:sp>
      <p:pic>
        <p:nvPicPr>
          <p:cNvPr id="28" name="Imagen 27"/>
          <p:cNvPicPr>
            <a:picLocks noChangeAspect="1"/>
          </p:cNvPicPr>
          <p:nvPr/>
        </p:nvPicPr>
        <p:blipFill rotWithShape="1">
          <a:blip r:embed="rId5" cstate="print">
            <a:extLst>
              <a:ext uri="{28A0092B-C50C-407E-A947-70E740481C1C}">
                <a14:useLocalDpi xmlns:a14="http://schemas.microsoft.com/office/drawing/2010/main" val="0"/>
              </a:ext>
            </a:extLst>
          </a:blip>
          <a:srcRect l="19969" t="19279" r="18418" b="20143"/>
          <a:stretch/>
        </p:blipFill>
        <p:spPr>
          <a:xfrm>
            <a:off x="1707269" y="1819534"/>
            <a:ext cx="366252" cy="360098"/>
          </a:xfrm>
          <a:prstGeom prst="rect">
            <a:avLst/>
          </a:prstGeom>
        </p:spPr>
      </p:pic>
      <p:pic>
        <p:nvPicPr>
          <p:cNvPr id="29" name="Imagen 28"/>
          <p:cNvPicPr>
            <a:picLocks noChangeAspect="1"/>
          </p:cNvPicPr>
          <p:nvPr/>
        </p:nvPicPr>
        <p:blipFill>
          <a:blip r:embed="rId6"/>
          <a:stretch>
            <a:fillRect/>
          </a:stretch>
        </p:blipFill>
        <p:spPr>
          <a:xfrm>
            <a:off x="3642233" y="1749449"/>
            <a:ext cx="365864" cy="311809"/>
          </a:xfrm>
          <a:prstGeom prst="rect">
            <a:avLst/>
          </a:prstGeom>
        </p:spPr>
      </p:pic>
      <p:sp>
        <p:nvSpPr>
          <p:cNvPr id="31" name="Multidocumento 30"/>
          <p:cNvSpPr/>
          <p:nvPr/>
        </p:nvSpPr>
        <p:spPr>
          <a:xfrm>
            <a:off x="4168555" y="1142304"/>
            <a:ext cx="1593766"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IP BOM</a:t>
            </a:r>
          </a:p>
        </p:txBody>
      </p:sp>
      <p:sp>
        <p:nvSpPr>
          <p:cNvPr id="32" name="Multidocumento 31"/>
          <p:cNvSpPr/>
          <p:nvPr/>
        </p:nvSpPr>
        <p:spPr>
          <a:xfrm>
            <a:off x="4168554" y="1852211"/>
            <a:ext cx="1596823"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DC BOM</a:t>
            </a:r>
          </a:p>
        </p:txBody>
      </p:sp>
      <p:sp>
        <p:nvSpPr>
          <p:cNvPr id="33" name="Multidocumento 32"/>
          <p:cNvSpPr/>
          <p:nvPr/>
        </p:nvSpPr>
        <p:spPr>
          <a:xfrm>
            <a:off x="4168554" y="2600987"/>
            <a:ext cx="1596824"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WDM BOM</a:t>
            </a:r>
          </a:p>
        </p:txBody>
      </p:sp>
      <p:sp>
        <p:nvSpPr>
          <p:cNvPr id="34" name="Flecha derecha 33"/>
          <p:cNvSpPr/>
          <p:nvPr/>
        </p:nvSpPr>
        <p:spPr>
          <a:xfrm>
            <a:off x="5765559" y="2084361"/>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35" name="Imagen 34"/>
          <p:cNvPicPr>
            <a:picLocks noChangeAspect="1"/>
          </p:cNvPicPr>
          <p:nvPr/>
        </p:nvPicPr>
        <p:blipFill>
          <a:blip r:embed="rId6"/>
          <a:stretch>
            <a:fillRect/>
          </a:stretch>
        </p:blipFill>
        <p:spPr>
          <a:xfrm>
            <a:off x="5926016" y="1735617"/>
            <a:ext cx="365864" cy="311809"/>
          </a:xfrm>
          <a:prstGeom prst="rect">
            <a:avLst/>
          </a:prstGeom>
        </p:spPr>
      </p:pic>
      <p:pic>
        <p:nvPicPr>
          <p:cNvPr id="36" name="Imagen 35"/>
          <p:cNvPicPr>
            <a:picLocks noChangeAspect="1"/>
          </p:cNvPicPr>
          <p:nvPr/>
        </p:nvPicPr>
        <p:blipFill rotWithShape="1">
          <a:blip r:embed="rId5" cstate="print">
            <a:extLst>
              <a:ext uri="{28A0092B-C50C-407E-A947-70E740481C1C}">
                <a14:useLocalDpi xmlns:a14="http://schemas.microsoft.com/office/drawing/2010/main" val="0"/>
              </a:ext>
            </a:extLst>
          </a:blip>
          <a:srcRect l="19969" t="19279" r="18418" b="20143"/>
          <a:stretch/>
        </p:blipFill>
        <p:spPr>
          <a:xfrm>
            <a:off x="5925628" y="1338584"/>
            <a:ext cx="366252" cy="360098"/>
          </a:xfrm>
          <a:prstGeom prst="rect">
            <a:avLst/>
          </a:prstGeom>
        </p:spPr>
      </p:pic>
      <p:sp>
        <p:nvSpPr>
          <p:cNvPr id="40" name="Multidocumento 39"/>
          <p:cNvSpPr/>
          <p:nvPr/>
        </p:nvSpPr>
        <p:spPr>
          <a:xfrm>
            <a:off x="6364841" y="1142304"/>
            <a:ext cx="1398302" cy="92755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Cost model</a:t>
            </a:r>
          </a:p>
        </p:txBody>
      </p:sp>
      <p:sp>
        <p:nvSpPr>
          <p:cNvPr id="41" name="Multidocumento 40"/>
          <p:cNvSpPr/>
          <p:nvPr/>
        </p:nvSpPr>
        <p:spPr>
          <a:xfrm>
            <a:off x="6364840" y="2091927"/>
            <a:ext cx="1398303" cy="100138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Energy model</a:t>
            </a:r>
          </a:p>
        </p:txBody>
      </p:sp>
      <p:sp>
        <p:nvSpPr>
          <p:cNvPr id="42" name="Flecha derecha 41"/>
          <p:cNvSpPr/>
          <p:nvPr/>
        </p:nvSpPr>
        <p:spPr>
          <a:xfrm>
            <a:off x="7766529" y="2069857"/>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43" name="Imagen 42"/>
          <p:cNvPicPr>
            <a:picLocks noChangeAspect="1"/>
          </p:cNvPicPr>
          <p:nvPr/>
        </p:nvPicPr>
        <p:blipFill>
          <a:blip r:embed="rId6"/>
          <a:stretch>
            <a:fillRect/>
          </a:stretch>
        </p:blipFill>
        <p:spPr>
          <a:xfrm>
            <a:off x="7904038" y="1743302"/>
            <a:ext cx="365864" cy="311809"/>
          </a:xfrm>
          <a:prstGeom prst="rect">
            <a:avLst/>
          </a:prstGeom>
        </p:spPr>
      </p:pic>
      <p:pic>
        <p:nvPicPr>
          <p:cNvPr id="44" name="Imagen 43"/>
          <p:cNvPicPr>
            <a:picLocks noChangeAspect="1"/>
          </p:cNvPicPr>
          <p:nvPr/>
        </p:nvPicPr>
        <p:blipFill rotWithShape="1">
          <a:blip r:embed="rId5" cstate="print">
            <a:extLst>
              <a:ext uri="{28A0092B-C50C-407E-A947-70E740481C1C}">
                <a14:useLocalDpi xmlns:a14="http://schemas.microsoft.com/office/drawing/2010/main" val="0"/>
              </a:ext>
            </a:extLst>
          </a:blip>
          <a:srcRect l="19969" t="19279" r="18418" b="20143"/>
          <a:stretch/>
        </p:blipFill>
        <p:spPr>
          <a:xfrm>
            <a:off x="7903650" y="1346269"/>
            <a:ext cx="366252" cy="360098"/>
          </a:xfrm>
          <a:prstGeom prst="rect">
            <a:avLst/>
          </a:prstGeom>
        </p:spPr>
      </p:pic>
      <p:pic>
        <p:nvPicPr>
          <p:cNvPr id="51" name="Picture 1326284086" descr="Macintosh HD:Users:mikeparker2:Desktop:Screenshot 2019-03-12 at 17.16.57.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2605" y="2463035"/>
            <a:ext cx="1438417" cy="748251"/>
          </a:xfrm>
          <a:prstGeom prst="rect">
            <a:avLst/>
          </a:prstGeom>
          <a:noFill/>
          <a:ln>
            <a:noFill/>
          </a:ln>
        </p:spPr>
      </p:pic>
      <p:graphicFrame>
        <p:nvGraphicFramePr>
          <p:cNvPr id="52" name="Objeto 51"/>
          <p:cNvGraphicFramePr>
            <a:graphicFrameLocks noChangeAspect="1"/>
          </p:cNvGraphicFramePr>
          <p:nvPr>
            <p:extLst/>
          </p:nvPr>
        </p:nvGraphicFramePr>
        <p:xfrm>
          <a:off x="8209837" y="1162282"/>
          <a:ext cx="1591185" cy="931169"/>
        </p:xfrm>
        <a:graphic>
          <a:graphicData uri="http://schemas.openxmlformats.org/presentationml/2006/ole">
            <mc:AlternateContent xmlns:mc="http://schemas.openxmlformats.org/markup-compatibility/2006">
              <mc:Choice xmlns:v="urn:schemas-microsoft-com:vml" Requires="v">
                <p:oleObj spid="_x0000_s1026" name="Diapositiva" r:id="rId8" imgW="6095217" imgH="3428148" progId="PowerPoint.Slide.12">
                  <p:embed/>
                </p:oleObj>
              </mc:Choice>
              <mc:Fallback>
                <p:oleObj name="Diapositiva" r:id="rId8" imgW="6095217" imgH="3428148" progId="PowerPoint.Slide.12">
                  <p:embed/>
                  <p:pic>
                    <p:nvPicPr>
                      <p:cNvPr id="52" name="Objeto 51"/>
                      <p:cNvPicPr>
                        <a:picLocks noChangeAspect="1" noChangeArrowheads="1"/>
                      </p:cNvPicPr>
                      <p:nvPr/>
                    </p:nvPicPr>
                    <p:blipFill>
                      <a:blip r:embed="rId9">
                        <a:extLst>
                          <a:ext uri="{28A0092B-C50C-407E-A947-70E740481C1C}">
                            <a14:useLocalDpi xmlns:a14="http://schemas.microsoft.com/office/drawing/2010/main" val="0"/>
                          </a:ext>
                        </a:extLst>
                      </a:blip>
                      <a:srcRect r="60625" b="56030"/>
                      <a:stretch>
                        <a:fillRect/>
                      </a:stretch>
                    </p:blipFill>
                    <p:spPr bwMode="auto">
                      <a:xfrm>
                        <a:off x="8209837" y="1162282"/>
                        <a:ext cx="1591185" cy="931169"/>
                      </a:xfrm>
                      <a:prstGeom prst="rect">
                        <a:avLst/>
                      </a:prstGeom>
                      <a:noFill/>
                    </p:spPr>
                  </p:pic>
                </p:oleObj>
              </mc:Fallback>
            </mc:AlternateContent>
          </a:graphicData>
        </a:graphic>
      </p:graphicFrame>
      <p:sp>
        <p:nvSpPr>
          <p:cNvPr id="53" name="Multidocumento 52"/>
          <p:cNvSpPr/>
          <p:nvPr/>
        </p:nvSpPr>
        <p:spPr>
          <a:xfrm>
            <a:off x="8282146" y="914400"/>
            <a:ext cx="3615940" cy="1177527"/>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s-ES" sz="2000">
              <a:solidFill>
                <a:schemeClr val="tx1"/>
              </a:solidFill>
            </a:endParaRPr>
          </a:p>
        </p:txBody>
      </p:sp>
      <p:sp>
        <p:nvSpPr>
          <p:cNvPr id="3" name="Rectángulo 2"/>
          <p:cNvSpPr/>
          <p:nvPr/>
        </p:nvSpPr>
        <p:spPr>
          <a:xfrm>
            <a:off x="9993077" y="1203152"/>
            <a:ext cx="1320036" cy="646331"/>
          </a:xfrm>
          <a:prstGeom prst="rect">
            <a:avLst/>
          </a:prstGeom>
        </p:spPr>
        <p:txBody>
          <a:bodyPr wrap="square">
            <a:spAutoFit/>
          </a:bodyPr>
          <a:lstStyle/>
          <a:p>
            <a:pPr algn="ctr"/>
            <a:r>
              <a:rPr lang="es-ES"/>
              <a:t>Multi-hour tests</a:t>
            </a:r>
          </a:p>
        </p:txBody>
      </p:sp>
      <p:sp>
        <p:nvSpPr>
          <p:cNvPr id="56" name="Multidocumento 55"/>
          <p:cNvSpPr/>
          <p:nvPr/>
        </p:nvSpPr>
        <p:spPr>
          <a:xfrm>
            <a:off x="8269902" y="2166232"/>
            <a:ext cx="3615940" cy="1177527"/>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s-ES" sz="2000">
              <a:solidFill>
                <a:schemeClr val="tx1"/>
              </a:solidFill>
            </a:endParaRPr>
          </a:p>
        </p:txBody>
      </p:sp>
      <p:sp>
        <p:nvSpPr>
          <p:cNvPr id="57" name="Rectángulo 56"/>
          <p:cNvSpPr/>
          <p:nvPr/>
        </p:nvSpPr>
        <p:spPr>
          <a:xfrm>
            <a:off x="9893725" y="2454984"/>
            <a:ext cx="1407144" cy="646331"/>
          </a:xfrm>
          <a:prstGeom prst="rect">
            <a:avLst/>
          </a:prstGeom>
        </p:spPr>
        <p:txBody>
          <a:bodyPr wrap="square">
            <a:spAutoFit/>
          </a:bodyPr>
          <a:lstStyle/>
          <a:p>
            <a:pPr algn="ctr"/>
            <a:r>
              <a:rPr lang="es-ES"/>
              <a:t>Multi-period tests</a:t>
            </a:r>
          </a:p>
        </p:txBody>
      </p:sp>
      <p:sp>
        <p:nvSpPr>
          <p:cNvPr id="30" name="Segnaposto data 2"/>
          <p:cNvSpPr>
            <a:spLocks noGrp="1"/>
          </p:cNvSpPr>
          <p:nvPr>
            <p:ph type="dt" sz="half" idx="10"/>
          </p:nvPr>
        </p:nvSpPr>
        <p:spPr>
          <a:xfrm>
            <a:off x="740634" y="6356350"/>
            <a:ext cx="892957" cy="365125"/>
          </a:xfrm>
        </p:spPr>
        <p:txBody>
          <a:bodyPr/>
          <a:lstStyle/>
          <a:p>
            <a:fld id="{38BE8C53-3943-44CC-83B4-124BB44A58A0}" type="datetime1">
              <a:rPr lang="en-US" smtClean="0"/>
              <a:t>10/2/2019</a:t>
            </a:fld>
            <a:endParaRPr lang="en-US"/>
          </a:p>
        </p:txBody>
      </p:sp>
      <p:sp>
        <p:nvSpPr>
          <p:cNvPr id="39" name="Slide Number Placeholder 3">
            <a:extLst>
              <a:ext uri="{FF2B5EF4-FFF2-40B4-BE49-F238E27FC236}">
                <a16:creationId xmlns:a16="http://schemas.microsoft.com/office/drawing/2014/main" id="{D5760499-23FF-4E93-B044-4CA64AD55C68}"/>
              </a:ext>
            </a:extLst>
          </p:cNvPr>
          <p:cNvSpPr>
            <a:spLocks noGrp="1"/>
          </p:cNvSpPr>
          <p:nvPr>
            <p:ph type="sldNum" sz="quarter" idx="12"/>
          </p:nvPr>
        </p:nvSpPr>
        <p:spPr>
          <a:xfrm>
            <a:off x="11422372" y="6369098"/>
            <a:ext cx="422097" cy="365125"/>
          </a:xfrm>
        </p:spPr>
        <p:txBody>
          <a:bodyPr/>
          <a:lstStyle/>
          <a:p>
            <a:fld id="{9EC776E0-00C6-4634-A5F7-D35E042FD6BB}" type="slidenum">
              <a:rPr lang="en-US" smtClean="0"/>
              <a:pPr/>
              <a:t>17</a:t>
            </a:fld>
            <a:endParaRPr lang="en-US"/>
          </a:p>
        </p:txBody>
      </p:sp>
      <p:sp>
        <p:nvSpPr>
          <p:cNvPr id="45" name="Footer Placeholder 5">
            <a:extLst>
              <a:ext uri="{FF2B5EF4-FFF2-40B4-BE49-F238E27FC236}">
                <a16:creationId xmlns:a16="http://schemas.microsoft.com/office/drawing/2014/main" id="{42A7B58F-C039-463F-A9AE-95C593D1B5A3}"/>
              </a:ext>
            </a:extLst>
          </p:cNvPr>
          <p:cNvSpPr>
            <a:spLocks noGrp="1"/>
          </p:cNvSpPr>
          <p:nvPr>
            <p:ph type="ftr" sz="quarter" idx="3"/>
          </p:nvPr>
        </p:nvSpPr>
        <p:spPr>
          <a:xfrm>
            <a:off x="1750697" y="6410780"/>
            <a:ext cx="9571424" cy="365125"/>
          </a:xfrm>
        </p:spPr>
        <p:txBody>
          <a:bodyPr/>
          <a:lstStyle/>
          <a:p>
            <a:r>
              <a:rPr lang="en-US"/>
              <a:t>Metro-Haul Year 2 Review</a:t>
            </a:r>
            <a:endParaRPr lang="en-US" dirty="0"/>
          </a:p>
        </p:txBody>
      </p:sp>
    </p:spTree>
    <p:extLst>
      <p:ext uri="{BB962C8B-B14F-4D97-AF65-F5344CB8AC3E}">
        <p14:creationId xmlns:p14="http://schemas.microsoft.com/office/powerpoint/2010/main" val="218009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Methodology for techno-economic analysis. Workflow example </a:t>
            </a:r>
            <a:endParaRPr lang="it-IT" dirty="0"/>
          </a:p>
        </p:txBody>
      </p:sp>
      <p:sp>
        <p:nvSpPr>
          <p:cNvPr id="7" name="Flecha derecha 6"/>
          <p:cNvSpPr/>
          <p:nvPr/>
        </p:nvSpPr>
        <p:spPr>
          <a:xfrm>
            <a:off x="1673238" y="2180742"/>
            <a:ext cx="379538" cy="16580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11" name="Flecha derecha 10"/>
          <p:cNvSpPr/>
          <p:nvPr/>
        </p:nvSpPr>
        <p:spPr>
          <a:xfrm>
            <a:off x="3581530" y="2100469"/>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21" name="CuadroTexto 20"/>
          <p:cNvSpPr txBox="1"/>
          <p:nvPr/>
        </p:nvSpPr>
        <p:spPr>
          <a:xfrm>
            <a:off x="5264046" y="3674715"/>
            <a:ext cx="6829983" cy="2677656"/>
          </a:xfrm>
          <a:prstGeom prst="rect">
            <a:avLst/>
          </a:prstGeom>
          <a:noFill/>
        </p:spPr>
        <p:txBody>
          <a:bodyPr wrap="square" rtlCol="0">
            <a:spAutoFit/>
          </a:bodyPr>
          <a:lstStyle/>
          <a:p>
            <a:pPr marL="285750" indent="-285750">
              <a:buFont typeface="Arial" panose="020B0604020202020204" pitchFamily="34" charset="0"/>
              <a:buChar char="•"/>
            </a:pPr>
            <a:r>
              <a:rPr lang="es-ES" sz="2400" b="1">
                <a:latin typeface="+mn-lt"/>
                <a:cs typeface="Arial" panose="020B0604020202020204" pitchFamily="34" charset="0"/>
              </a:rPr>
              <a:t>JOINT capacity planning of IT &amp; network resources</a:t>
            </a:r>
          </a:p>
          <a:p>
            <a:pPr marL="742950" lvl="1" indent="-285750">
              <a:buFont typeface="Arial" panose="020B0604020202020204" pitchFamily="34" charset="0"/>
              <a:buChar char="•"/>
            </a:pPr>
            <a:r>
              <a:rPr lang="es-ES" sz="2400">
                <a:latin typeface="+mn-lt"/>
                <a:cs typeface="Arial" panose="020B0604020202020204" pitchFamily="34" charset="0"/>
              </a:rPr>
              <a:t>Different algs from different partners for different problem variants / approaches</a:t>
            </a:r>
          </a:p>
          <a:p>
            <a:pPr marL="285750" indent="-285750">
              <a:buFont typeface="Arial" panose="020B0604020202020204" pitchFamily="34" charset="0"/>
              <a:buChar char="•"/>
            </a:pPr>
            <a:r>
              <a:rPr lang="es-ES" sz="2400">
                <a:latin typeface="+mn-lt"/>
                <a:cs typeface="Arial" panose="020B0604020202020204" pitchFamily="34" charset="0"/>
              </a:rPr>
              <a:t>ML algorithms in resource allocation in dynamic traffic environments</a:t>
            </a:r>
          </a:p>
          <a:p>
            <a:pPr marL="285750" indent="-285750">
              <a:buFont typeface="Arial" panose="020B0604020202020204" pitchFamily="34" charset="0"/>
              <a:buChar char="•"/>
            </a:pPr>
            <a:r>
              <a:rPr lang="es-ES" sz="2400">
                <a:latin typeface="+mn-lt"/>
                <a:cs typeface="Arial" panose="020B0604020202020204" pitchFamily="34" charset="0"/>
              </a:rPr>
              <a:t>Code reuse: Algorithms can leverage on proven routines or other algorithms</a:t>
            </a:r>
          </a:p>
        </p:txBody>
      </p:sp>
      <p:sp>
        <p:nvSpPr>
          <p:cNvPr id="23" name="Rectángulo redondeado 22"/>
          <p:cNvSpPr/>
          <p:nvPr/>
        </p:nvSpPr>
        <p:spPr>
          <a:xfrm>
            <a:off x="203935" y="1733523"/>
            <a:ext cx="1483659" cy="9475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a:solidFill>
                  <a:schemeClr val="tx1"/>
                </a:solidFill>
              </a:rPr>
              <a:t>Reference Topology &amp; Traffic</a:t>
            </a:r>
            <a:endParaRPr lang="en-US" sz="2000" dirty="0">
              <a:solidFill>
                <a:schemeClr val="tx1"/>
              </a:solidFill>
            </a:endParaRPr>
          </a:p>
        </p:txBody>
      </p:sp>
      <p:sp>
        <p:nvSpPr>
          <p:cNvPr id="27" name="Multidocumento 26"/>
          <p:cNvSpPr/>
          <p:nvPr/>
        </p:nvSpPr>
        <p:spPr>
          <a:xfrm>
            <a:off x="2072451" y="1511064"/>
            <a:ext cx="1511064" cy="1462545"/>
          </a:xfrm>
          <a:prstGeom prst="flowChartMultidocumen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Capacity Planning alg.</a:t>
            </a:r>
          </a:p>
        </p:txBody>
      </p:sp>
      <p:pic>
        <p:nvPicPr>
          <p:cNvPr id="28" name="Imagen 27"/>
          <p:cNvPicPr>
            <a:picLocks noChangeAspect="1"/>
          </p:cNvPicPr>
          <p:nvPr/>
        </p:nvPicPr>
        <p:blipFill rotWithShape="1">
          <a:blip r:embed="rId4" cstate="print">
            <a:extLst>
              <a:ext uri="{28A0092B-C50C-407E-A947-70E740481C1C}">
                <a14:useLocalDpi xmlns:a14="http://schemas.microsoft.com/office/drawing/2010/main" val="0"/>
              </a:ext>
            </a:extLst>
          </a:blip>
          <a:srcRect l="19969" t="19279" r="18418" b="20143"/>
          <a:stretch/>
        </p:blipFill>
        <p:spPr>
          <a:xfrm>
            <a:off x="1707269" y="1819534"/>
            <a:ext cx="366252" cy="360098"/>
          </a:xfrm>
          <a:prstGeom prst="rect">
            <a:avLst/>
          </a:prstGeom>
        </p:spPr>
      </p:pic>
      <p:pic>
        <p:nvPicPr>
          <p:cNvPr id="29" name="Imagen 28"/>
          <p:cNvPicPr>
            <a:picLocks noChangeAspect="1"/>
          </p:cNvPicPr>
          <p:nvPr/>
        </p:nvPicPr>
        <p:blipFill>
          <a:blip r:embed="rId5"/>
          <a:stretch>
            <a:fillRect/>
          </a:stretch>
        </p:blipFill>
        <p:spPr>
          <a:xfrm>
            <a:off x="3642233" y="1749449"/>
            <a:ext cx="365864" cy="311809"/>
          </a:xfrm>
          <a:prstGeom prst="rect">
            <a:avLst/>
          </a:prstGeom>
        </p:spPr>
      </p:pic>
      <p:sp>
        <p:nvSpPr>
          <p:cNvPr id="31" name="Multidocumento 30"/>
          <p:cNvSpPr/>
          <p:nvPr/>
        </p:nvSpPr>
        <p:spPr>
          <a:xfrm>
            <a:off x="4168555" y="1142304"/>
            <a:ext cx="1593766"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IP BOM</a:t>
            </a:r>
          </a:p>
        </p:txBody>
      </p:sp>
      <p:sp>
        <p:nvSpPr>
          <p:cNvPr id="32" name="Multidocumento 31"/>
          <p:cNvSpPr/>
          <p:nvPr/>
        </p:nvSpPr>
        <p:spPr>
          <a:xfrm>
            <a:off x="4168554" y="1852211"/>
            <a:ext cx="1596823"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DC BOM</a:t>
            </a:r>
          </a:p>
        </p:txBody>
      </p:sp>
      <p:sp>
        <p:nvSpPr>
          <p:cNvPr id="33" name="Multidocumento 32"/>
          <p:cNvSpPr/>
          <p:nvPr/>
        </p:nvSpPr>
        <p:spPr>
          <a:xfrm>
            <a:off x="4168554" y="2600987"/>
            <a:ext cx="1596824"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WDM BOM</a:t>
            </a:r>
          </a:p>
        </p:txBody>
      </p:sp>
      <p:sp>
        <p:nvSpPr>
          <p:cNvPr id="34" name="Flecha derecha 33"/>
          <p:cNvSpPr/>
          <p:nvPr/>
        </p:nvSpPr>
        <p:spPr>
          <a:xfrm>
            <a:off x="5765559" y="2084361"/>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35" name="Imagen 34"/>
          <p:cNvPicPr>
            <a:picLocks noChangeAspect="1"/>
          </p:cNvPicPr>
          <p:nvPr/>
        </p:nvPicPr>
        <p:blipFill>
          <a:blip r:embed="rId5"/>
          <a:stretch>
            <a:fillRect/>
          </a:stretch>
        </p:blipFill>
        <p:spPr>
          <a:xfrm>
            <a:off x="5926016" y="1735617"/>
            <a:ext cx="365864" cy="311809"/>
          </a:xfrm>
          <a:prstGeom prst="rect">
            <a:avLst/>
          </a:prstGeom>
        </p:spPr>
      </p:pic>
      <p:pic>
        <p:nvPicPr>
          <p:cNvPr id="36" name="Imagen 35"/>
          <p:cNvPicPr>
            <a:picLocks noChangeAspect="1"/>
          </p:cNvPicPr>
          <p:nvPr/>
        </p:nvPicPr>
        <p:blipFill rotWithShape="1">
          <a:blip r:embed="rId4" cstate="print">
            <a:extLst>
              <a:ext uri="{28A0092B-C50C-407E-A947-70E740481C1C}">
                <a14:useLocalDpi xmlns:a14="http://schemas.microsoft.com/office/drawing/2010/main" val="0"/>
              </a:ext>
            </a:extLst>
          </a:blip>
          <a:srcRect l="19969" t="19279" r="18418" b="20143"/>
          <a:stretch/>
        </p:blipFill>
        <p:spPr>
          <a:xfrm>
            <a:off x="5925628" y="1338584"/>
            <a:ext cx="366252" cy="360098"/>
          </a:xfrm>
          <a:prstGeom prst="rect">
            <a:avLst/>
          </a:prstGeom>
        </p:spPr>
      </p:pic>
      <p:sp>
        <p:nvSpPr>
          <p:cNvPr id="40" name="Multidocumento 39"/>
          <p:cNvSpPr/>
          <p:nvPr/>
        </p:nvSpPr>
        <p:spPr>
          <a:xfrm>
            <a:off x="6364841" y="1142304"/>
            <a:ext cx="1398302" cy="92755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Cost model</a:t>
            </a:r>
          </a:p>
        </p:txBody>
      </p:sp>
      <p:sp>
        <p:nvSpPr>
          <p:cNvPr id="41" name="Multidocumento 40"/>
          <p:cNvSpPr/>
          <p:nvPr/>
        </p:nvSpPr>
        <p:spPr>
          <a:xfrm>
            <a:off x="6364840" y="2091927"/>
            <a:ext cx="1398303" cy="100138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Energy model</a:t>
            </a:r>
          </a:p>
        </p:txBody>
      </p:sp>
      <p:sp>
        <p:nvSpPr>
          <p:cNvPr id="42" name="Flecha derecha 41"/>
          <p:cNvSpPr/>
          <p:nvPr/>
        </p:nvSpPr>
        <p:spPr>
          <a:xfrm>
            <a:off x="7766529" y="2069857"/>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43" name="Imagen 42"/>
          <p:cNvPicPr>
            <a:picLocks noChangeAspect="1"/>
          </p:cNvPicPr>
          <p:nvPr/>
        </p:nvPicPr>
        <p:blipFill>
          <a:blip r:embed="rId5"/>
          <a:stretch>
            <a:fillRect/>
          </a:stretch>
        </p:blipFill>
        <p:spPr>
          <a:xfrm>
            <a:off x="7904038" y="1743302"/>
            <a:ext cx="365864" cy="311809"/>
          </a:xfrm>
          <a:prstGeom prst="rect">
            <a:avLst/>
          </a:prstGeom>
        </p:spPr>
      </p:pic>
      <p:pic>
        <p:nvPicPr>
          <p:cNvPr id="44" name="Imagen 43"/>
          <p:cNvPicPr>
            <a:picLocks noChangeAspect="1"/>
          </p:cNvPicPr>
          <p:nvPr/>
        </p:nvPicPr>
        <p:blipFill rotWithShape="1">
          <a:blip r:embed="rId4" cstate="print">
            <a:extLst>
              <a:ext uri="{28A0092B-C50C-407E-A947-70E740481C1C}">
                <a14:useLocalDpi xmlns:a14="http://schemas.microsoft.com/office/drawing/2010/main" val="0"/>
              </a:ext>
            </a:extLst>
          </a:blip>
          <a:srcRect l="19969" t="19279" r="18418" b="20143"/>
          <a:stretch/>
        </p:blipFill>
        <p:spPr>
          <a:xfrm>
            <a:off x="7903650" y="1346269"/>
            <a:ext cx="366252" cy="360098"/>
          </a:xfrm>
          <a:prstGeom prst="rect">
            <a:avLst/>
          </a:prstGeom>
        </p:spPr>
      </p:pic>
      <p:pic>
        <p:nvPicPr>
          <p:cNvPr id="51" name="Picture 1326284086" descr="Macintosh HD:Users:mikeparker2:Desktop:Screenshot 2019-03-12 at 17.16.57.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2605" y="2463035"/>
            <a:ext cx="1438417" cy="748251"/>
          </a:xfrm>
          <a:prstGeom prst="rect">
            <a:avLst/>
          </a:prstGeom>
          <a:noFill/>
          <a:ln>
            <a:noFill/>
          </a:ln>
        </p:spPr>
      </p:pic>
      <p:graphicFrame>
        <p:nvGraphicFramePr>
          <p:cNvPr id="52" name="Objeto 51"/>
          <p:cNvGraphicFramePr>
            <a:graphicFrameLocks noChangeAspect="1"/>
          </p:cNvGraphicFramePr>
          <p:nvPr>
            <p:extLst/>
          </p:nvPr>
        </p:nvGraphicFramePr>
        <p:xfrm>
          <a:off x="8209837" y="1162282"/>
          <a:ext cx="1591185" cy="931169"/>
        </p:xfrm>
        <a:graphic>
          <a:graphicData uri="http://schemas.openxmlformats.org/presentationml/2006/ole">
            <mc:AlternateContent xmlns:mc="http://schemas.openxmlformats.org/markup-compatibility/2006">
              <mc:Choice xmlns:v="urn:schemas-microsoft-com:vml" Requires="v">
                <p:oleObj spid="_x0000_s2050" name="Diapositiva" r:id="rId7" imgW="6095217" imgH="3428148" progId="PowerPoint.Slide.12">
                  <p:embed/>
                </p:oleObj>
              </mc:Choice>
              <mc:Fallback>
                <p:oleObj name="Diapositiva" r:id="rId7" imgW="6095217" imgH="3428148" progId="PowerPoint.Slide.12">
                  <p:embed/>
                  <p:pic>
                    <p:nvPicPr>
                      <p:cNvPr id="52" name="Objeto 51"/>
                      <p:cNvPicPr>
                        <a:picLocks noChangeAspect="1" noChangeArrowheads="1"/>
                      </p:cNvPicPr>
                      <p:nvPr/>
                    </p:nvPicPr>
                    <p:blipFill>
                      <a:blip r:embed="rId8">
                        <a:extLst>
                          <a:ext uri="{28A0092B-C50C-407E-A947-70E740481C1C}">
                            <a14:useLocalDpi xmlns:a14="http://schemas.microsoft.com/office/drawing/2010/main" val="0"/>
                          </a:ext>
                        </a:extLst>
                      </a:blip>
                      <a:srcRect r="60625" b="56030"/>
                      <a:stretch>
                        <a:fillRect/>
                      </a:stretch>
                    </p:blipFill>
                    <p:spPr bwMode="auto">
                      <a:xfrm>
                        <a:off x="8209837" y="1162282"/>
                        <a:ext cx="1591185" cy="931169"/>
                      </a:xfrm>
                      <a:prstGeom prst="rect">
                        <a:avLst/>
                      </a:prstGeom>
                      <a:noFill/>
                    </p:spPr>
                  </p:pic>
                </p:oleObj>
              </mc:Fallback>
            </mc:AlternateContent>
          </a:graphicData>
        </a:graphic>
      </p:graphicFrame>
      <p:sp>
        <p:nvSpPr>
          <p:cNvPr id="53" name="Multidocumento 52"/>
          <p:cNvSpPr/>
          <p:nvPr/>
        </p:nvSpPr>
        <p:spPr>
          <a:xfrm>
            <a:off x="8282146" y="914400"/>
            <a:ext cx="3615940" cy="1177527"/>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s-ES" sz="2000">
              <a:solidFill>
                <a:schemeClr val="tx1"/>
              </a:solidFill>
            </a:endParaRPr>
          </a:p>
        </p:txBody>
      </p:sp>
      <p:sp>
        <p:nvSpPr>
          <p:cNvPr id="3" name="Rectángulo 2"/>
          <p:cNvSpPr/>
          <p:nvPr/>
        </p:nvSpPr>
        <p:spPr>
          <a:xfrm>
            <a:off x="9993077" y="1203152"/>
            <a:ext cx="1320036" cy="646331"/>
          </a:xfrm>
          <a:prstGeom prst="rect">
            <a:avLst/>
          </a:prstGeom>
        </p:spPr>
        <p:txBody>
          <a:bodyPr wrap="square">
            <a:spAutoFit/>
          </a:bodyPr>
          <a:lstStyle/>
          <a:p>
            <a:pPr algn="ctr"/>
            <a:r>
              <a:rPr lang="es-ES"/>
              <a:t>Multi-hour tests</a:t>
            </a:r>
          </a:p>
        </p:txBody>
      </p:sp>
      <p:sp>
        <p:nvSpPr>
          <p:cNvPr id="56" name="Multidocumento 55"/>
          <p:cNvSpPr/>
          <p:nvPr/>
        </p:nvSpPr>
        <p:spPr>
          <a:xfrm>
            <a:off x="8269902" y="2166232"/>
            <a:ext cx="3615940" cy="1177527"/>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s-ES" sz="2000">
              <a:solidFill>
                <a:schemeClr val="tx1"/>
              </a:solidFill>
            </a:endParaRPr>
          </a:p>
        </p:txBody>
      </p:sp>
      <p:sp>
        <p:nvSpPr>
          <p:cNvPr id="57" name="Rectángulo 56"/>
          <p:cNvSpPr/>
          <p:nvPr/>
        </p:nvSpPr>
        <p:spPr>
          <a:xfrm>
            <a:off x="9893725" y="2454984"/>
            <a:ext cx="1407144" cy="646331"/>
          </a:xfrm>
          <a:prstGeom prst="rect">
            <a:avLst/>
          </a:prstGeom>
        </p:spPr>
        <p:txBody>
          <a:bodyPr wrap="square">
            <a:spAutoFit/>
          </a:bodyPr>
          <a:lstStyle/>
          <a:p>
            <a:pPr algn="ctr"/>
            <a:r>
              <a:rPr lang="es-ES"/>
              <a:t>Multi-period tests</a:t>
            </a:r>
          </a:p>
        </p:txBody>
      </p:sp>
      <p:pic>
        <p:nvPicPr>
          <p:cNvPr id="30" name="Imagen 29"/>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14012" y="3581043"/>
            <a:ext cx="2337630" cy="2553019"/>
          </a:xfrm>
          <a:prstGeom prst="rect">
            <a:avLst/>
          </a:prstGeom>
          <a:noFill/>
          <a:ln>
            <a:noFill/>
          </a:ln>
        </p:spPr>
      </p:pic>
      <p:pic>
        <p:nvPicPr>
          <p:cNvPr id="37" name="Imagen 36"/>
          <p:cNvPicPr>
            <a:picLocks noChangeAspect="1"/>
          </p:cNvPicPr>
          <p:nvPr/>
        </p:nvPicPr>
        <p:blipFill>
          <a:blip r:embed="rId10"/>
          <a:stretch>
            <a:fillRect/>
          </a:stretch>
        </p:blipFill>
        <p:spPr>
          <a:xfrm>
            <a:off x="2651642" y="3607168"/>
            <a:ext cx="2369216" cy="2526894"/>
          </a:xfrm>
          <a:prstGeom prst="rect">
            <a:avLst/>
          </a:prstGeom>
        </p:spPr>
      </p:pic>
      <p:grpSp>
        <p:nvGrpSpPr>
          <p:cNvPr id="4" name="Grupo 3"/>
          <p:cNvGrpSpPr/>
          <p:nvPr/>
        </p:nvGrpSpPr>
        <p:grpSpPr>
          <a:xfrm>
            <a:off x="4007438" y="5795507"/>
            <a:ext cx="784235" cy="338554"/>
            <a:chOff x="4007438" y="5795507"/>
            <a:chExt cx="784235" cy="338554"/>
          </a:xfrm>
        </p:grpSpPr>
        <p:sp>
          <p:nvSpPr>
            <p:cNvPr id="38" name="Flecha derecha 37"/>
            <p:cNvSpPr/>
            <p:nvPr/>
          </p:nvSpPr>
          <p:spPr>
            <a:xfrm rot="10002764">
              <a:off x="4007438" y="5905652"/>
              <a:ext cx="234566" cy="20418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39" name="CuadroTexto 38"/>
            <p:cNvSpPr txBox="1"/>
            <p:nvPr/>
          </p:nvSpPr>
          <p:spPr>
            <a:xfrm>
              <a:off x="4230301" y="5795507"/>
              <a:ext cx="561372" cy="338554"/>
            </a:xfrm>
            <a:prstGeom prst="rect">
              <a:avLst/>
            </a:prstGeom>
            <a:noFill/>
          </p:spPr>
          <p:txBody>
            <a:bodyPr wrap="none" rtlCol="0">
              <a:spAutoFit/>
            </a:bodyPr>
            <a:lstStyle/>
            <a:p>
              <a:pPr algn="ctr"/>
              <a:r>
                <a:rPr lang="en-US" sz="1600" dirty="0">
                  <a:solidFill>
                    <a:srgbClr val="FF0000"/>
                  </a:solidFill>
                  <a:latin typeface="+mn-lt"/>
                  <a:cs typeface="Arial" panose="020B0604020202020204" pitchFamily="34" charset="0"/>
                </a:rPr>
                <a:t>RUN</a:t>
              </a:r>
            </a:p>
          </p:txBody>
        </p:sp>
      </p:grpSp>
      <p:sp>
        <p:nvSpPr>
          <p:cNvPr id="45" name="Segnaposto data 2"/>
          <p:cNvSpPr>
            <a:spLocks noGrp="1"/>
          </p:cNvSpPr>
          <p:nvPr>
            <p:ph type="dt" sz="half" idx="10"/>
          </p:nvPr>
        </p:nvSpPr>
        <p:spPr>
          <a:xfrm>
            <a:off x="740634" y="6356350"/>
            <a:ext cx="892957" cy="365125"/>
          </a:xfrm>
        </p:spPr>
        <p:txBody>
          <a:bodyPr/>
          <a:lstStyle/>
          <a:p>
            <a:fld id="{38BE8C53-3943-44CC-83B4-124BB44A58A0}" type="datetime1">
              <a:rPr lang="en-US" smtClean="0"/>
              <a:t>10/2/2019</a:t>
            </a:fld>
            <a:endParaRPr lang="en-US"/>
          </a:p>
        </p:txBody>
      </p:sp>
      <p:sp>
        <p:nvSpPr>
          <p:cNvPr id="48" name="Slide Number Placeholder 3">
            <a:extLst>
              <a:ext uri="{FF2B5EF4-FFF2-40B4-BE49-F238E27FC236}">
                <a16:creationId xmlns:a16="http://schemas.microsoft.com/office/drawing/2014/main" id="{7F32C697-880F-4C81-8662-6891EB0D4FF9}"/>
              </a:ext>
            </a:extLst>
          </p:cNvPr>
          <p:cNvSpPr>
            <a:spLocks noGrp="1"/>
          </p:cNvSpPr>
          <p:nvPr>
            <p:ph type="sldNum" sz="quarter" idx="12"/>
          </p:nvPr>
        </p:nvSpPr>
        <p:spPr>
          <a:xfrm>
            <a:off x="11422372" y="6369098"/>
            <a:ext cx="422097" cy="365125"/>
          </a:xfrm>
        </p:spPr>
        <p:txBody>
          <a:bodyPr/>
          <a:lstStyle/>
          <a:p>
            <a:fld id="{9EC776E0-00C6-4634-A5F7-D35E042FD6BB}" type="slidenum">
              <a:rPr lang="en-US" smtClean="0"/>
              <a:pPr/>
              <a:t>18</a:t>
            </a:fld>
            <a:endParaRPr lang="en-US"/>
          </a:p>
        </p:txBody>
      </p:sp>
      <p:sp>
        <p:nvSpPr>
          <p:cNvPr id="49" name="Footer Placeholder 5">
            <a:extLst>
              <a:ext uri="{FF2B5EF4-FFF2-40B4-BE49-F238E27FC236}">
                <a16:creationId xmlns:a16="http://schemas.microsoft.com/office/drawing/2014/main" id="{552BD302-C0BF-45B4-891E-290F4FB43D8F}"/>
              </a:ext>
            </a:extLst>
          </p:cNvPr>
          <p:cNvSpPr>
            <a:spLocks noGrp="1"/>
          </p:cNvSpPr>
          <p:nvPr>
            <p:ph type="ftr" sz="quarter" idx="3"/>
          </p:nvPr>
        </p:nvSpPr>
        <p:spPr>
          <a:xfrm>
            <a:off x="1750697" y="6410780"/>
            <a:ext cx="9571424" cy="365125"/>
          </a:xfrm>
        </p:spPr>
        <p:txBody>
          <a:bodyPr/>
          <a:lstStyle/>
          <a:p>
            <a:r>
              <a:rPr lang="en-US"/>
              <a:t>Metro-Haul Year 2 Review</a:t>
            </a:r>
            <a:endParaRPr lang="en-US" dirty="0"/>
          </a:p>
        </p:txBody>
      </p:sp>
    </p:spTree>
    <p:extLst>
      <p:ext uri="{BB962C8B-B14F-4D97-AF65-F5344CB8AC3E}">
        <p14:creationId xmlns:p14="http://schemas.microsoft.com/office/powerpoint/2010/main" val="34243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Methodology for techno-economic analysis . Workflow example </a:t>
            </a:r>
            <a:endParaRPr lang="it-IT" dirty="0"/>
          </a:p>
        </p:txBody>
      </p:sp>
      <p:pic>
        <p:nvPicPr>
          <p:cNvPr id="23" name="Imagen 2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40" y="3415536"/>
            <a:ext cx="1929730" cy="921462"/>
          </a:xfrm>
          <a:prstGeom prst="rect">
            <a:avLst/>
          </a:prstGeom>
          <a:noFill/>
        </p:spPr>
      </p:pic>
      <p:pic>
        <p:nvPicPr>
          <p:cNvPr id="26" name="Imagen 2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6352" y="3631217"/>
            <a:ext cx="2137034" cy="1029405"/>
          </a:xfrm>
          <a:prstGeom prst="rect">
            <a:avLst/>
          </a:prstGeom>
          <a:noFill/>
        </p:spPr>
      </p:pic>
      <p:pic>
        <p:nvPicPr>
          <p:cNvPr id="27" name="Imagen 2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340" y="4366930"/>
            <a:ext cx="1798203" cy="858657"/>
          </a:xfrm>
          <a:prstGeom prst="rect">
            <a:avLst/>
          </a:prstGeom>
          <a:noFill/>
        </p:spPr>
      </p:pic>
      <p:pic>
        <p:nvPicPr>
          <p:cNvPr id="28" name="Imagen 2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1543" y="4670403"/>
            <a:ext cx="2311843" cy="1102395"/>
          </a:xfrm>
          <a:prstGeom prst="rect">
            <a:avLst/>
          </a:prstGeom>
          <a:noFill/>
        </p:spPr>
      </p:pic>
      <p:pic>
        <p:nvPicPr>
          <p:cNvPr id="29" name="Imagen 2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340" y="5124028"/>
            <a:ext cx="1757525" cy="904524"/>
          </a:xfrm>
          <a:prstGeom prst="rect">
            <a:avLst/>
          </a:prstGeom>
          <a:noFill/>
        </p:spPr>
      </p:pic>
      <p:sp>
        <p:nvSpPr>
          <p:cNvPr id="31" name="Flecha derecha 30"/>
          <p:cNvSpPr/>
          <p:nvPr/>
        </p:nvSpPr>
        <p:spPr>
          <a:xfrm>
            <a:off x="1673238" y="2180742"/>
            <a:ext cx="379538" cy="16580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32" name="Flecha derecha 31"/>
          <p:cNvSpPr/>
          <p:nvPr/>
        </p:nvSpPr>
        <p:spPr>
          <a:xfrm>
            <a:off x="3581530" y="2100469"/>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33" name="Rectángulo redondeado 32"/>
          <p:cNvSpPr/>
          <p:nvPr/>
        </p:nvSpPr>
        <p:spPr>
          <a:xfrm>
            <a:off x="203935" y="1733523"/>
            <a:ext cx="1483659" cy="9475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a:solidFill>
                  <a:schemeClr val="tx1"/>
                </a:solidFill>
              </a:rPr>
              <a:t>Reference Topology &amp; Traffic</a:t>
            </a:r>
            <a:endParaRPr lang="en-US" sz="2000" dirty="0">
              <a:solidFill>
                <a:schemeClr val="tx1"/>
              </a:solidFill>
            </a:endParaRPr>
          </a:p>
        </p:txBody>
      </p:sp>
      <p:sp>
        <p:nvSpPr>
          <p:cNvPr id="34" name="Multidocumento 33"/>
          <p:cNvSpPr/>
          <p:nvPr/>
        </p:nvSpPr>
        <p:spPr>
          <a:xfrm>
            <a:off x="2072451" y="1511064"/>
            <a:ext cx="1511064" cy="1462545"/>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Capacity Planning alg.</a:t>
            </a:r>
          </a:p>
        </p:txBody>
      </p:sp>
      <p:pic>
        <p:nvPicPr>
          <p:cNvPr id="35" name="Imagen 34"/>
          <p:cNvPicPr>
            <a:picLocks noChangeAspect="1"/>
          </p:cNvPicPr>
          <p:nvPr/>
        </p:nvPicPr>
        <p:blipFill rotWithShape="1">
          <a:blip r:embed="rId9" cstate="print">
            <a:extLst>
              <a:ext uri="{28A0092B-C50C-407E-A947-70E740481C1C}">
                <a14:useLocalDpi xmlns:a14="http://schemas.microsoft.com/office/drawing/2010/main" val="0"/>
              </a:ext>
            </a:extLst>
          </a:blip>
          <a:srcRect l="19969" t="19279" r="18418" b="20143"/>
          <a:stretch/>
        </p:blipFill>
        <p:spPr>
          <a:xfrm>
            <a:off x="1707269" y="1819534"/>
            <a:ext cx="366252" cy="360098"/>
          </a:xfrm>
          <a:prstGeom prst="rect">
            <a:avLst/>
          </a:prstGeom>
        </p:spPr>
      </p:pic>
      <p:pic>
        <p:nvPicPr>
          <p:cNvPr id="36" name="Imagen 35"/>
          <p:cNvPicPr>
            <a:picLocks noChangeAspect="1"/>
          </p:cNvPicPr>
          <p:nvPr/>
        </p:nvPicPr>
        <p:blipFill>
          <a:blip r:embed="rId10"/>
          <a:stretch>
            <a:fillRect/>
          </a:stretch>
        </p:blipFill>
        <p:spPr>
          <a:xfrm>
            <a:off x="3642233" y="1749449"/>
            <a:ext cx="365864" cy="311809"/>
          </a:xfrm>
          <a:prstGeom prst="rect">
            <a:avLst/>
          </a:prstGeom>
        </p:spPr>
      </p:pic>
      <p:sp>
        <p:nvSpPr>
          <p:cNvPr id="37" name="Multidocumento 36"/>
          <p:cNvSpPr/>
          <p:nvPr/>
        </p:nvSpPr>
        <p:spPr>
          <a:xfrm>
            <a:off x="4168555" y="1142304"/>
            <a:ext cx="1593766" cy="731273"/>
          </a:xfrm>
          <a:prstGeom prst="flowChartMultidocumen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IP BOM</a:t>
            </a:r>
          </a:p>
        </p:txBody>
      </p:sp>
      <p:sp>
        <p:nvSpPr>
          <p:cNvPr id="38" name="Multidocumento 37"/>
          <p:cNvSpPr/>
          <p:nvPr/>
        </p:nvSpPr>
        <p:spPr>
          <a:xfrm>
            <a:off x="4168554" y="1852211"/>
            <a:ext cx="1596823" cy="731273"/>
          </a:xfrm>
          <a:prstGeom prst="flowChartMultidocumen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DC BOM</a:t>
            </a:r>
          </a:p>
        </p:txBody>
      </p:sp>
      <p:sp>
        <p:nvSpPr>
          <p:cNvPr id="39" name="Multidocumento 38"/>
          <p:cNvSpPr/>
          <p:nvPr/>
        </p:nvSpPr>
        <p:spPr>
          <a:xfrm>
            <a:off x="4168554" y="2600987"/>
            <a:ext cx="1596824" cy="731273"/>
          </a:xfrm>
          <a:prstGeom prst="flowChartMultidocumen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WDM BOM</a:t>
            </a:r>
          </a:p>
        </p:txBody>
      </p:sp>
      <p:sp>
        <p:nvSpPr>
          <p:cNvPr id="40" name="Flecha derecha 39"/>
          <p:cNvSpPr/>
          <p:nvPr/>
        </p:nvSpPr>
        <p:spPr>
          <a:xfrm>
            <a:off x="5765559" y="2084361"/>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41" name="Imagen 40"/>
          <p:cNvPicPr>
            <a:picLocks noChangeAspect="1"/>
          </p:cNvPicPr>
          <p:nvPr/>
        </p:nvPicPr>
        <p:blipFill>
          <a:blip r:embed="rId10"/>
          <a:stretch>
            <a:fillRect/>
          </a:stretch>
        </p:blipFill>
        <p:spPr>
          <a:xfrm>
            <a:off x="5926016" y="1735617"/>
            <a:ext cx="365864" cy="311809"/>
          </a:xfrm>
          <a:prstGeom prst="rect">
            <a:avLst/>
          </a:prstGeom>
        </p:spPr>
      </p:pic>
      <p:pic>
        <p:nvPicPr>
          <p:cNvPr id="42" name="Imagen 41"/>
          <p:cNvPicPr>
            <a:picLocks noChangeAspect="1"/>
          </p:cNvPicPr>
          <p:nvPr/>
        </p:nvPicPr>
        <p:blipFill rotWithShape="1">
          <a:blip r:embed="rId9" cstate="print">
            <a:extLst>
              <a:ext uri="{28A0092B-C50C-407E-A947-70E740481C1C}">
                <a14:useLocalDpi xmlns:a14="http://schemas.microsoft.com/office/drawing/2010/main" val="0"/>
              </a:ext>
            </a:extLst>
          </a:blip>
          <a:srcRect l="19969" t="19279" r="18418" b="20143"/>
          <a:stretch/>
        </p:blipFill>
        <p:spPr>
          <a:xfrm>
            <a:off x="5925628" y="1338584"/>
            <a:ext cx="366252" cy="360098"/>
          </a:xfrm>
          <a:prstGeom prst="rect">
            <a:avLst/>
          </a:prstGeom>
        </p:spPr>
      </p:pic>
      <p:sp>
        <p:nvSpPr>
          <p:cNvPr id="43" name="Multidocumento 42"/>
          <p:cNvSpPr/>
          <p:nvPr/>
        </p:nvSpPr>
        <p:spPr>
          <a:xfrm>
            <a:off x="6364841" y="1142304"/>
            <a:ext cx="1398302" cy="92755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Cost model</a:t>
            </a:r>
          </a:p>
        </p:txBody>
      </p:sp>
      <p:sp>
        <p:nvSpPr>
          <p:cNvPr id="44" name="Multidocumento 43"/>
          <p:cNvSpPr/>
          <p:nvPr/>
        </p:nvSpPr>
        <p:spPr>
          <a:xfrm>
            <a:off x="6364840" y="2091927"/>
            <a:ext cx="1398303" cy="100138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Energy model</a:t>
            </a:r>
          </a:p>
        </p:txBody>
      </p:sp>
      <p:sp>
        <p:nvSpPr>
          <p:cNvPr id="45" name="Flecha derecha 44"/>
          <p:cNvSpPr/>
          <p:nvPr/>
        </p:nvSpPr>
        <p:spPr>
          <a:xfrm>
            <a:off x="7766529" y="2069857"/>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46" name="Imagen 45"/>
          <p:cNvPicPr>
            <a:picLocks noChangeAspect="1"/>
          </p:cNvPicPr>
          <p:nvPr/>
        </p:nvPicPr>
        <p:blipFill>
          <a:blip r:embed="rId10"/>
          <a:stretch>
            <a:fillRect/>
          </a:stretch>
        </p:blipFill>
        <p:spPr>
          <a:xfrm>
            <a:off x="7904038" y="1743302"/>
            <a:ext cx="365864" cy="311809"/>
          </a:xfrm>
          <a:prstGeom prst="rect">
            <a:avLst/>
          </a:prstGeom>
        </p:spPr>
      </p:pic>
      <p:pic>
        <p:nvPicPr>
          <p:cNvPr id="47" name="Imagen 46"/>
          <p:cNvPicPr>
            <a:picLocks noChangeAspect="1"/>
          </p:cNvPicPr>
          <p:nvPr/>
        </p:nvPicPr>
        <p:blipFill rotWithShape="1">
          <a:blip r:embed="rId9" cstate="print">
            <a:extLst>
              <a:ext uri="{28A0092B-C50C-407E-A947-70E740481C1C}">
                <a14:useLocalDpi xmlns:a14="http://schemas.microsoft.com/office/drawing/2010/main" val="0"/>
              </a:ext>
            </a:extLst>
          </a:blip>
          <a:srcRect l="19969" t="19279" r="18418" b="20143"/>
          <a:stretch/>
        </p:blipFill>
        <p:spPr>
          <a:xfrm>
            <a:off x="7903650" y="1346269"/>
            <a:ext cx="366252" cy="360098"/>
          </a:xfrm>
          <a:prstGeom prst="rect">
            <a:avLst/>
          </a:prstGeom>
        </p:spPr>
      </p:pic>
      <p:pic>
        <p:nvPicPr>
          <p:cNvPr id="48" name="Picture 1326284086" descr="Macintosh HD:Users:mikeparker2:Desktop:Screenshot 2019-03-12 at 17.16.57.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62605" y="2463035"/>
            <a:ext cx="1438417" cy="748251"/>
          </a:xfrm>
          <a:prstGeom prst="rect">
            <a:avLst/>
          </a:prstGeom>
          <a:noFill/>
          <a:ln>
            <a:noFill/>
          </a:ln>
        </p:spPr>
      </p:pic>
      <p:graphicFrame>
        <p:nvGraphicFramePr>
          <p:cNvPr id="49" name="Objeto 48"/>
          <p:cNvGraphicFramePr>
            <a:graphicFrameLocks noChangeAspect="1"/>
          </p:cNvGraphicFramePr>
          <p:nvPr>
            <p:extLst/>
          </p:nvPr>
        </p:nvGraphicFramePr>
        <p:xfrm>
          <a:off x="8209837" y="1162282"/>
          <a:ext cx="1591185" cy="931169"/>
        </p:xfrm>
        <a:graphic>
          <a:graphicData uri="http://schemas.openxmlformats.org/presentationml/2006/ole">
            <mc:AlternateContent xmlns:mc="http://schemas.openxmlformats.org/markup-compatibility/2006">
              <mc:Choice xmlns:v="urn:schemas-microsoft-com:vml" Requires="v">
                <p:oleObj spid="_x0000_s3074" name="Diapositiva" r:id="rId12" imgW="6095217" imgH="3428148" progId="PowerPoint.Slide.12">
                  <p:embed/>
                </p:oleObj>
              </mc:Choice>
              <mc:Fallback>
                <p:oleObj name="Diapositiva" r:id="rId12" imgW="6095217" imgH="3428148" progId="PowerPoint.Slide.12">
                  <p:embed/>
                  <p:pic>
                    <p:nvPicPr>
                      <p:cNvPr id="49" name="Objeto 48"/>
                      <p:cNvPicPr>
                        <a:picLocks noChangeAspect="1" noChangeArrowheads="1"/>
                      </p:cNvPicPr>
                      <p:nvPr/>
                    </p:nvPicPr>
                    <p:blipFill>
                      <a:blip r:embed="rId13">
                        <a:extLst>
                          <a:ext uri="{28A0092B-C50C-407E-A947-70E740481C1C}">
                            <a14:useLocalDpi xmlns:a14="http://schemas.microsoft.com/office/drawing/2010/main" val="0"/>
                          </a:ext>
                        </a:extLst>
                      </a:blip>
                      <a:srcRect r="60625" b="56030"/>
                      <a:stretch>
                        <a:fillRect/>
                      </a:stretch>
                    </p:blipFill>
                    <p:spPr bwMode="auto">
                      <a:xfrm>
                        <a:off x="8209837" y="1162282"/>
                        <a:ext cx="1591185" cy="931169"/>
                      </a:xfrm>
                      <a:prstGeom prst="rect">
                        <a:avLst/>
                      </a:prstGeom>
                      <a:noFill/>
                    </p:spPr>
                  </p:pic>
                </p:oleObj>
              </mc:Fallback>
            </mc:AlternateContent>
          </a:graphicData>
        </a:graphic>
      </p:graphicFrame>
      <p:sp>
        <p:nvSpPr>
          <p:cNvPr id="50" name="Multidocumento 49"/>
          <p:cNvSpPr/>
          <p:nvPr/>
        </p:nvSpPr>
        <p:spPr>
          <a:xfrm>
            <a:off x="8282146" y="914400"/>
            <a:ext cx="3615940" cy="1177527"/>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s-ES" sz="2000">
              <a:solidFill>
                <a:schemeClr val="tx1"/>
              </a:solidFill>
            </a:endParaRPr>
          </a:p>
        </p:txBody>
      </p:sp>
      <p:sp>
        <p:nvSpPr>
          <p:cNvPr id="51" name="Rectángulo 50"/>
          <p:cNvSpPr/>
          <p:nvPr/>
        </p:nvSpPr>
        <p:spPr>
          <a:xfrm>
            <a:off x="9993077" y="1203152"/>
            <a:ext cx="1320036" cy="646331"/>
          </a:xfrm>
          <a:prstGeom prst="rect">
            <a:avLst/>
          </a:prstGeom>
        </p:spPr>
        <p:txBody>
          <a:bodyPr wrap="square">
            <a:spAutoFit/>
          </a:bodyPr>
          <a:lstStyle/>
          <a:p>
            <a:pPr algn="ctr"/>
            <a:r>
              <a:rPr lang="es-ES"/>
              <a:t>Multi-hour tests</a:t>
            </a:r>
          </a:p>
        </p:txBody>
      </p:sp>
      <p:sp>
        <p:nvSpPr>
          <p:cNvPr id="52" name="Multidocumento 51"/>
          <p:cNvSpPr/>
          <p:nvPr/>
        </p:nvSpPr>
        <p:spPr>
          <a:xfrm>
            <a:off x="8269902" y="2166232"/>
            <a:ext cx="3615940" cy="1177527"/>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s-ES" sz="2000">
              <a:solidFill>
                <a:schemeClr val="tx1"/>
              </a:solidFill>
            </a:endParaRPr>
          </a:p>
        </p:txBody>
      </p:sp>
      <p:sp>
        <p:nvSpPr>
          <p:cNvPr id="53" name="Rectángulo 52"/>
          <p:cNvSpPr/>
          <p:nvPr/>
        </p:nvSpPr>
        <p:spPr>
          <a:xfrm>
            <a:off x="9893725" y="2454984"/>
            <a:ext cx="1407144" cy="646331"/>
          </a:xfrm>
          <a:prstGeom prst="rect">
            <a:avLst/>
          </a:prstGeom>
        </p:spPr>
        <p:txBody>
          <a:bodyPr wrap="square">
            <a:spAutoFit/>
          </a:bodyPr>
          <a:lstStyle/>
          <a:p>
            <a:pPr algn="ctr"/>
            <a:r>
              <a:rPr lang="es-ES"/>
              <a:t>Multi-period tests</a:t>
            </a:r>
          </a:p>
        </p:txBody>
      </p:sp>
      <p:sp>
        <p:nvSpPr>
          <p:cNvPr id="54" name="CuadroTexto 53"/>
          <p:cNvSpPr txBox="1"/>
          <p:nvPr/>
        </p:nvSpPr>
        <p:spPr>
          <a:xfrm>
            <a:off x="5264046" y="3674715"/>
            <a:ext cx="6829983" cy="1569660"/>
          </a:xfrm>
          <a:prstGeom prst="rect">
            <a:avLst/>
          </a:prstGeom>
          <a:noFill/>
        </p:spPr>
        <p:txBody>
          <a:bodyPr wrap="square" rtlCol="0">
            <a:spAutoFit/>
          </a:bodyPr>
          <a:lstStyle/>
          <a:p>
            <a:r>
              <a:rPr lang="es-ES" sz="2400" b="1">
                <a:latin typeface="+mn-lt"/>
                <a:cs typeface="Arial" panose="020B0604020202020204" pitchFamily="34" charset="0"/>
              </a:rPr>
              <a:t>Automatic scripts creating Bill-of-Materials reports</a:t>
            </a:r>
          </a:p>
          <a:p>
            <a:pPr marL="285750" indent="-285750">
              <a:buFont typeface="Arial" panose="020B0604020202020204" pitchFamily="34" charset="0"/>
              <a:buChar char="•"/>
            </a:pPr>
            <a:r>
              <a:rPr lang="es-ES" sz="2400">
                <a:latin typeface="+mn-lt"/>
                <a:cs typeface="Arial" panose="020B0604020202020204" pitchFamily="34" charset="0"/>
              </a:rPr>
              <a:t>IT: BOMs for different DC architectures</a:t>
            </a:r>
          </a:p>
          <a:p>
            <a:pPr marL="285750" indent="-285750">
              <a:buFont typeface="Arial" panose="020B0604020202020204" pitchFamily="34" charset="0"/>
              <a:buChar char="•"/>
            </a:pPr>
            <a:r>
              <a:rPr lang="es-ES" sz="2400">
                <a:latin typeface="+mn-lt"/>
                <a:cs typeface="Arial" panose="020B0604020202020204" pitchFamily="34" charset="0"/>
              </a:rPr>
              <a:t>IP &amp; WDM: BOMs for different capabilities of optical equipment</a:t>
            </a:r>
          </a:p>
        </p:txBody>
      </p:sp>
      <p:sp>
        <p:nvSpPr>
          <p:cNvPr id="55" name="Segnaposto data 2"/>
          <p:cNvSpPr>
            <a:spLocks noGrp="1"/>
          </p:cNvSpPr>
          <p:nvPr>
            <p:ph type="dt" sz="half" idx="10"/>
          </p:nvPr>
        </p:nvSpPr>
        <p:spPr>
          <a:xfrm>
            <a:off x="740634" y="6356350"/>
            <a:ext cx="892957" cy="365125"/>
          </a:xfrm>
        </p:spPr>
        <p:txBody>
          <a:bodyPr/>
          <a:lstStyle/>
          <a:p>
            <a:fld id="{38BE8C53-3943-44CC-83B4-124BB44A58A0}" type="datetime1">
              <a:rPr lang="en-US" smtClean="0"/>
              <a:t>10/2/2019</a:t>
            </a:fld>
            <a:endParaRPr lang="en-US"/>
          </a:p>
        </p:txBody>
      </p:sp>
      <p:sp>
        <p:nvSpPr>
          <p:cNvPr id="58" name="Slide Number Placeholder 3">
            <a:extLst>
              <a:ext uri="{FF2B5EF4-FFF2-40B4-BE49-F238E27FC236}">
                <a16:creationId xmlns:a16="http://schemas.microsoft.com/office/drawing/2014/main" id="{FB3DE933-40D6-498F-AF7D-D1E1EF9B8395}"/>
              </a:ext>
            </a:extLst>
          </p:cNvPr>
          <p:cNvSpPr>
            <a:spLocks noGrp="1"/>
          </p:cNvSpPr>
          <p:nvPr>
            <p:ph type="sldNum" sz="quarter" idx="12"/>
          </p:nvPr>
        </p:nvSpPr>
        <p:spPr>
          <a:xfrm>
            <a:off x="11422372" y="6369098"/>
            <a:ext cx="422097" cy="365125"/>
          </a:xfrm>
        </p:spPr>
        <p:txBody>
          <a:bodyPr/>
          <a:lstStyle/>
          <a:p>
            <a:fld id="{9EC776E0-00C6-4634-A5F7-D35E042FD6BB}" type="slidenum">
              <a:rPr lang="en-US" smtClean="0"/>
              <a:pPr/>
              <a:t>19</a:t>
            </a:fld>
            <a:endParaRPr lang="en-US"/>
          </a:p>
        </p:txBody>
      </p:sp>
      <p:sp>
        <p:nvSpPr>
          <p:cNvPr id="59" name="Footer Placeholder 5">
            <a:extLst>
              <a:ext uri="{FF2B5EF4-FFF2-40B4-BE49-F238E27FC236}">
                <a16:creationId xmlns:a16="http://schemas.microsoft.com/office/drawing/2014/main" id="{594473ED-6772-47D3-817C-ECF761FFC01D}"/>
              </a:ext>
            </a:extLst>
          </p:cNvPr>
          <p:cNvSpPr>
            <a:spLocks noGrp="1"/>
          </p:cNvSpPr>
          <p:nvPr>
            <p:ph type="ftr" sz="quarter" idx="3"/>
          </p:nvPr>
        </p:nvSpPr>
        <p:spPr>
          <a:xfrm>
            <a:off x="1750697" y="6410780"/>
            <a:ext cx="9571424" cy="365125"/>
          </a:xfrm>
        </p:spPr>
        <p:txBody>
          <a:bodyPr/>
          <a:lstStyle/>
          <a:p>
            <a:r>
              <a:rPr lang="en-US"/>
              <a:t>Metro-Haul Year 2 Review</a:t>
            </a:r>
            <a:endParaRPr lang="en-US" dirty="0"/>
          </a:p>
        </p:txBody>
      </p:sp>
    </p:spTree>
    <p:extLst>
      <p:ext uri="{BB962C8B-B14F-4D97-AF65-F5344CB8AC3E}">
        <p14:creationId xmlns:p14="http://schemas.microsoft.com/office/powerpoint/2010/main" val="169356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98A2-0C2C-465F-88DB-14B5926DFD5B}"/>
              </a:ext>
            </a:extLst>
          </p:cNvPr>
          <p:cNvSpPr>
            <a:spLocks noGrp="1"/>
          </p:cNvSpPr>
          <p:nvPr>
            <p:ph type="title"/>
          </p:nvPr>
        </p:nvSpPr>
        <p:spPr/>
        <p:txBody>
          <a:bodyPr>
            <a:normAutofit fontScale="90000"/>
          </a:bodyPr>
          <a:lstStyle/>
          <a:p>
            <a:r>
              <a:rPr lang="en-GB" dirty="0"/>
              <a:t>WP 2 – Use Cases, Service Requirements, and Network Architecture Definition</a:t>
            </a:r>
          </a:p>
        </p:txBody>
      </p:sp>
      <p:sp>
        <p:nvSpPr>
          <p:cNvPr id="3" name="Slide Number Placeholder 2">
            <a:extLst>
              <a:ext uri="{FF2B5EF4-FFF2-40B4-BE49-F238E27FC236}">
                <a16:creationId xmlns:a16="http://schemas.microsoft.com/office/drawing/2014/main" id="{92B402DA-CE1B-4DD5-B966-0CAA108B4EA9}"/>
              </a:ext>
            </a:extLst>
          </p:cNvPr>
          <p:cNvSpPr>
            <a:spLocks noGrp="1"/>
          </p:cNvSpPr>
          <p:nvPr>
            <p:ph type="sldNum" sz="quarter" idx="12"/>
          </p:nvPr>
        </p:nvSpPr>
        <p:spPr/>
        <p:txBody>
          <a:bodyPr/>
          <a:lstStyle/>
          <a:p>
            <a:fld id="{9EC776E0-00C6-4634-A5F7-D35E042FD6BB}" type="slidenum">
              <a:rPr lang="en-US" smtClean="0"/>
              <a:pPr/>
              <a:t>2</a:t>
            </a:fld>
            <a:endParaRPr lang="en-US"/>
          </a:p>
        </p:txBody>
      </p:sp>
      <p:sp>
        <p:nvSpPr>
          <p:cNvPr id="4" name="Content Placeholder 3">
            <a:extLst>
              <a:ext uri="{FF2B5EF4-FFF2-40B4-BE49-F238E27FC236}">
                <a16:creationId xmlns:a16="http://schemas.microsoft.com/office/drawing/2014/main" id="{BCB1DA8E-9516-4816-9AEE-B10279D01A1F}"/>
              </a:ext>
            </a:extLst>
          </p:cNvPr>
          <p:cNvSpPr>
            <a:spLocks noGrp="1"/>
          </p:cNvSpPr>
          <p:nvPr>
            <p:ph sz="quarter" idx="13"/>
          </p:nvPr>
        </p:nvSpPr>
        <p:spPr>
          <a:xfrm>
            <a:off x="512467" y="769938"/>
            <a:ext cx="11331872" cy="5446712"/>
          </a:xfrm>
        </p:spPr>
        <p:txBody>
          <a:bodyPr/>
          <a:lstStyle/>
          <a:p>
            <a:pPr fontAlgn="auto">
              <a:spcAft>
                <a:spcPts val="0"/>
              </a:spcAft>
            </a:pPr>
            <a:r>
              <a:rPr lang="en-GB" sz="2000" b="1" dirty="0"/>
              <a:t>WP2 Objectives</a:t>
            </a:r>
          </a:p>
          <a:p>
            <a:pPr lvl="1" fontAlgn="auto">
              <a:spcAft>
                <a:spcPts val="0"/>
              </a:spcAft>
            </a:pPr>
            <a:r>
              <a:rPr lang="en-GB" sz="1800" b="1" dirty="0">
                <a:solidFill>
                  <a:srgbClr val="008000"/>
                </a:solidFill>
              </a:rPr>
              <a:t>to define Service Use Cases and requirements of the metro network architecture that can support them</a:t>
            </a:r>
          </a:p>
          <a:p>
            <a:pPr lvl="1" fontAlgn="auto">
              <a:spcAft>
                <a:spcPts val="0"/>
              </a:spcAft>
            </a:pPr>
            <a:r>
              <a:rPr lang="en-GB" sz="1800" b="1" dirty="0">
                <a:solidFill>
                  <a:srgbClr val="008000"/>
                </a:solidFill>
              </a:rPr>
              <a:t>to define the functional architecture of the metro network that can be used by an orchestrator to control the infrastructure in order to provide the defined Service Use Cases</a:t>
            </a:r>
          </a:p>
          <a:p>
            <a:pPr lvl="1" fontAlgn="auto">
              <a:spcAft>
                <a:spcPts val="0"/>
              </a:spcAft>
            </a:pPr>
            <a:r>
              <a:rPr lang="en-GB" sz="1800" b="1" dirty="0">
                <a:solidFill>
                  <a:srgbClr val="FFC000"/>
                </a:solidFill>
              </a:rPr>
              <a:t>to design the Metro network architecture and evaluate its performance</a:t>
            </a:r>
          </a:p>
          <a:p>
            <a:pPr fontAlgn="auto">
              <a:spcBef>
                <a:spcPts val="1200"/>
              </a:spcBef>
              <a:spcAft>
                <a:spcPts val="0"/>
              </a:spcAft>
            </a:pPr>
            <a:r>
              <a:rPr lang="en-GB" sz="2000" b="1" dirty="0"/>
              <a:t>WP2 Work Organisation – Tasks</a:t>
            </a:r>
          </a:p>
          <a:p>
            <a:pPr lvl="1" fontAlgn="auto">
              <a:spcAft>
                <a:spcPts val="0"/>
              </a:spcAft>
            </a:pPr>
            <a:r>
              <a:rPr lang="en-GB" sz="1800" b="1" dirty="0"/>
              <a:t>Task 2.1 Definition of generic use cases and service requirements [June ‘17 – Jan ‘18] </a:t>
            </a:r>
            <a:r>
              <a:rPr lang="en-GB" sz="1800" dirty="0"/>
              <a:t>Leader: TIM</a:t>
            </a:r>
          </a:p>
          <a:p>
            <a:pPr lvl="2" fontAlgn="auto">
              <a:spcAft>
                <a:spcPts val="0"/>
              </a:spcAft>
            </a:pPr>
            <a:r>
              <a:rPr lang="en-GB" sz="1800" dirty="0"/>
              <a:t>Milestone: MS3 “Collection of selected proposals on use cases and services” [</a:t>
            </a:r>
            <a:r>
              <a:rPr lang="en-GB" sz="1800" b="1" dirty="0">
                <a:solidFill>
                  <a:srgbClr val="00B050"/>
                </a:solidFill>
              </a:rPr>
              <a:t>finished</a:t>
            </a:r>
            <a:r>
              <a:rPr lang="en-GB" sz="1800" dirty="0"/>
              <a:t> Sept ‘17]</a:t>
            </a:r>
          </a:p>
          <a:p>
            <a:pPr lvl="2" fontAlgn="auto">
              <a:spcAft>
                <a:spcPts val="0"/>
              </a:spcAft>
            </a:pPr>
            <a:r>
              <a:rPr lang="en-GB" sz="1800" dirty="0"/>
              <a:t>Deliverable: D2.1 “Definition of Use Cases, Service Requirements and KPIs” [</a:t>
            </a:r>
            <a:r>
              <a:rPr lang="en-GB" sz="1800" b="1" dirty="0">
                <a:solidFill>
                  <a:srgbClr val="00B050"/>
                </a:solidFill>
              </a:rPr>
              <a:t>submitted</a:t>
            </a:r>
            <a:r>
              <a:rPr lang="en-GB" sz="1800" dirty="0"/>
              <a:t> Feb ‘18]</a:t>
            </a:r>
            <a:endParaRPr lang="en-GB" sz="1600" dirty="0"/>
          </a:p>
          <a:p>
            <a:pPr lvl="1" fontAlgn="auto">
              <a:spcAft>
                <a:spcPts val="0"/>
              </a:spcAft>
            </a:pPr>
            <a:r>
              <a:rPr lang="en-GB" sz="1800" b="1" dirty="0"/>
              <a:t>Task 2.2 Functional network architecture definition [June ‘17 – Sept ‘18] </a:t>
            </a:r>
            <a:r>
              <a:rPr lang="en-GB" sz="1800" dirty="0"/>
              <a:t>Leader: University of Bristol</a:t>
            </a:r>
          </a:p>
          <a:p>
            <a:pPr lvl="2" fontAlgn="auto">
              <a:spcAft>
                <a:spcPts val="0"/>
              </a:spcAft>
            </a:pPr>
            <a:r>
              <a:rPr lang="en-GB" sz="1800" dirty="0"/>
              <a:t>Milestone: MS14 “Architecture Functional Description” [</a:t>
            </a:r>
            <a:r>
              <a:rPr lang="en-GB" sz="1800" b="1" dirty="0">
                <a:solidFill>
                  <a:srgbClr val="00B050"/>
                </a:solidFill>
              </a:rPr>
              <a:t>finished</a:t>
            </a:r>
            <a:r>
              <a:rPr lang="en-GB" sz="1800" dirty="0"/>
              <a:t> Oct ‘18]</a:t>
            </a:r>
          </a:p>
          <a:p>
            <a:pPr lvl="2" fontAlgn="auto">
              <a:spcAft>
                <a:spcPts val="0"/>
              </a:spcAft>
            </a:pPr>
            <a:r>
              <a:rPr lang="en-GB" sz="1800" dirty="0"/>
              <a:t>Deliverable: D2.2 “Functional Architecture Specifications and Functional Architecture” [</a:t>
            </a:r>
            <a:r>
              <a:rPr lang="en-GB" sz="1800" b="1" dirty="0">
                <a:solidFill>
                  <a:srgbClr val="00B050"/>
                </a:solidFill>
              </a:rPr>
              <a:t>submitted</a:t>
            </a:r>
            <a:r>
              <a:rPr lang="en-GB" sz="1800" dirty="0"/>
              <a:t> Oct ‘18]</a:t>
            </a:r>
          </a:p>
          <a:p>
            <a:pPr lvl="1" fontAlgn="auto">
              <a:spcAft>
                <a:spcPts val="0"/>
              </a:spcAft>
            </a:pPr>
            <a:r>
              <a:rPr lang="en-GB" sz="1800" b="1" dirty="0"/>
              <a:t>Task 2.3 Network architecture design &amp; evaluation [Jan ‘18 – Nov ‘19] </a:t>
            </a:r>
            <a:r>
              <a:rPr lang="en-GB" sz="1800" dirty="0"/>
              <a:t>Leader: Infinera (formerly Coriant) Portugal</a:t>
            </a:r>
          </a:p>
          <a:p>
            <a:pPr lvl="2" fontAlgn="auto">
              <a:spcAft>
                <a:spcPts val="0"/>
              </a:spcAft>
            </a:pPr>
            <a:r>
              <a:rPr lang="en-GB" sz="1800" dirty="0"/>
              <a:t>Deliverable: D2.3 “Network Architecture Definition Design Methods and Performance Evaluation” [</a:t>
            </a:r>
            <a:r>
              <a:rPr lang="en-GB" sz="1800" b="1" dirty="0">
                <a:solidFill>
                  <a:srgbClr val="00B050"/>
                </a:solidFill>
              </a:rPr>
              <a:t>submitted</a:t>
            </a:r>
            <a:r>
              <a:rPr lang="en-GB" sz="1800" dirty="0"/>
              <a:t> May ‘19]</a:t>
            </a:r>
          </a:p>
          <a:p>
            <a:pPr lvl="2" fontAlgn="auto">
              <a:spcAft>
                <a:spcPts val="0"/>
              </a:spcAft>
            </a:pPr>
            <a:r>
              <a:rPr lang="en-GB" sz="1800" dirty="0"/>
              <a:t>Deliverable: D2.4 “Techno-Economic Analysis &amp; Network Architecture Refinement” [</a:t>
            </a:r>
            <a:r>
              <a:rPr lang="en-GB" sz="1800" b="1" dirty="0">
                <a:solidFill>
                  <a:schemeClr val="accent4">
                    <a:lumMod val="75000"/>
                  </a:schemeClr>
                </a:solidFill>
              </a:rPr>
              <a:t>due</a:t>
            </a:r>
            <a:r>
              <a:rPr lang="en-GB" sz="1800" dirty="0"/>
              <a:t> Nov ‘19]</a:t>
            </a:r>
          </a:p>
          <a:p>
            <a:endParaRPr lang="en-GB" sz="2000" dirty="0"/>
          </a:p>
        </p:txBody>
      </p:sp>
      <p:sp>
        <p:nvSpPr>
          <p:cNvPr id="5" name="Date Placeholder 4">
            <a:extLst>
              <a:ext uri="{FF2B5EF4-FFF2-40B4-BE49-F238E27FC236}">
                <a16:creationId xmlns:a16="http://schemas.microsoft.com/office/drawing/2014/main" id="{526C0C23-172C-4F53-BA14-2ABEAC0F3209}"/>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2325ADBC-98F0-44EA-9627-47DCA976A396}"/>
              </a:ext>
            </a:extLst>
          </p:cNvPr>
          <p:cNvSpPr>
            <a:spLocks noGrp="1"/>
          </p:cNvSpPr>
          <p:nvPr>
            <p:ph type="ftr" sz="quarter" idx="3"/>
          </p:nvPr>
        </p:nvSpPr>
        <p:spPr/>
        <p:txBody>
          <a:bodyPr/>
          <a:lstStyle/>
          <a:p>
            <a:r>
              <a:rPr lang="en-US" dirty="0"/>
              <a:t>Metro-Haul Year 2 Review</a:t>
            </a:r>
          </a:p>
        </p:txBody>
      </p:sp>
    </p:spTree>
    <p:extLst>
      <p:ext uri="{BB962C8B-B14F-4D97-AF65-F5344CB8AC3E}">
        <p14:creationId xmlns:p14="http://schemas.microsoft.com/office/powerpoint/2010/main" val="25966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Methodology for techno-economic analysis . Workflow example</a:t>
            </a:r>
            <a:endParaRPr lang="it-IT" dirty="0"/>
          </a:p>
        </p:txBody>
      </p:sp>
      <p:graphicFrame>
        <p:nvGraphicFramePr>
          <p:cNvPr id="26" name="Tabla 25"/>
          <p:cNvGraphicFramePr>
            <a:graphicFrameLocks noGrp="1"/>
          </p:cNvGraphicFramePr>
          <p:nvPr>
            <p:extLst/>
          </p:nvPr>
        </p:nvGraphicFramePr>
        <p:xfrm>
          <a:off x="226548" y="3378925"/>
          <a:ext cx="3378991" cy="2925604"/>
        </p:xfrm>
        <a:graphic>
          <a:graphicData uri="http://schemas.openxmlformats.org/drawingml/2006/table">
            <a:tbl>
              <a:tblPr/>
              <a:tblGrid>
                <a:gridCol w="1362497">
                  <a:extLst>
                    <a:ext uri="{9D8B030D-6E8A-4147-A177-3AD203B41FA5}">
                      <a16:colId xmlns:a16="http://schemas.microsoft.com/office/drawing/2014/main" val="20000"/>
                    </a:ext>
                  </a:extLst>
                </a:gridCol>
                <a:gridCol w="2016494">
                  <a:extLst>
                    <a:ext uri="{9D8B030D-6E8A-4147-A177-3AD203B41FA5}">
                      <a16:colId xmlns:a16="http://schemas.microsoft.com/office/drawing/2014/main" val="20001"/>
                    </a:ext>
                  </a:extLst>
                </a:gridCol>
              </a:tblGrid>
              <a:tr h="153313">
                <a:tc rowSpan="2">
                  <a:txBody>
                    <a:bodyPr/>
                    <a:lstStyle/>
                    <a:p>
                      <a:pPr algn="ctr" rtl="0" fontAlgn="ctr"/>
                      <a:r>
                        <a:rPr lang="en-US" sz="600" b="1">
                          <a:solidFill>
                            <a:srgbClr val="000000"/>
                          </a:solidFill>
                          <a:effectLst/>
                          <a:latin typeface="Arial" panose="020B0604020202020204" pitchFamily="34" charset="0"/>
                        </a:rPr>
                        <a:t>Datacenter Components</a:t>
                      </a:r>
                    </a:p>
                  </a:txBody>
                  <a:tcPr marL="14577" marR="1457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dot"/>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en-US" sz="900">
                        <a:effectLst/>
                      </a:endParaRPr>
                    </a:p>
                  </a:txBody>
                  <a:tcPr marL="14577" marR="14577" marT="0" marB="0" anchor="ctr">
                    <a:lnL w="9525" cap="flat" cmpd="sng" algn="ctr">
                      <a:solidFill>
                        <a:srgbClr val="CCCCCC"/>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dot"/>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106467">
                <a:tc vMerge="1">
                  <a:txBody>
                    <a:bodyPr/>
                    <a:lstStyle/>
                    <a:p>
                      <a:endParaRPr lang="en-US"/>
                    </a:p>
                  </a:txBody>
                  <a:tcPr/>
                </a:tc>
                <a:tc>
                  <a:txBody>
                    <a:bodyPr/>
                    <a:lstStyle/>
                    <a:p>
                      <a:pPr algn="ctr" rtl="0" fontAlgn="ctr"/>
                      <a:r>
                        <a:rPr lang="en-US" sz="600" b="1">
                          <a:solidFill>
                            <a:srgbClr val="000000"/>
                          </a:solidFill>
                          <a:effectLst/>
                          <a:latin typeface="Arial" panose="020B0604020202020204" pitchFamily="34" charset="0"/>
                        </a:rPr>
                        <a:t>Description (text)</a:t>
                      </a:r>
                    </a:p>
                  </a:txBody>
                  <a:tcPr marL="14577" marR="14577" marT="0" marB="0" anchor="ctr">
                    <a:lnL w="9525" cap="flat" cmpd="sng" algn="ctr">
                      <a:solidFill>
                        <a:srgbClr val="CCCCCC"/>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00364">
                <a:tc>
                  <a:txBody>
                    <a:bodyPr/>
                    <a:lstStyle/>
                    <a:p>
                      <a:pPr rtl="0" fontAlgn="b"/>
                      <a:r>
                        <a:rPr lang="en-US" sz="600" b="0">
                          <a:solidFill>
                            <a:srgbClr val="000000"/>
                          </a:solidFill>
                          <a:effectLst/>
                          <a:latin typeface="Arial" panose="020B0604020202020204" pitchFamily="34" charset="0"/>
                        </a:rPr>
                        <a:t>Compute Nodes</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r>
                        <a:rPr lang="en-US" sz="600" b="0">
                          <a:solidFill>
                            <a:srgbClr val="000000"/>
                          </a:solidFill>
                          <a:effectLst/>
                          <a:latin typeface="Arial" panose="020B0604020202020204" pitchFamily="34" charset="0"/>
                        </a:rPr>
                        <a:t>Examples: HP Proliant DL 360, Huawei 1288-v5 or 2288H-V5, Dell R740 or R940</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106467">
                <a:tc>
                  <a:txBody>
                    <a:bodyPr/>
                    <a:lstStyle/>
                    <a:p>
                      <a:pPr rtl="0" fontAlgn="b"/>
                      <a:r>
                        <a:rPr lang="en-US" sz="600" b="0">
                          <a:solidFill>
                            <a:srgbClr val="000000"/>
                          </a:solidFill>
                          <a:effectLst/>
                          <a:latin typeface="Arial" panose="020B0604020202020204" pitchFamily="34" charset="0"/>
                        </a:rPr>
                        <a:t>Small</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Intel Xeon Gold 6134 with 8 cores, 64 GB RAM, 600GB HDD</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106467">
                <a:tc>
                  <a:txBody>
                    <a:bodyPr/>
                    <a:lstStyle/>
                    <a:p>
                      <a:pPr rtl="0" fontAlgn="b"/>
                      <a:r>
                        <a:rPr lang="en-US" sz="600" b="0">
                          <a:solidFill>
                            <a:srgbClr val="000000"/>
                          </a:solidFill>
                          <a:effectLst/>
                          <a:latin typeface="Arial" panose="020B0604020202020204" pitchFamily="34" charset="0"/>
                        </a:rPr>
                        <a:t>Medium</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Intel Xeon Gold 6140 with 16 cores, 128 GB RAM, 1.2TB HDD</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200364">
                <a:tc>
                  <a:txBody>
                    <a:bodyPr/>
                    <a:lstStyle/>
                    <a:p>
                      <a:pPr rtl="0" fontAlgn="b"/>
                      <a:r>
                        <a:rPr lang="en-US" sz="600" b="0">
                          <a:solidFill>
                            <a:srgbClr val="000000"/>
                          </a:solidFill>
                          <a:effectLst/>
                          <a:latin typeface="Arial" panose="020B0604020202020204" pitchFamily="34" charset="0"/>
                        </a:rPr>
                        <a:t>Large</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Intel Xeon Platinum 8160 with 2 CPUs x 24 cores, 128 GB RAM, 3.6 TB HDD</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200364">
                <a:tc>
                  <a:txBody>
                    <a:bodyPr/>
                    <a:lstStyle/>
                    <a:p>
                      <a:pPr rtl="0" fontAlgn="b"/>
                      <a:r>
                        <a:rPr lang="en-US" sz="600" b="0">
                          <a:solidFill>
                            <a:srgbClr val="000000"/>
                          </a:solidFill>
                          <a:effectLst/>
                          <a:latin typeface="Arial" panose="020B0604020202020204" pitchFamily="34" charset="0"/>
                        </a:rPr>
                        <a:t>ExtraLarge</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Intel Xeon Platinum 8160 with 4 CPUs x 24 cores, 192 GB RAM, 3.6 TB HDD</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153313">
                <a:tc>
                  <a:txBody>
                    <a:bodyPr/>
                    <a:lstStyle/>
                    <a:p>
                      <a:pPr rtl="0" fontAlgn="b"/>
                      <a:endParaRPr lang="en-US" sz="900">
                        <a:effectLst/>
                      </a:endParaRP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900">
                        <a:effectLst/>
                      </a:endParaRP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204417">
                <a:tc>
                  <a:txBody>
                    <a:bodyPr/>
                    <a:lstStyle/>
                    <a:p>
                      <a:pPr rtl="0" fontAlgn="b"/>
                      <a:r>
                        <a:rPr lang="en-US" sz="600" b="0">
                          <a:solidFill>
                            <a:srgbClr val="000000"/>
                          </a:solidFill>
                          <a:effectLst/>
                          <a:latin typeface="Arial" panose="020B0604020202020204" pitchFamily="34" charset="0"/>
                        </a:rPr>
                        <a:t>Storage</a:t>
                      </a:r>
                    </a:p>
                  </a:txBody>
                  <a:tcPr marL="14577" marR="14577" marT="0" marB="0" anchor="b">
                    <a:lnL w="9525" cap="flat" cmpd="sng" algn="ctr">
                      <a:solidFill>
                        <a:srgbClr val="000000"/>
                      </a:solidFill>
                      <a:prstDash val="dot"/>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r>
                        <a:rPr lang="en-US" sz="600" b="0">
                          <a:effectLst/>
                          <a:latin typeface="Arial" panose="020B0604020202020204" pitchFamily="34" charset="0"/>
                        </a:rPr>
                        <a:t>Examples: Samsung SSD, iXSystems TrueNAS X10 2U, HPE Nimble Storage HF40/60, Dell EMC Unity 300</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106467">
                <a:tc>
                  <a:txBody>
                    <a:bodyPr/>
                    <a:lstStyle/>
                    <a:p>
                      <a:pPr rtl="0" fontAlgn="b"/>
                      <a:r>
                        <a:rPr lang="en-US" sz="600" b="0">
                          <a:solidFill>
                            <a:srgbClr val="000000"/>
                          </a:solidFill>
                          <a:effectLst/>
                          <a:latin typeface="Arial" panose="020B0604020202020204" pitchFamily="34" charset="0"/>
                        </a:rPr>
                        <a:t>SSD Small</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4 TB</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r h="106467">
                <a:tc>
                  <a:txBody>
                    <a:bodyPr/>
                    <a:lstStyle/>
                    <a:p>
                      <a:pPr rtl="0" fontAlgn="b"/>
                      <a:r>
                        <a:rPr lang="en-US" sz="600" b="0">
                          <a:solidFill>
                            <a:srgbClr val="000000"/>
                          </a:solidFill>
                          <a:effectLst/>
                          <a:latin typeface="Arial" panose="020B0604020202020204" pitchFamily="34" charset="0"/>
                        </a:rPr>
                        <a:t>SSD Large</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8 TB</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0"/>
                  </a:ext>
                </a:extLst>
              </a:tr>
              <a:tr h="106467">
                <a:tc>
                  <a:txBody>
                    <a:bodyPr/>
                    <a:lstStyle/>
                    <a:p>
                      <a:pPr rtl="0" fontAlgn="b"/>
                      <a:r>
                        <a:rPr lang="en-US" sz="600" b="0">
                          <a:solidFill>
                            <a:srgbClr val="000000"/>
                          </a:solidFill>
                          <a:effectLst/>
                          <a:latin typeface="Arial" panose="020B0604020202020204" pitchFamily="34" charset="0"/>
                        </a:rPr>
                        <a:t>NAS Small</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20 TB</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1"/>
                  </a:ext>
                </a:extLst>
              </a:tr>
              <a:tr h="106467">
                <a:tc>
                  <a:txBody>
                    <a:bodyPr/>
                    <a:lstStyle/>
                    <a:p>
                      <a:pPr rtl="0" fontAlgn="b"/>
                      <a:r>
                        <a:rPr lang="en-US" sz="600" b="0">
                          <a:solidFill>
                            <a:srgbClr val="000000"/>
                          </a:solidFill>
                          <a:effectLst/>
                          <a:latin typeface="Arial" panose="020B0604020202020204" pitchFamily="34" charset="0"/>
                        </a:rPr>
                        <a:t>NAS Medium</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60 TB</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2"/>
                  </a:ext>
                </a:extLst>
              </a:tr>
              <a:tr h="106467">
                <a:tc>
                  <a:txBody>
                    <a:bodyPr/>
                    <a:lstStyle/>
                    <a:p>
                      <a:pPr rtl="0" fontAlgn="b"/>
                      <a:r>
                        <a:rPr lang="en-US" sz="600" b="0">
                          <a:solidFill>
                            <a:srgbClr val="000000"/>
                          </a:solidFill>
                          <a:effectLst/>
                          <a:latin typeface="Arial" panose="020B0604020202020204" pitchFamily="34" charset="0"/>
                        </a:rPr>
                        <a:t>NAS Large</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120 TB</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3"/>
                  </a:ext>
                </a:extLst>
              </a:tr>
              <a:tr h="106467">
                <a:tc>
                  <a:txBody>
                    <a:bodyPr/>
                    <a:lstStyle/>
                    <a:p>
                      <a:pPr rtl="0" fontAlgn="b"/>
                      <a:r>
                        <a:rPr lang="en-US" sz="600" b="0">
                          <a:solidFill>
                            <a:srgbClr val="000000"/>
                          </a:solidFill>
                          <a:effectLst/>
                          <a:latin typeface="Arial" panose="020B0604020202020204" pitchFamily="34" charset="0"/>
                        </a:rPr>
                        <a:t>NAS ExtraLarge</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400 TB</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4"/>
                  </a:ext>
                </a:extLst>
              </a:tr>
              <a:tr h="153313">
                <a:tc>
                  <a:txBody>
                    <a:bodyPr/>
                    <a:lstStyle/>
                    <a:p>
                      <a:pPr rtl="0" fontAlgn="b"/>
                      <a:endParaRPr lang="en-US" sz="900">
                        <a:effectLst/>
                      </a:endParaRPr>
                    </a:p>
                  </a:txBody>
                  <a:tcPr marL="14577" marR="14577" marT="0" marB="0" anchor="b">
                    <a:lnL w="9525" cap="flat" cmpd="sng" algn="ctr">
                      <a:solidFill>
                        <a:srgbClr val="000000"/>
                      </a:solidFill>
                      <a:prstDash val="dot"/>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600" b="0">
                        <a:solidFill>
                          <a:srgbClr val="000000"/>
                        </a:solidFill>
                        <a:effectLst/>
                        <a:latin typeface="Arial" panose="020B0604020202020204" pitchFamily="34" charset="0"/>
                      </a:endParaRP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5"/>
                  </a:ext>
                </a:extLst>
              </a:tr>
              <a:tr h="153313">
                <a:tc>
                  <a:txBody>
                    <a:bodyPr/>
                    <a:lstStyle/>
                    <a:p>
                      <a:pPr rtl="0" fontAlgn="b"/>
                      <a:r>
                        <a:rPr lang="en-US" sz="600" b="0">
                          <a:solidFill>
                            <a:srgbClr val="000000"/>
                          </a:solidFill>
                          <a:effectLst/>
                          <a:latin typeface="Arial" panose="020B0604020202020204" pitchFamily="34" charset="0"/>
                        </a:rPr>
                        <a:t>Other specialized hardware</a:t>
                      </a:r>
                    </a:p>
                  </a:txBody>
                  <a:tcPr marL="14577" marR="14577" marT="0" marB="0" anchor="b">
                    <a:lnL w="9525" cap="flat" cmpd="sng" algn="ctr">
                      <a:solidFill>
                        <a:srgbClr val="000000"/>
                      </a:solidFill>
                      <a:prstDash val="dot"/>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endParaRPr lang="en-US" sz="900">
                        <a:effectLst/>
                      </a:endParaRP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6"/>
                  </a:ext>
                </a:extLst>
              </a:tr>
              <a:tr h="106467">
                <a:tc>
                  <a:txBody>
                    <a:bodyPr/>
                    <a:lstStyle/>
                    <a:p>
                      <a:pPr rtl="0" fontAlgn="b"/>
                      <a:r>
                        <a:rPr lang="en-US" sz="600" b="0">
                          <a:solidFill>
                            <a:srgbClr val="000000"/>
                          </a:solidFill>
                          <a:effectLst/>
                          <a:latin typeface="Arial" panose="020B0604020202020204" pitchFamily="34" charset="0"/>
                        </a:rPr>
                        <a:t>BRAS</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600" b="0">
                        <a:solidFill>
                          <a:srgbClr val="000000"/>
                        </a:solidFill>
                        <a:effectLst/>
                        <a:latin typeface="Arial" panose="020B0604020202020204" pitchFamily="34" charset="0"/>
                      </a:endParaRP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7"/>
                  </a:ext>
                </a:extLst>
              </a:tr>
              <a:tr h="106467">
                <a:tc>
                  <a:txBody>
                    <a:bodyPr/>
                    <a:lstStyle/>
                    <a:p>
                      <a:pPr rtl="0" fontAlgn="b"/>
                      <a:r>
                        <a:rPr lang="en-US" sz="600" b="0">
                          <a:solidFill>
                            <a:srgbClr val="000000"/>
                          </a:solidFill>
                          <a:effectLst/>
                          <a:latin typeface="Arial" panose="020B0604020202020204" pitchFamily="34" charset="0"/>
                        </a:rPr>
                        <a:t>HW Firewall</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a:solidFill>
                            <a:srgbClr val="000000"/>
                          </a:solidFill>
                          <a:effectLst/>
                          <a:latin typeface="Arial" panose="020B0604020202020204" pitchFamily="34" charset="0"/>
                        </a:rPr>
                        <a:t>eg Fortinet FortiGate 3000D</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8"/>
                  </a:ext>
                </a:extLst>
              </a:tr>
              <a:tr h="106467">
                <a:tc>
                  <a:txBody>
                    <a:bodyPr/>
                    <a:lstStyle/>
                    <a:p>
                      <a:pPr rtl="0" fontAlgn="b"/>
                      <a:r>
                        <a:rPr lang="en-US" sz="600" b="0">
                          <a:solidFill>
                            <a:srgbClr val="000000"/>
                          </a:solidFill>
                          <a:effectLst/>
                          <a:latin typeface="Arial" panose="020B0604020202020204" pitchFamily="34" charset="0"/>
                        </a:rPr>
                        <a:t>Load Balancer</a:t>
                      </a: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b="0" dirty="0" err="1">
                          <a:solidFill>
                            <a:srgbClr val="000000"/>
                          </a:solidFill>
                          <a:effectLst/>
                          <a:latin typeface="Arial" panose="020B0604020202020204" pitchFamily="34" charset="0"/>
                        </a:rPr>
                        <a:t>eg</a:t>
                      </a:r>
                      <a:r>
                        <a:rPr lang="en-US" sz="600" b="0" dirty="0">
                          <a:solidFill>
                            <a:srgbClr val="000000"/>
                          </a:solidFill>
                          <a:effectLst/>
                          <a:latin typeface="Arial" panose="020B0604020202020204" pitchFamily="34" charset="0"/>
                        </a:rPr>
                        <a:t> HPE </a:t>
                      </a:r>
                      <a:r>
                        <a:rPr lang="en-US" sz="600" b="0" dirty="0" err="1">
                          <a:solidFill>
                            <a:srgbClr val="000000"/>
                          </a:solidFill>
                          <a:effectLst/>
                          <a:latin typeface="Arial" panose="020B0604020202020204" pitchFamily="34" charset="0"/>
                        </a:rPr>
                        <a:t>OpenCall</a:t>
                      </a:r>
                      <a:r>
                        <a:rPr lang="en-US" sz="600" b="0" dirty="0">
                          <a:solidFill>
                            <a:srgbClr val="000000"/>
                          </a:solidFill>
                          <a:effectLst/>
                          <a:latin typeface="Arial" panose="020B0604020202020204" pitchFamily="34" charset="0"/>
                        </a:rPr>
                        <a:t> Load Balancer, </a:t>
                      </a:r>
                      <a:r>
                        <a:rPr lang="en-US" sz="600" b="0" dirty="0" err="1">
                          <a:solidFill>
                            <a:srgbClr val="000000"/>
                          </a:solidFill>
                          <a:effectLst/>
                          <a:latin typeface="Arial" panose="020B0604020202020204" pitchFamily="34" charset="0"/>
                        </a:rPr>
                        <a:t>Radware</a:t>
                      </a:r>
                      <a:r>
                        <a:rPr lang="en-US" sz="600" b="0" dirty="0">
                          <a:solidFill>
                            <a:srgbClr val="000000"/>
                          </a:solidFill>
                          <a:effectLst/>
                          <a:latin typeface="Arial" panose="020B0604020202020204" pitchFamily="34" charset="0"/>
                        </a:rPr>
                        <a:t> </a:t>
                      </a:r>
                      <a:r>
                        <a:rPr lang="en-US" sz="600" b="0" dirty="0" err="1">
                          <a:solidFill>
                            <a:srgbClr val="000000"/>
                          </a:solidFill>
                          <a:effectLst/>
                          <a:latin typeface="Arial" panose="020B0604020202020204" pitchFamily="34" charset="0"/>
                        </a:rPr>
                        <a:t>Alteon</a:t>
                      </a:r>
                      <a:r>
                        <a:rPr lang="en-US" sz="600" b="0" dirty="0">
                          <a:solidFill>
                            <a:srgbClr val="000000"/>
                          </a:solidFill>
                          <a:effectLst/>
                          <a:latin typeface="Arial" panose="020B0604020202020204" pitchFamily="34" charset="0"/>
                        </a:rPr>
                        <a:t>. F5Big-IP, </a:t>
                      </a:r>
                      <a:r>
                        <a:rPr lang="en-US" sz="600" b="0" dirty="0" err="1">
                          <a:solidFill>
                            <a:srgbClr val="000000"/>
                          </a:solidFill>
                          <a:effectLst/>
                          <a:latin typeface="Arial" panose="020B0604020202020204" pitchFamily="34" charset="0"/>
                        </a:rPr>
                        <a:t>etc</a:t>
                      </a:r>
                      <a:endParaRPr lang="en-US" sz="600" b="0" dirty="0">
                        <a:solidFill>
                          <a:srgbClr val="000000"/>
                        </a:solidFill>
                        <a:effectLst/>
                        <a:latin typeface="Arial" panose="020B0604020202020204" pitchFamily="34" charset="0"/>
                      </a:endParaRPr>
                    </a:p>
                  </a:txBody>
                  <a:tcPr marL="14577" marR="145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29" name="Flecha derecha 28"/>
          <p:cNvSpPr/>
          <p:nvPr/>
        </p:nvSpPr>
        <p:spPr>
          <a:xfrm>
            <a:off x="1673238" y="2180742"/>
            <a:ext cx="379538" cy="16580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30" name="Flecha derecha 29"/>
          <p:cNvSpPr/>
          <p:nvPr/>
        </p:nvSpPr>
        <p:spPr>
          <a:xfrm>
            <a:off x="3581530" y="2100469"/>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31" name="Rectángulo redondeado 30"/>
          <p:cNvSpPr/>
          <p:nvPr/>
        </p:nvSpPr>
        <p:spPr>
          <a:xfrm>
            <a:off x="203935" y="1733523"/>
            <a:ext cx="1483659" cy="9475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a:solidFill>
                  <a:schemeClr val="tx1"/>
                </a:solidFill>
              </a:rPr>
              <a:t>Reference Topology &amp; Traffic</a:t>
            </a:r>
            <a:endParaRPr lang="en-US" sz="2000" dirty="0">
              <a:solidFill>
                <a:schemeClr val="tx1"/>
              </a:solidFill>
            </a:endParaRPr>
          </a:p>
        </p:txBody>
      </p:sp>
      <p:sp>
        <p:nvSpPr>
          <p:cNvPr id="32" name="Multidocumento 31"/>
          <p:cNvSpPr/>
          <p:nvPr/>
        </p:nvSpPr>
        <p:spPr>
          <a:xfrm>
            <a:off x="2072451" y="1511064"/>
            <a:ext cx="1511064" cy="1462545"/>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Capacity Planning alg.</a:t>
            </a:r>
          </a:p>
        </p:txBody>
      </p:sp>
      <p:pic>
        <p:nvPicPr>
          <p:cNvPr id="33" name="Imagen 32"/>
          <p:cNvPicPr>
            <a:picLocks noChangeAspect="1"/>
          </p:cNvPicPr>
          <p:nvPr/>
        </p:nvPicPr>
        <p:blipFill rotWithShape="1">
          <a:blip r:embed="rId4" cstate="print">
            <a:extLst>
              <a:ext uri="{28A0092B-C50C-407E-A947-70E740481C1C}">
                <a14:useLocalDpi xmlns:a14="http://schemas.microsoft.com/office/drawing/2010/main" val="0"/>
              </a:ext>
            </a:extLst>
          </a:blip>
          <a:srcRect l="19969" t="19279" r="18418" b="20143"/>
          <a:stretch/>
        </p:blipFill>
        <p:spPr>
          <a:xfrm>
            <a:off x="1707269" y="1819534"/>
            <a:ext cx="366252" cy="360098"/>
          </a:xfrm>
          <a:prstGeom prst="rect">
            <a:avLst/>
          </a:prstGeom>
        </p:spPr>
      </p:pic>
      <p:pic>
        <p:nvPicPr>
          <p:cNvPr id="34" name="Imagen 33"/>
          <p:cNvPicPr>
            <a:picLocks noChangeAspect="1"/>
          </p:cNvPicPr>
          <p:nvPr/>
        </p:nvPicPr>
        <p:blipFill>
          <a:blip r:embed="rId5"/>
          <a:stretch>
            <a:fillRect/>
          </a:stretch>
        </p:blipFill>
        <p:spPr>
          <a:xfrm>
            <a:off x="3642233" y="1749449"/>
            <a:ext cx="365864" cy="311809"/>
          </a:xfrm>
          <a:prstGeom prst="rect">
            <a:avLst/>
          </a:prstGeom>
        </p:spPr>
      </p:pic>
      <p:sp>
        <p:nvSpPr>
          <p:cNvPr id="35" name="Multidocumento 34"/>
          <p:cNvSpPr/>
          <p:nvPr/>
        </p:nvSpPr>
        <p:spPr>
          <a:xfrm>
            <a:off x="4168555" y="1142304"/>
            <a:ext cx="1593766"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IP BOM</a:t>
            </a:r>
          </a:p>
        </p:txBody>
      </p:sp>
      <p:sp>
        <p:nvSpPr>
          <p:cNvPr id="36" name="Multidocumento 35"/>
          <p:cNvSpPr/>
          <p:nvPr/>
        </p:nvSpPr>
        <p:spPr>
          <a:xfrm>
            <a:off x="4168554" y="1852211"/>
            <a:ext cx="1596823"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DC BOM</a:t>
            </a:r>
          </a:p>
        </p:txBody>
      </p:sp>
      <p:sp>
        <p:nvSpPr>
          <p:cNvPr id="37" name="Multidocumento 36"/>
          <p:cNvSpPr/>
          <p:nvPr/>
        </p:nvSpPr>
        <p:spPr>
          <a:xfrm>
            <a:off x="4168554" y="2600987"/>
            <a:ext cx="1596824"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WDM BOM</a:t>
            </a:r>
          </a:p>
        </p:txBody>
      </p:sp>
      <p:sp>
        <p:nvSpPr>
          <p:cNvPr id="38" name="Flecha derecha 37"/>
          <p:cNvSpPr/>
          <p:nvPr/>
        </p:nvSpPr>
        <p:spPr>
          <a:xfrm>
            <a:off x="5765559" y="2084361"/>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39" name="Imagen 38"/>
          <p:cNvPicPr>
            <a:picLocks noChangeAspect="1"/>
          </p:cNvPicPr>
          <p:nvPr/>
        </p:nvPicPr>
        <p:blipFill>
          <a:blip r:embed="rId5"/>
          <a:stretch>
            <a:fillRect/>
          </a:stretch>
        </p:blipFill>
        <p:spPr>
          <a:xfrm>
            <a:off x="5926016" y="1735617"/>
            <a:ext cx="365864" cy="311809"/>
          </a:xfrm>
          <a:prstGeom prst="rect">
            <a:avLst/>
          </a:prstGeom>
        </p:spPr>
      </p:pic>
      <p:pic>
        <p:nvPicPr>
          <p:cNvPr id="40" name="Imagen 39"/>
          <p:cNvPicPr>
            <a:picLocks noChangeAspect="1"/>
          </p:cNvPicPr>
          <p:nvPr/>
        </p:nvPicPr>
        <p:blipFill rotWithShape="1">
          <a:blip r:embed="rId4" cstate="print">
            <a:extLst>
              <a:ext uri="{28A0092B-C50C-407E-A947-70E740481C1C}">
                <a14:useLocalDpi xmlns:a14="http://schemas.microsoft.com/office/drawing/2010/main" val="0"/>
              </a:ext>
            </a:extLst>
          </a:blip>
          <a:srcRect l="19969" t="19279" r="18418" b="20143"/>
          <a:stretch/>
        </p:blipFill>
        <p:spPr>
          <a:xfrm>
            <a:off x="5925628" y="1338584"/>
            <a:ext cx="366252" cy="360098"/>
          </a:xfrm>
          <a:prstGeom prst="rect">
            <a:avLst/>
          </a:prstGeom>
        </p:spPr>
      </p:pic>
      <p:sp>
        <p:nvSpPr>
          <p:cNvPr id="41" name="Multidocumento 40"/>
          <p:cNvSpPr/>
          <p:nvPr/>
        </p:nvSpPr>
        <p:spPr>
          <a:xfrm>
            <a:off x="6364841" y="1142304"/>
            <a:ext cx="1398302" cy="927553"/>
          </a:xfrm>
          <a:prstGeom prst="flowChartMultidocumen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Cost model</a:t>
            </a:r>
          </a:p>
        </p:txBody>
      </p:sp>
      <p:sp>
        <p:nvSpPr>
          <p:cNvPr id="42" name="Multidocumento 41"/>
          <p:cNvSpPr/>
          <p:nvPr/>
        </p:nvSpPr>
        <p:spPr>
          <a:xfrm>
            <a:off x="6364840" y="2091927"/>
            <a:ext cx="1398303" cy="1001389"/>
          </a:xfrm>
          <a:prstGeom prst="flowChartMultidocumen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Energy model</a:t>
            </a:r>
          </a:p>
        </p:txBody>
      </p:sp>
      <p:sp>
        <p:nvSpPr>
          <p:cNvPr id="43" name="Flecha derecha 42"/>
          <p:cNvSpPr/>
          <p:nvPr/>
        </p:nvSpPr>
        <p:spPr>
          <a:xfrm>
            <a:off x="7766529" y="2069857"/>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44" name="Imagen 43"/>
          <p:cNvPicPr>
            <a:picLocks noChangeAspect="1"/>
          </p:cNvPicPr>
          <p:nvPr/>
        </p:nvPicPr>
        <p:blipFill>
          <a:blip r:embed="rId5"/>
          <a:stretch>
            <a:fillRect/>
          </a:stretch>
        </p:blipFill>
        <p:spPr>
          <a:xfrm>
            <a:off x="7904038" y="1743302"/>
            <a:ext cx="365864" cy="311809"/>
          </a:xfrm>
          <a:prstGeom prst="rect">
            <a:avLst/>
          </a:prstGeom>
        </p:spPr>
      </p:pic>
      <p:pic>
        <p:nvPicPr>
          <p:cNvPr id="45" name="Imagen 44"/>
          <p:cNvPicPr>
            <a:picLocks noChangeAspect="1"/>
          </p:cNvPicPr>
          <p:nvPr/>
        </p:nvPicPr>
        <p:blipFill rotWithShape="1">
          <a:blip r:embed="rId4" cstate="print">
            <a:extLst>
              <a:ext uri="{28A0092B-C50C-407E-A947-70E740481C1C}">
                <a14:useLocalDpi xmlns:a14="http://schemas.microsoft.com/office/drawing/2010/main" val="0"/>
              </a:ext>
            </a:extLst>
          </a:blip>
          <a:srcRect l="19969" t="19279" r="18418" b="20143"/>
          <a:stretch/>
        </p:blipFill>
        <p:spPr>
          <a:xfrm>
            <a:off x="7903650" y="1346269"/>
            <a:ext cx="366252" cy="360098"/>
          </a:xfrm>
          <a:prstGeom prst="rect">
            <a:avLst/>
          </a:prstGeom>
        </p:spPr>
      </p:pic>
      <p:pic>
        <p:nvPicPr>
          <p:cNvPr id="46" name="Picture 1326284086" descr="Macintosh HD:Users:mikeparker2:Desktop:Screenshot 2019-03-12 at 17.16.57.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2605" y="2463035"/>
            <a:ext cx="1438417" cy="748251"/>
          </a:xfrm>
          <a:prstGeom prst="rect">
            <a:avLst/>
          </a:prstGeom>
          <a:noFill/>
          <a:ln>
            <a:noFill/>
          </a:ln>
        </p:spPr>
      </p:pic>
      <p:graphicFrame>
        <p:nvGraphicFramePr>
          <p:cNvPr id="47" name="Objeto 46"/>
          <p:cNvGraphicFramePr>
            <a:graphicFrameLocks noChangeAspect="1"/>
          </p:cNvGraphicFramePr>
          <p:nvPr>
            <p:extLst/>
          </p:nvPr>
        </p:nvGraphicFramePr>
        <p:xfrm>
          <a:off x="8209837" y="1162282"/>
          <a:ext cx="1591185" cy="931169"/>
        </p:xfrm>
        <a:graphic>
          <a:graphicData uri="http://schemas.openxmlformats.org/presentationml/2006/ole">
            <mc:AlternateContent xmlns:mc="http://schemas.openxmlformats.org/markup-compatibility/2006">
              <mc:Choice xmlns:v="urn:schemas-microsoft-com:vml" Requires="v">
                <p:oleObj spid="_x0000_s4098" name="Diapositiva" r:id="rId7" imgW="6095217" imgH="3428148" progId="PowerPoint.Slide.12">
                  <p:embed/>
                </p:oleObj>
              </mc:Choice>
              <mc:Fallback>
                <p:oleObj name="Diapositiva" r:id="rId7" imgW="6095217" imgH="3428148" progId="PowerPoint.Slide.12">
                  <p:embed/>
                  <p:pic>
                    <p:nvPicPr>
                      <p:cNvPr id="47" name="Objeto 46"/>
                      <p:cNvPicPr>
                        <a:picLocks noChangeAspect="1" noChangeArrowheads="1"/>
                      </p:cNvPicPr>
                      <p:nvPr/>
                    </p:nvPicPr>
                    <p:blipFill>
                      <a:blip r:embed="rId8">
                        <a:extLst>
                          <a:ext uri="{28A0092B-C50C-407E-A947-70E740481C1C}">
                            <a14:useLocalDpi xmlns:a14="http://schemas.microsoft.com/office/drawing/2010/main" val="0"/>
                          </a:ext>
                        </a:extLst>
                      </a:blip>
                      <a:srcRect r="60625" b="56030"/>
                      <a:stretch>
                        <a:fillRect/>
                      </a:stretch>
                    </p:blipFill>
                    <p:spPr bwMode="auto">
                      <a:xfrm>
                        <a:off x="8209837" y="1162282"/>
                        <a:ext cx="1591185" cy="931169"/>
                      </a:xfrm>
                      <a:prstGeom prst="rect">
                        <a:avLst/>
                      </a:prstGeom>
                      <a:noFill/>
                    </p:spPr>
                  </p:pic>
                </p:oleObj>
              </mc:Fallback>
            </mc:AlternateContent>
          </a:graphicData>
        </a:graphic>
      </p:graphicFrame>
      <p:sp>
        <p:nvSpPr>
          <p:cNvPr id="48" name="Multidocumento 47"/>
          <p:cNvSpPr/>
          <p:nvPr/>
        </p:nvSpPr>
        <p:spPr>
          <a:xfrm>
            <a:off x="8282146" y="914400"/>
            <a:ext cx="3615940" cy="1177527"/>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s-ES" sz="2000">
              <a:solidFill>
                <a:schemeClr val="tx1"/>
              </a:solidFill>
            </a:endParaRPr>
          </a:p>
        </p:txBody>
      </p:sp>
      <p:sp>
        <p:nvSpPr>
          <p:cNvPr id="49" name="Rectángulo 48"/>
          <p:cNvSpPr/>
          <p:nvPr/>
        </p:nvSpPr>
        <p:spPr>
          <a:xfrm>
            <a:off x="9993077" y="1203152"/>
            <a:ext cx="1320036" cy="646331"/>
          </a:xfrm>
          <a:prstGeom prst="rect">
            <a:avLst/>
          </a:prstGeom>
        </p:spPr>
        <p:txBody>
          <a:bodyPr wrap="square">
            <a:spAutoFit/>
          </a:bodyPr>
          <a:lstStyle/>
          <a:p>
            <a:pPr algn="ctr"/>
            <a:r>
              <a:rPr lang="es-ES"/>
              <a:t>Multi-hour tests</a:t>
            </a:r>
          </a:p>
        </p:txBody>
      </p:sp>
      <p:sp>
        <p:nvSpPr>
          <p:cNvPr id="50" name="Multidocumento 49"/>
          <p:cNvSpPr/>
          <p:nvPr/>
        </p:nvSpPr>
        <p:spPr>
          <a:xfrm>
            <a:off x="8269902" y="2166232"/>
            <a:ext cx="3615940" cy="1177527"/>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s-ES" sz="2000">
              <a:solidFill>
                <a:schemeClr val="tx1"/>
              </a:solidFill>
            </a:endParaRPr>
          </a:p>
        </p:txBody>
      </p:sp>
      <p:sp>
        <p:nvSpPr>
          <p:cNvPr id="51" name="Rectángulo 50"/>
          <p:cNvSpPr/>
          <p:nvPr/>
        </p:nvSpPr>
        <p:spPr>
          <a:xfrm>
            <a:off x="9893725" y="2454984"/>
            <a:ext cx="1407144" cy="646331"/>
          </a:xfrm>
          <a:prstGeom prst="rect">
            <a:avLst/>
          </a:prstGeom>
        </p:spPr>
        <p:txBody>
          <a:bodyPr wrap="square">
            <a:spAutoFit/>
          </a:bodyPr>
          <a:lstStyle/>
          <a:p>
            <a:pPr algn="ctr"/>
            <a:r>
              <a:rPr lang="es-ES"/>
              <a:t>Multi-period tests</a:t>
            </a:r>
          </a:p>
        </p:txBody>
      </p:sp>
      <p:sp>
        <p:nvSpPr>
          <p:cNvPr id="52" name="CuadroTexto 51"/>
          <p:cNvSpPr txBox="1"/>
          <p:nvPr/>
        </p:nvSpPr>
        <p:spPr>
          <a:xfrm>
            <a:off x="5401532" y="3600970"/>
            <a:ext cx="6755889" cy="2677656"/>
          </a:xfrm>
          <a:prstGeom prst="rect">
            <a:avLst/>
          </a:prstGeom>
          <a:noFill/>
        </p:spPr>
        <p:txBody>
          <a:bodyPr wrap="square" rtlCol="0">
            <a:spAutoFit/>
          </a:bodyPr>
          <a:lstStyle/>
          <a:p>
            <a:r>
              <a:rPr lang="es-ES" sz="2400" b="1">
                <a:latin typeface="+mn-lt"/>
                <a:cs typeface="Arial" panose="020B0604020202020204" pitchFamily="34" charset="0"/>
              </a:rPr>
              <a:t>MH Cost model &amp; energy consumption model</a:t>
            </a:r>
          </a:p>
          <a:p>
            <a:pPr marL="285750" indent="-285750">
              <a:buFont typeface="Arial" panose="020B0604020202020204" pitchFamily="34" charset="0"/>
              <a:buChar char="•"/>
            </a:pPr>
            <a:r>
              <a:rPr lang="es-ES" sz="2400">
                <a:latin typeface="+mn-lt"/>
                <a:cs typeface="Arial" panose="020B0604020202020204" pitchFamily="34" charset="0"/>
              </a:rPr>
              <a:t>A cost model is being produced, updating and expanding efforts in previous Eus</a:t>
            </a:r>
          </a:p>
          <a:p>
            <a:pPr marL="285750" indent="-285750">
              <a:buFont typeface="Arial" panose="020B0604020202020204" pitchFamily="34" charset="0"/>
              <a:buChar char="•"/>
            </a:pPr>
            <a:r>
              <a:rPr lang="es-ES" sz="2400">
                <a:latin typeface="+mn-lt"/>
                <a:cs typeface="Arial" panose="020B0604020202020204" pitchFamily="34" charset="0"/>
              </a:rPr>
              <a:t>Cost model includes energy consumption figures</a:t>
            </a:r>
          </a:p>
          <a:p>
            <a:pPr marL="285750" indent="-285750">
              <a:buFont typeface="Arial" panose="020B0604020202020204" pitchFamily="34" charset="0"/>
              <a:buChar char="•"/>
            </a:pPr>
            <a:r>
              <a:rPr lang="es-ES" sz="2400">
                <a:latin typeface="+mn-lt"/>
                <a:cs typeface="Arial" panose="020B0604020202020204" pitchFamily="34" charset="0"/>
              </a:rPr>
              <a:t>Automatic reports are being developped to produce cost &amp; energy figures from the BOMs &amp; networks.</a:t>
            </a:r>
          </a:p>
        </p:txBody>
      </p:sp>
      <p:sp>
        <p:nvSpPr>
          <p:cNvPr id="28" name="Segnaposto data 2"/>
          <p:cNvSpPr>
            <a:spLocks noGrp="1"/>
          </p:cNvSpPr>
          <p:nvPr>
            <p:ph type="dt" sz="half" idx="10"/>
          </p:nvPr>
        </p:nvSpPr>
        <p:spPr>
          <a:xfrm>
            <a:off x="740634" y="6356350"/>
            <a:ext cx="892957" cy="365125"/>
          </a:xfrm>
        </p:spPr>
        <p:txBody>
          <a:bodyPr/>
          <a:lstStyle/>
          <a:p>
            <a:fld id="{38BE8C53-3943-44CC-83B4-124BB44A58A0}" type="datetime1">
              <a:rPr lang="en-US" smtClean="0"/>
              <a:t>10/2/2019</a:t>
            </a:fld>
            <a:endParaRPr lang="en-US"/>
          </a:p>
        </p:txBody>
      </p:sp>
      <p:sp>
        <p:nvSpPr>
          <p:cNvPr id="55" name="Slide Number Placeholder 3">
            <a:extLst>
              <a:ext uri="{FF2B5EF4-FFF2-40B4-BE49-F238E27FC236}">
                <a16:creationId xmlns:a16="http://schemas.microsoft.com/office/drawing/2014/main" id="{844EE1A1-1B6E-47EF-ABE7-39BFA6A06AFF}"/>
              </a:ext>
            </a:extLst>
          </p:cNvPr>
          <p:cNvSpPr>
            <a:spLocks noGrp="1"/>
          </p:cNvSpPr>
          <p:nvPr>
            <p:ph type="sldNum" sz="quarter" idx="12"/>
          </p:nvPr>
        </p:nvSpPr>
        <p:spPr>
          <a:xfrm>
            <a:off x="11422372" y="6369098"/>
            <a:ext cx="422097" cy="365125"/>
          </a:xfrm>
        </p:spPr>
        <p:txBody>
          <a:bodyPr/>
          <a:lstStyle/>
          <a:p>
            <a:fld id="{9EC776E0-00C6-4634-A5F7-D35E042FD6BB}" type="slidenum">
              <a:rPr lang="en-US" smtClean="0"/>
              <a:pPr/>
              <a:t>20</a:t>
            </a:fld>
            <a:endParaRPr lang="en-US"/>
          </a:p>
        </p:txBody>
      </p:sp>
      <p:sp>
        <p:nvSpPr>
          <p:cNvPr id="56" name="Footer Placeholder 5">
            <a:extLst>
              <a:ext uri="{FF2B5EF4-FFF2-40B4-BE49-F238E27FC236}">
                <a16:creationId xmlns:a16="http://schemas.microsoft.com/office/drawing/2014/main" id="{92C44B44-DE57-4872-9125-67BAE932FD94}"/>
              </a:ext>
            </a:extLst>
          </p:cNvPr>
          <p:cNvSpPr>
            <a:spLocks noGrp="1"/>
          </p:cNvSpPr>
          <p:nvPr>
            <p:ph type="ftr" sz="quarter" idx="3"/>
          </p:nvPr>
        </p:nvSpPr>
        <p:spPr>
          <a:xfrm>
            <a:off x="1750697" y="6410780"/>
            <a:ext cx="9571424" cy="365125"/>
          </a:xfrm>
        </p:spPr>
        <p:txBody>
          <a:bodyPr/>
          <a:lstStyle/>
          <a:p>
            <a:r>
              <a:rPr lang="en-US"/>
              <a:t>Metro-Haul Year 2 Review</a:t>
            </a:r>
            <a:endParaRPr lang="en-US" dirty="0"/>
          </a:p>
        </p:txBody>
      </p:sp>
    </p:spTree>
    <p:extLst>
      <p:ext uri="{BB962C8B-B14F-4D97-AF65-F5344CB8AC3E}">
        <p14:creationId xmlns:p14="http://schemas.microsoft.com/office/powerpoint/2010/main" val="1104542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Multidocumento 44"/>
          <p:cNvSpPr/>
          <p:nvPr/>
        </p:nvSpPr>
        <p:spPr>
          <a:xfrm>
            <a:off x="8282146" y="914400"/>
            <a:ext cx="3615940" cy="1177527"/>
          </a:xfrm>
          <a:prstGeom prst="flowChartMultidocumen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s-ES" sz="2000">
              <a:solidFill>
                <a:schemeClr val="tx1"/>
              </a:solidFill>
            </a:endParaRPr>
          </a:p>
        </p:txBody>
      </p:sp>
      <p:sp>
        <p:nvSpPr>
          <p:cNvPr id="47" name="Multidocumento 46"/>
          <p:cNvSpPr/>
          <p:nvPr/>
        </p:nvSpPr>
        <p:spPr>
          <a:xfrm>
            <a:off x="8269902" y="2166232"/>
            <a:ext cx="3615940" cy="1177527"/>
          </a:xfrm>
          <a:prstGeom prst="flowChartMultidocumen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s-ES" sz="2000">
              <a:solidFill>
                <a:schemeClr val="tx1"/>
              </a:solidFill>
            </a:endParaRPr>
          </a:p>
        </p:txBody>
      </p:sp>
      <p:sp>
        <p:nvSpPr>
          <p:cNvPr id="2" name="Titolo 1"/>
          <p:cNvSpPr>
            <a:spLocks noGrp="1"/>
          </p:cNvSpPr>
          <p:nvPr>
            <p:ph type="title"/>
          </p:nvPr>
        </p:nvSpPr>
        <p:spPr/>
        <p:txBody>
          <a:bodyPr/>
          <a:lstStyle/>
          <a:p>
            <a:r>
              <a:rPr lang="it-IT"/>
              <a:t>Methodology for techno-economic analysis . Workflow example</a:t>
            </a:r>
            <a:endParaRPr lang="it-IT" dirty="0"/>
          </a:p>
        </p:txBody>
      </p:sp>
      <p:sp>
        <p:nvSpPr>
          <p:cNvPr id="26" name="Flecha derecha 25"/>
          <p:cNvSpPr/>
          <p:nvPr/>
        </p:nvSpPr>
        <p:spPr>
          <a:xfrm>
            <a:off x="1673238" y="2180742"/>
            <a:ext cx="379538" cy="16580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27" name="Flecha derecha 26"/>
          <p:cNvSpPr/>
          <p:nvPr/>
        </p:nvSpPr>
        <p:spPr>
          <a:xfrm>
            <a:off x="3581530" y="2100469"/>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28" name="Rectángulo redondeado 27"/>
          <p:cNvSpPr/>
          <p:nvPr/>
        </p:nvSpPr>
        <p:spPr>
          <a:xfrm>
            <a:off x="203935" y="1733523"/>
            <a:ext cx="1483659" cy="9475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a:solidFill>
                  <a:schemeClr val="tx1"/>
                </a:solidFill>
              </a:rPr>
              <a:t>Reference Topology &amp; Traffic</a:t>
            </a:r>
            <a:endParaRPr lang="en-US" sz="2000" dirty="0">
              <a:solidFill>
                <a:schemeClr val="tx1"/>
              </a:solidFill>
            </a:endParaRPr>
          </a:p>
        </p:txBody>
      </p:sp>
      <p:sp>
        <p:nvSpPr>
          <p:cNvPr id="29" name="Multidocumento 28"/>
          <p:cNvSpPr/>
          <p:nvPr/>
        </p:nvSpPr>
        <p:spPr>
          <a:xfrm>
            <a:off x="2072451" y="1511064"/>
            <a:ext cx="1511064" cy="1462545"/>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Capacity Planning alg.</a:t>
            </a:r>
          </a:p>
        </p:txBody>
      </p:sp>
      <p:pic>
        <p:nvPicPr>
          <p:cNvPr id="30" name="Imagen 29"/>
          <p:cNvPicPr>
            <a:picLocks noChangeAspect="1"/>
          </p:cNvPicPr>
          <p:nvPr/>
        </p:nvPicPr>
        <p:blipFill rotWithShape="1">
          <a:blip r:embed="rId4" cstate="print">
            <a:extLst>
              <a:ext uri="{28A0092B-C50C-407E-A947-70E740481C1C}">
                <a14:useLocalDpi xmlns:a14="http://schemas.microsoft.com/office/drawing/2010/main" val="0"/>
              </a:ext>
            </a:extLst>
          </a:blip>
          <a:srcRect l="19969" t="19279" r="18418" b="20143"/>
          <a:stretch/>
        </p:blipFill>
        <p:spPr>
          <a:xfrm>
            <a:off x="1707269" y="1819534"/>
            <a:ext cx="366252" cy="360098"/>
          </a:xfrm>
          <a:prstGeom prst="rect">
            <a:avLst/>
          </a:prstGeom>
        </p:spPr>
      </p:pic>
      <p:pic>
        <p:nvPicPr>
          <p:cNvPr id="31" name="Imagen 30"/>
          <p:cNvPicPr>
            <a:picLocks noChangeAspect="1"/>
          </p:cNvPicPr>
          <p:nvPr/>
        </p:nvPicPr>
        <p:blipFill>
          <a:blip r:embed="rId5"/>
          <a:stretch>
            <a:fillRect/>
          </a:stretch>
        </p:blipFill>
        <p:spPr>
          <a:xfrm>
            <a:off x="3642233" y="1749449"/>
            <a:ext cx="365864" cy="311809"/>
          </a:xfrm>
          <a:prstGeom prst="rect">
            <a:avLst/>
          </a:prstGeom>
        </p:spPr>
      </p:pic>
      <p:sp>
        <p:nvSpPr>
          <p:cNvPr id="32" name="Multidocumento 31"/>
          <p:cNvSpPr/>
          <p:nvPr/>
        </p:nvSpPr>
        <p:spPr>
          <a:xfrm>
            <a:off x="4168555" y="1142304"/>
            <a:ext cx="1593766"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IP BOM</a:t>
            </a:r>
          </a:p>
        </p:txBody>
      </p:sp>
      <p:sp>
        <p:nvSpPr>
          <p:cNvPr id="33" name="Multidocumento 32"/>
          <p:cNvSpPr/>
          <p:nvPr/>
        </p:nvSpPr>
        <p:spPr>
          <a:xfrm>
            <a:off x="4168554" y="1852211"/>
            <a:ext cx="1596823"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DC BOM</a:t>
            </a:r>
          </a:p>
        </p:txBody>
      </p:sp>
      <p:sp>
        <p:nvSpPr>
          <p:cNvPr id="34" name="Multidocumento 33"/>
          <p:cNvSpPr/>
          <p:nvPr/>
        </p:nvSpPr>
        <p:spPr>
          <a:xfrm>
            <a:off x="4168554" y="2600987"/>
            <a:ext cx="1596824" cy="73127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WDM BOM</a:t>
            </a:r>
          </a:p>
        </p:txBody>
      </p:sp>
      <p:sp>
        <p:nvSpPr>
          <p:cNvPr id="35" name="Flecha derecha 34"/>
          <p:cNvSpPr/>
          <p:nvPr/>
        </p:nvSpPr>
        <p:spPr>
          <a:xfrm>
            <a:off x="5765559" y="2084361"/>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36" name="Imagen 35"/>
          <p:cNvPicPr>
            <a:picLocks noChangeAspect="1"/>
          </p:cNvPicPr>
          <p:nvPr/>
        </p:nvPicPr>
        <p:blipFill>
          <a:blip r:embed="rId5"/>
          <a:stretch>
            <a:fillRect/>
          </a:stretch>
        </p:blipFill>
        <p:spPr>
          <a:xfrm>
            <a:off x="5926016" y="1735617"/>
            <a:ext cx="365864" cy="311809"/>
          </a:xfrm>
          <a:prstGeom prst="rect">
            <a:avLst/>
          </a:prstGeom>
        </p:spPr>
      </p:pic>
      <p:pic>
        <p:nvPicPr>
          <p:cNvPr id="37" name="Imagen 36"/>
          <p:cNvPicPr>
            <a:picLocks noChangeAspect="1"/>
          </p:cNvPicPr>
          <p:nvPr/>
        </p:nvPicPr>
        <p:blipFill rotWithShape="1">
          <a:blip r:embed="rId4" cstate="print">
            <a:extLst>
              <a:ext uri="{28A0092B-C50C-407E-A947-70E740481C1C}">
                <a14:useLocalDpi xmlns:a14="http://schemas.microsoft.com/office/drawing/2010/main" val="0"/>
              </a:ext>
            </a:extLst>
          </a:blip>
          <a:srcRect l="19969" t="19279" r="18418" b="20143"/>
          <a:stretch/>
        </p:blipFill>
        <p:spPr>
          <a:xfrm>
            <a:off x="5925628" y="1338584"/>
            <a:ext cx="366252" cy="360098"/>
          </a:xfrm>
          <a:prstGeom prst="rect">
            <a:avLst/>
          </a:prstGeom>
        </p:spPr>
      </p:pic>
      <p:sp>
        <p:nvSpPr>
          <p:cNvPr id="38" name="Multidocumento 37"/>
          <p:cNvSpPr/>
          <p:nvPr/>
        </p:nvSpPr>
        <p:spPr>
          <a:xfrm>
            <a:off x="6364841" y="1142304"/>
            <a:ext cx="1398302" cy="927553"/>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Cost model</a:t>
            </a:r>
          </a:p>
        </p:txBody>
      </p:sp>
      <p:sp>
        <p:nvSpPr>
          <p:cNvPr id="39" name="Multidocumento 38"/>
          <p:cNvSpPr/>
          <p:nvPr/>
        </p:nvSpPr>
        <p:spPr>
          <a:xfrm>
            <a:off x="6364840" y="2091927"/>
            <a:ext cx="1398303" cy="100138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a:solidFill>
                  <a:schemeClr val="tx1"/>
                </a:solidFill>
              </a:rPr>
              <a:t>Energy model</a:t>
            </a:r>
          </a:p>
        </p:txBody>
      </p:sp>
      <p:sp>
        <p:nvSpPr>
          <p:cNvPr id="40" name="Flecha derecha 39"/>
          <p:cNvSpPr/>
          <p:nvPr/>
        </p:nvSpPr>
        <p:spPr>
          <a:xfrm>
            <a:off x="7766529" y="2069857"/>
            <a:ext cx="574767" cy="17417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pic>
        <p:nvPicPr>
          <p:cNvPr id="41" name="Imagen 40"/>
          <p:cNvPicPr>
            <a:picLocks noChangeAspect="1"/>
          </p:cNvPicPr>
          <p:nvPr/>
        </p:nvPicPr>
        <p:blipFill>
          <a:blip r:embed="rId5"/>
          <a:stretch>
            <a:fillRect/>
          </a:stretch>
        </p:blipFill>
        <p:spPr>
          <a:xfrm>
            <a:off x="7904038" y="1743302"/>
            <a:ext cx="365864" cy="311809"/>
          </a:xfrm>
          <a:prstGeom prst="rect">
            <a:avLst/>
          </a:prstGeom>
        </p:spPr>
      </p:pic>
      <p:pic>
        <p:nvPicPr>
          <p:cNvPr id="42" name="Imagen 41"/>
          <p:cNvPicPr>
            <a:picLocks noChangeAspect="1"/>
          </p:cNvPicPr>
          <p:nvPr/>
        </p:nvPicPr>
        <p:blipFill rotWithShape="1">
          <a:blip r:embed="rId4" cstate="print">
            <a:extLst>
              <a:ext uri="{28A0092B-C50C-407E-A947-70E740481C1C}">
                <a14:useLocalDpi xmlns:a14="http://schemas.microsoft.com/office/drawing/2010/main" val="0"/>
              </a:ext>
            </a:extLst>
          </a:blip>
          <a:srcRect l="19969" t="19279" r="18418" b="20143"/>
          <a:stretch/>
        </p:blipFill>
        <p:spPr>
          <a:xfrm>
            <a:off x="7903650" y="1346269"/>
            <a:ext cx="366252" cy="360098"/>
          </a:xfrm>
          <a:prstGeom prst="rect">
            <a:avLst/>
          </a:prstGeom>
        </p:spPr>
      </p:pic>
      <p:pic>
        <p:nvPicPr>
          <p:cNvPr id="43" name="Picture 1326284086" descr="Macintosh HD:Users:mikeparker2:Desktop:Screenshot 2019-03-12 at 17.16.57.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2605" y="2463035"/>
            <a:ext cx="1438417" cy="748251"/>
          </a:xfrm>
          <a:prstGeom prst="rect">
            <a:avLst/>
          </a:prstGeom>
          <a:noFill/>
          <a:ln>
            <a:noFill/>
          </a:ln>
        </p:spPr>
      </p:pic>
      <p:graphicFrame>
        <p:nvGraphicFramePr>
          <p:cNvPr id="44" name="Objeto 43"/>
          <p:cNvGraphicFramePr>
            <a:graphicFrameLocks noChangeAspect="1"/>
          </p:cNvGraphicFramePr>
          <p:nvPr>
            <p:extLst/>
          </p:nvPr>
        </p:nvGraphicFramePr>
        <p:xfrm>
          <a:off x="8209837" y="1162282"/>
          <a:ext cx="1591185" cy="931169"/>
        </p:xfrm>
        <a:graphic>
          <a:graphicData uri="http://schemas.openxmlformats.org/presentationml/2006/ole">
            <mc:AlternateContent xmlns:mc="http://schemas.openxmlformats.org/markup-compatibility/2006">
              <mc:Choice xmlns:v="urn:schemas-microsoft-com:vml" Requires="v">
                <p:oleObj spid="_x0000_s5122" name="Diapositiva" r:id="rId7" imgW="6095217" imgH="3428148" progId="PowerPoint.Slide.12">
                  <p:embed/>
                </p:oleObj>
              </mc:Choice>
              <mc:Fallback>
                <p:oleObj name="Diapositiva" r:id="rId7" imgW="6095217" imgH="3428148" progId="PowerPoint.Slide.12">
                  <p:embed/>
                  <p:pic>
                    <p:nvPicPr>
                      <p:cNvPr id="44" name="Objeto 43"/>
                      <p:cNvPicPr>
                        <a:picLocks noChangeAspect="1" noChangeArrowheads="1"/>
                      </p:cNvPicPr>
                      <p:nvPr/>
                    </p:nvPicPr>
                    <p:blipFill>
                      <a:blip r:embed="rId8">
                        <a:extLst>
                          <a:ext uri="{28A0092B-C50C-407E-A947-70E740481C1C}">
                            <a14:useLocalDpi xmlns:a14="http://schemas.microsoft.com/office/drawing/2010/main" val="0"/>
                          </a:ext>
                        </a:extLst>
                      </a:blip>
                      <a:srcRect r="60625" b="56030"/>
                      <a:stretch>
                        <a:fillRect/>
                      </a:stretch>
                    </p:blipFill>
                    <p:spPr bwMode="auto">
                      <a:xfrm>
                        <a:off x="8209837" y="1162282"/>
                        <a:ext cx="1591185" cy="931169"/>
                      </a:xfrm>
                      <a:prstGeom prst="rect">
                        <a:avLst/>
                      </a:prstGeom>
                      <a:noFill/>
                    </p:spPr>
                  </p:pic>
                </p:oleObj>
              </mc:Fallback>
            </mc:AlternateContent>
          </a:graphicData>
        </a:graphic>
      </p:graphicFrame>
      <p:sp>
        <p:nvSpPr>
          <p:cNvPr id="46" name="Rectángulo 45"/>
          <p:cNvSpPr/>
          <p:nvPr/>
        </p:nvSpPr>
        <p:spPr>
          <a:xfrm>
            <a:off x="9993077" y="1203152"/>
            <a:ext cx="1320036" cy="646331"/>
          </a:xfrm>
          <a:prstGeom prst="rect">
            <a:avLst/>
          </a:prstGeom>
        </p:spPr>
        <p:txBody>
          <a:bodyPr wrap="square">
            <a:spAutoFit/>
          </a:bodyPr>
          <a:lstStyle/>
          <a:p>
            <a:pPr algn="ctr"/>
            <a:r>
              <a:rPr lang="es-ES"/>
              <a:t>Multi-hour tests</a:t>
            </a:r>
          </a:p>
        </p:txBody>
      </p:sp>
      <p:sp>
        <p:nvSpPr>
          <p:cNvPr id="48" name="Rectángulo 47"/>
          <p:cNvSpPr/>
          <p:nvPr/>
        </p:nvSpPr>
        <p:spPr>
          <a:xfrm>
            <a:off x="9893725" y="2454984"/>
            <a:ext cx="1407144" cy="646331"/>
          </a:xfrm>
          <a:prstGeom prst="rect">
            <a:avLst/>
          </a:prstGeom>
        </p:spPr>
        <p:txBody>
          <a:bodyPr wrap="square">
            <a:spAutoFit/>
          </a:bodyPr>
          <a:lstStyle/>
          <a:p>
            <a:pPr algn="ctr"/>
            <a:r>
              <a:rPr lang="es-ES"/>
              <a:t>Multi-period tests</a:t>
            </a:r>
          </a:p>
        </p:txBody>
      </p:sp>
      <p:sp>
        <p:nvSpPr>
          <p:cNvPr id="49" name="CuadroTexto 48"/>
          <p:cNvSpPr txBox="1"/>
          <p:nvPr/>
        </p:nvSpPr>
        <p:spPr>
          <a:xfrm>
            <a:off x="407948" y="3512612"/>
            <a:ext cx="11759215" cy="1569660"/>
          </a:xfrm>
          <a:prstGeom prst="rect">
            <a:avLst/>
          </a:prstGeom>
          <a:noFill/>
        </p:spPr>
        <p:txBody>
          <a:bodyPr wrap="square" rtlCol="0">
            <a:spAutoFit/>
          </a:bodyPr>
          <a:lstStyle/>
          <a:p>
            <a:r>
              <a:rPr lang="es-ES" sz="2400" b="1">
                <a:latin typeface="+mn-lt"/>
                <a:cs typeface="Arial" panose="020B0604020202020204" pitchFamily="34" charset="0"/>
              </a:rPr>
              <a:t>Different tests are being conducted.</a:t>
            </a:r>
            <a:r>
              <a:rPr lang="es-ES" sz="2400">
                <a:latin typeface="+mn-lt"/>
                <a:cs typeface="Arial" panose="020B0604020202020204" pitchFamily="34" charset="0"/>
              </a:rPr>
              <a:t> Scripts for bulk definition of the multiple tests can be also shared.</a:t>
            </a:r>
          </a:p>
          <a:p>
            <a:pPr marL="342900" indent="-342900">
              <a:buFont typeface="Arial" panose="020B0604020202020204" pitchFamily="34" charset="0"/>
              <a:buChar char="•"/>
            </a:pPr>
            <a:r>
              <a:rPr lang="es-ES" sz="2400">
                <a:latin typeface="+mn-lt"/>
                <a:cs typeface="Arial" panose="020B0604020202020204" pitchFamily="34" charset="0"/>
              </a:rPr>
              <a:t>Multi-hour: Exploit knowledge of well known traffic profile variation along day.</a:t>
            </a:r>
          </a:p>
          <a:p>
            <a:pPr marL="342900" indent="-342900">
              <a:buFont typeface="Arial" panose="020B0604020202020204" pitchFamily="34" charset="0"/>
              <a:buChar char="•"/>
            </a:pPr>
            <a:r>
              <a:rPr lang="es-ES" sz="2400">
                <a:latin typeface="+mn-lt"/>
                <a:cs typeface="Arial" panose="020B0604020202020204" pitchFamily="34" charset="0"/>
              </a:rPr>
              <a:t>Multi-period: Studies considering traffic growth. Future-proof network evolution.</a:t>
            </a:r>
          </a:p>
        </p:txBody>
      </p:sp>
      <p:sp>
        <p:nvSpPr>
          <p:cNvPr id="3" name="Rectángulo redondeado 2"/>
          <p:cNvSpPr/>
          <p:nvPr/>
        </p:nvSpPr>
        <p:spPr>
          <a:xfrm>
            <a:off x="721092" y="5501568"/>
            <a:ext cx="10930133" cy="746772"/>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2400" b="1">
                <a:solidFill>
                  <a:schemeClr val="tx1"/>
                </a:solidFill>
              </a:rPr>
              <a:t>Relevant results already obtained, described later in this talk</a:t>
            </a:r>
          </a:p>
        </p:txBody>
      </p:sp>
      <p:sp>
        <p:nvSpPr>
          <p:cNvPr id="51" name="Segnaposto data 2"/>
          <p:cNvSpPr>
            <a:spLocks noGrp="1"/>
          </p:cNvSpPr>
          <p:nvPr>
            <p:ph type="dt" sz="half" idx="10"/>
          </p:nvPr>
        </p:nvSpPr>
        <p:spPr>
          <a:xfrm>
            <a:off x="740634" y="6356350"/>
            <a:ext cx="892957" cy="365125"/>
          </a:xfrm>
        </p:spPr>
        <p:txBody>
          <a:bodyPr/>
          <a:lstStyle/>
          <a:p>
            <a:fld id="{38BE8C53-3943-44CC-83B4-124BB44A58A0}" type="datetime1">
              <a:rPr lang="en-US" smtClean="0"/>
              <a:t>10/2/2019</a:t>
            </a:fld>
            <a:endParaRPr lang="en-US"/>
          </a:p>
        </p:txBody>
      </p:sp>
      <p:sp>
        <p:nvSpPr>
          <p:cNvPr id="50" name="Slide Number Placeholder 3">
            <a:extLst>
              <a:ext uri="{FF2B5EF4-FFF2-40B4-BE49-F238E27FC236}">
                <a16:creationId xmlns:a16="http://schemas.microsoft.com/office/drawing/2014/main" id="{B650268A-4DE2-420A-92F0-C0EA2C0C5C05}"/>
              </a:ext>
            </a:extLst>
          </p:cNvPr>
          <p:cNvSpPr>
            <a:spLocks noGrp="1"/>
          </p:cNvSpPr>
          <p:nvPr>
            <p:ph type="sldNum" sz="quarter" idx="12"/>
          </p:nvPr>
        </p:nvSpPr>
        <p:spPr>
          <a:xfrm>
            <a:off x="11422372" y="6369098"/>
            <a:ext cx="422097" cy="365125"/>
          </a:xfrm>
        </p:spPr>
        <p:txBody>
          <a:bodyPr/>
          <a:lstStyle/>
          <a:p>
            <a:fld id="{9EC776E0-00C6-4634-A5F7-D35E042FD6BB}" type="slidenum">
              <a:rPr lang="en-US" smtClean="0"/>
              <a:pPr/>
              <a:t>21</a:t>
            </a:fld>
            <a:endParaRPr lang="en-US"/>
          </a:p>
        </p:txBody>
      </p:sp>
      <p:sp>
        <p:nvSpPr>
          <p:cNvPr id="54" name="Footer Placeholder 5">
            <a:extLst>
              <a:ext uri="{FF2B5EF4-FFF2-40B4-BE49-F238E27FC236}">
                <a16:creationId xmlns:a16="http://schemas.microsoft.com/office/drawing/2014/main" id="{8765498E-3C4A-42C7-9FA3-9305C835D754}"/>
              </a:ext>
            </a:extLst>
          </p:cNvPr>
          <p:cNvSpPr>
            <a:spLocks noGrp="1"/>
          </p:cNvSpPr>
          <p:nvPr>
            <p:ph type="ftr" sz="quarter" idx="3"/>
          </p:nvPr>
        </p:nvSpPr>
        <p:spPr>
          <a:xfrm>
            <a:off x="1750697" y="6410780"/>
            <a:ext cx="9571424" cy="365125"/>
          </a:xfrm>
        </p:spPr>
        <p:txBody>
          <a:bodyPr/>
          <a:lstStyle/>
          <a:p>
            <a:r>
              <a:rPr lang="en-US"/>
              <a:t>Metro-Haul Year 2 Review</a:t>
            </a:r>
            <a:endParaRPr lang="en-US" dirty="0"/>
          </a:p>
        </p:txBody>
      </p:sp>
    </p:spTree>
    <p:extLst>
      <p:ext uri="{BB962C8B-B14F-4D97-AF65-F5344CB8AC3E}">
        <p14:creationId xmlns:p14="http://schemas.microsoft.com/office/powerpoint/2010/main" val="11788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F07B-613F-4E27-8BBC-87847B4BA46E}"/>
              </a:ext>
            </a:extLst>
          </p:cNvPr>
          <p:cNvSpPr>
            <a:spLocks noGrp="1"/>
          </p:cNvSpPr>
          <p:nvPr>
            <p:ph type="title"/>
          </p:nvPr>
        </p:nvSpPr>
        <p:spPr/>
        <p:txBody>
          <a:bodyPr/>
          <a:lstStyle/>
          <a:p>
            <a:r>
              <a:rPr lang="en-GB" dirty="0"/>
              <a:t>Static traffic matrices</a:t>
            </a:r>
          </a:p>
        </p:txBody>
      </p:sp>
      <p:sp>
        <p:nvSpPr>
          <p:cNvPr id="3" name="Slide Number Placeholder 2">
            <a:extLst>
              <a:ext uri="{FF2B5EF4-FFF2-40B4-BE49-F238E27FC236}">
                <a16:creationId xmlns:a16="http://schemas.microsoft.com/office/drawing/2014/main" id="{C8D4BDDF-F9BB-42E5-B013-A3BA4ED16753}"/>
              </a:ext>
            </a:extLst>
          </p:cNvPr>
          <p:cNvSpPr>
            <a:spLocks noGrp="1"/>
          </p:cNvSpPr>
          <p:nvPr>
            <p:ph type="sldNum" sz="quarter" idx="12"/>
          </p:nvPr>
        </p:nvSpPr>
        <p:spPr/>
        <p:txBody>
          <a:bodyPr/>
          <a:lstStyle/>
          <a:p>
            <a:fld id="{9EC776E0-00C6-4634-A5F7-D35E042FD6BB}" type="slidenum">
              <a:rPr lang="en-US" smtClean="0"/>
              <a:pPr/>
              <a:t>22</a:t>
            </a:fld>
            <a:endParaRPr lang="en-US"/>
          </a:p>
        </p:txBody>
      </p:sp>
      <p:sp>
        <p:nvSpPr>
          <p:cNvPr id="4" name="Content Placeholder 3">
            <a:extLst>
              <a:ext uri="{FF2B5EF4-FFF2-40B4-BE49-F238E27FC236}">
                <a16:creationId xmlns:a16="http://schemas.microsoft.com/office/drawing/2014/main" id="{9128591D-BC01-4CB4-BF59-272E2F26EBB2}"/>
              </a:ext>
            </a:extLst>
          </p:cNvPr>
          <p:cNvSpPr>
            <a:spLocks noGrp="1"/>
          </p:cNvSpPr>
          <p:nvPr>
            <p:ph sz="quarter" idx="13"/>
          </p:nvPr>
        </p:nvSpPr>
        <p:spPr/>
        <p:txBody>
          <a:bodyPr/>
          <a:lstStyle/>
          <a:p>
            <a:pPr marL="0" indent="0">
              <a:buNone/>
            </a:pPr>
            <a:r>
              <a:rPr lang="it-IT" sz="2400" b="1" dirty="0"/>
              <a:t>Traffic model proposal based on three main categories </a:t>
            </a:r>
          </a:p>
          <a:p>
            <a:pPr marL="457189" indent="-457189">
              <a:buFont typeface="+mj-lt"/>
              <a:buAutoNum type="alphaUcPeriod"/>
            </a:pPr>
            <a:r>
              <a:rPr lang="it-IT" sz="2400" b="1" dirty="0"/>
              <a:t>Residential and Business «mass market». Three types:</a:t>
            </a:r>
          </a:p>
          <a:p>
            <a:pPr marL="838179" lvl="1" indent="-457189">
              <a:buFont typeface="+mj-lt"/>
              <a:buAutoNum type="arabicPeriod"/>
            </a:pPr>
            <a:r>
              <a:rPr lang="it-IT" sz="2133" b="1" dirty="0"/>
              <a:t>(10%) Peer-to-peer </a:t>
            </a:r>
            <a:r>
              <a:rPr lang="it-IT" sz="2133" dirty="0"/>
              <a:t>(audio and video call and other services between user terminals) – Symmetrical (Upstream 100% of Downstream)</a:t>
            </a:r>
          </a:p>
          <a:p>
            <a:pPr marL="1037149" lvl="2" indent="-342900"/>
            <a:r>
              <a:rPr lang="it-IT" sz="1933" dirty="0"/>
              <a:t>User ↔</a:t>
            </a:r>
            <a:r>
              <a:rPr lang="it-IT" sz="1933" dirty="0">
                <a:sym typeface="Wingdings" panose="05000000000000000000" pitchFamily="2" charset="2"/>
              </a:rPr>
              <a:t> </a:t>
            </a:r>
            <a:r>
              <a:rPr lang="it-IT" sz="1933" dirty="0"/>
              <a:t>MCEN BB (5G Core handling IP packets) ↔ </a:t>
            </a:r>
            <a:r>
              <a:rPr lang="it-IT" sz="1933" dirty="0">
                <a:sym typeface="Wingdings" panose="05000000000000000000" pitchFamily="2" charset="2"/>
              </a:rPr>
              <a:t>User</a:t>
            </a:r>
          </a:p>
          <a:p>
            <a:pPr marL="838179" lvl="1" indent="-457189">
              <a:buFont typeface="+mj-lt"/>
              <a:buAutoNum type="arabicPeriod"/>
            </a:pPr>
            <a:r>
              <a:rPr lang="it-IT" sz="2133" b="1" dirty="0"/>
              <a:t>(30%) No cached traffic from remote DC </a:t>
            </a:r>
            <a:r>
              <a:rPr lang="it-IT" sz="2133" dirty="0"/>
              <a:t>(in Metro Core BB sites or outside) - no caching in metro network  assumed – Asymmetrical (Upstream 30% of Downstream)</a:t>
            </a:r>
          </a:p>
          <a:p>
            <a:pPr marL="1037149" lvl="2" indent="-342900"/>
            <a:r>
              <a:rPr lang="it-IT" sz="1933" dirty="0"/>
              <a:t>User↔M</a:t>
            </a:r>
            <a:r>
              <a:rPr lang="it-IT" sz="1933" dirty="0">
                <a:sym typeface="Wingdings" panose="05000000000000000000" pitchFamily="2" charset="2"/>
              </a:rPr>
              <a:t>CEN BB (where application DCs are, or going to the core)</a:t>
            </a:r>
          </a:p>
          <a:p>
            <a:pPr marL="838179" lvl="1" indent="-457189">
              <a:buFont typeface="+mj-lt"/>
              <a:buAutoNum type="arabicPeriod"/>
            </a:pPr>
            <a:r>
              <a:rPr lang="it-IT" sz="2133" b="1" dirty="0"/>
              <a:t>(60%) Cached video traffic on remote or local DC </a:t>
            </a:r>
            <a:r>
              <a:rPr lang="it-IT" sz="2133" dirty="0"/>
              <a:t>Hugely asymmetrical (Upstream 10% of Downstream)</a:t>
            </a:r>
          </a:p>
          <a:p>
            <a:pPr marL="1037149" lvl="2" indent="-342900"/>
            <a:r>
              <a:rPr lang="it-IT" sz="1933" dirty="0"/>
              <a:t>User↔AMEN Cache</a:t>
            </a:r>
          </a:p>
          <a:p>
            <a:pPr marL="1037149" lvl="2" indent="-342900"/>
            <a:r>
              <a:rPr lang="it-IT" sz="1933" dirty="0"/>
              <a:t>User↔Closest MCEN Cache</a:t>
            </a:r>
          </a:p>
          <a:p>
            <a:pPr marL="1037149" lvl="2" indent="-342900"/>
            <a:r>
              <a:rPr lang="it-IT" sz="1933" dirty="0"/>
              <a:t>User↔MCEN BB (Cache / go to backbone)</a:t>
            </a:r>
            <a:endParaRPr lang="en-GB" dirty="0"/>
          </a:p>
        </p:txBody>
      </p:sp>
      <p:sp>
        <p:nvSpPr>
          <p:cNvPr id="5" name="Date Placeholder 4">
            <a:extLst>
              <a:ext uri="{FF2B5EF4-FFF2-40B4-BE49-F238E27FC236}">
                <a16:creationId xmlns:a16="http://schemas.microsoft.com/office/drawing/2014/main" id="{BE07D2FA-816C-4060-A3A9-29BBF162C9E0}"/>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638D8107-F51F-4C31-9CED-52779637274F}"/>
              </a:ext>
            </a:extLst>
          </p:cNvPr>
          <p:cNvSpPr>
            <a:spLocks noGrp="1"/>
          </p:cNvSpPr>
          <p:nvPr>
            <p:ph type="ftr" sz="quarter" idx="3"/>
          </p:nvPr>
        </p:nvSpPr>
        <p:spPr/>
        <p:txBody>
          <a:bodyPr/>
          <a:lstStyle/>
          <a:p>
            <a:r>
              <a:rPr lang="en-US"/>
              <a:t>Metro-Haul Year 2 Review</a:t>
            </a:r>
            <a:endParaRPr lang="en-US" dirty="0"/>
          </a:p>
        </p:txBody>
      </p:sp>
      <p:sp>
        <p:nvSpPr>
          <p:cNvPr id="7" name="Rectángulo redondeado 3">
            <a:extLst>
              <a:ext uri="{FF2B5EF4-FFF2-40B4-BE49-F238E27FC236}">
                <a16:creationId xmlns:a16="http://schemas.microsoft.com/office/drawing/2014/main" id="{84DDAEB8-BED1-44CE-96B7-0C48939C4769}"/>
              </a:ext>
            </a:extLst>
          </p:cNvPr>
          <p:cNvSpPr/>
          <p:nvPr/>
        </p:nvSpPr>
        <p:spPr>
          <a:xfrm>
            <a:off x="477982" y="5579917"/>
            <a:ext cx="11263745" cy="728117"/>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Traffic intensities: short, medium and long term traffic (2019, 2022, 2025), reflecting also expected 5G penetration</a:t>
            </a:r>
          </a:p>
        </p:txBody>
      </p:sp>
    </p:spTree>
    <p:extLst>
      <p:ext uri="{BB962C8B-B14F-4D97-AF65-F5344CB8AC3E}">
        <p14:creationId xmlns:p14="http://schemas.microsoft.com/office/powerpoint/2010/main" val="237335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963B-6748-49E3-BFB5-ED9459475DD2}"/>
              </a:ext>
            </a:extLst>
          </p:cNvPr>
          <p:cNvSpPr>
            <a:spLocks noGrp="1"/>
          </p:cNvSpPr>
          <p:nvPr>
            <p:ph type="title"/>
          </p:nvPr>
        </p:nvSpPr>
        <p:spPr/>
        <p:txBody>
          <a:bodyPr/>
          <a:lstStyle/>
          <a:p>
            <a:r>
              <a:rPr lang="en-GB" dirty="0"/>
              <a:t>Daily Traffic Profile</a:t>
            </a:r>
          </a:p>
        </p:txBody>
      </p:sp>
      <p:sp>
        <p:nvSpPr>
          <p:cNvPr id="3" name="Slide Number Placeholder 2">
            <a:extLst>
              <a:ext uri="{FF2B5EF4-FFF2-40B4-BE49-F238E27FC236}">
                <a16:creationId xmlns:a16="http://schemas.microsoft.com/office/drawing/2014/main" id="{01E3A91F-A6CB-461A-A64B-9504AA7C7A1B}"/>
              </a:ext>
            </a:extLst>
          </p:cNvPr>
          <p:cNvSpPr>
            <a:spLocks noGrp="1"/>
          </p:cNvSpPr>
          <p:nvPr>
            <p:ph type="sldNum" sz="quarter" idx="12"/>
          </p:nvPr>
        </p:nvSpPr>
        <p:spPr/>
        <p:txBody>
          <a:bodyPr/>
          <a:lstStyle/>
          <a:p>
            <a:fld id="{9EC776E0-00C6-4634-A5F7-D35E042FD6BB}" type="slidenum">
              <a:rPr lang="en-US" smtClean="0"/>
              <a:pPr/>
              <a:t>23</a:t>
            </a:fld>
            <a:endParaRPr lang="en-US"/>
          </a:p>
        </p:txBody>
      </p:sp>
      <p:sp>
        <p:nvSpPr>
          <p:cNvPr id="4" name="Date Placeholder 3">
            <a:extLst>
              <a:ext uri="{FF2B5EF4-FFF2-40B4-BE49-F238E27FC236}">
                <a16:creationId xmlns:a16="http://schemas.microsoft.com/office/drawing/2014/main" id="{39E4E6CE-AD0A-424B-A66B-04564060C4C9}"/>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5" name="Footer Placeholder 4">
            <a:extLst>
              <a:ext uri="{FF2B5EF4-FFF2-40B4-BE49-F238E27FC236}">
                <a16:creationId xmlns:a16="http://schemas.microsoft.com/office/drawing/2014/main" id="{1DC7CC40-0EB2-491F-9981-EB56EF7112A9}"/>
              </a:ext>
            </a:extLst>
          </p:cNvPr>
          <p:cNvSpPr>
            <a:spLocks noGrp="1"/>
          </p:cNvSpPr>
          <p:nvPr>
            <p:ph type="ftr" sz="quarter" idx="3"/>
          </p:nvPr>
        </p:nvSpPr>
        <p:spPr/>
        <p:txBody>
          <a:bodyPr/>
          <a:lstStyle/>
          <a:p>
            <a:r>
              <a:rPr lang="en-US"/>
              <a:t>Metro-Haul Year 2 Review</a:t>
            </a:r>
            <a:endParaRPr lang="en-US" dirty="0"/>
          </a:p>
        </p:txBody>
      </p:sp>
      <p:pic>
        <p:nvPicPr>
          <p:cNvPr id="6" name="Imagen 76">
            <a:extLst>
              <a:ext uri="{FF2B5EF4-FFF2-40B4-BE49-F238E27FC236}">
                <a16:creationId xmlns:a16="http://schemas.microsoft.com/office/drawing/2014/main" id="{FAC72762-B0D5-41FE-BF70-393A7C086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000" y="2261455"/>
            <a:ext cx="5333333" cy="4000000"/>
          </a:xfrm>
          <a:prstGeom prst="rect">
            <a:avLst/>
          </a:prstGeom>
        </p:spPr>
      </p:pic>
      <p:sp>
        <p:nvSpPr>
          <p:cNvPr id="7" name="Text Placeholder 2">
            <a:extLst>
              <a:ext uri="{FF2B5EF4-FFF2-40B4-BE49-F238E27FC236}">
                <a16:creationId xmlns:a16="http://schemas.microsoft.com/office/drawing/2014/main" id="{8F80983A-F6C3-4514-8BAE-16E8EB7C8E4A}"/>
              </a:ext>
            </a:extLst>
          </p:cNvPr>
          <p:cNvSpPr txBox="1">
            <a:spLocks/>
          </p:cNvSpPr>
          <p:nvPr/>
        </p:nvSpPr>
        <p:spPr>
          <a:xfrm>
            <a:off x="583096" y="1078946"/>
            <a:ext cx="4312289" cy="1603187"/>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000" kern="1200" noProof="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lvl="1" indent="0" fontAlgn="auto">
              <a:spcAft>
                <a:spcPts val="0"/>
              </a:spcAft>
              <a:buFont typeface="Arial" panose="020B0604020202020204" pitchFamily="34" charset="0"/>
              <a:buNone/>
            </a:pPr>
            <a:r>
              <a:rPr lang="it-IT" sz="2400" b="1" dirty="0"/>
              <a:t>For all the traffic types:</a:t>
            </a:r>
          </a:p>
          <a:p>
            <a:pPr lvl="1" fontAlgn="auto">
              <a:spcAft>
                <a:spcPts val="0"/>
              </a:spcAft>
            </a:pPr>
            <a:r>
              <a:rPr lang="it-IT" sz="2400" b="1" dirty="0"/>
              <a:t>80% residential nature</a:t>
            </a:r>
          </a:p>
          <a:p>
            <a:pPr lvl="1" fontAlgn="auto">
              <a:spcAft>
                <a:spcPts val="0"/>
              </a:spcAft>
            </a:pPr>
            <a:r>
              <a:rPr lang="it-IT" sz="2400" b="1" dirty="0"/>
              <a:t>20% business nature</a:t>
            </a:r>
          </a:p>
          <a:p>
            <a:pPr marL="990575" lvl="1" indent="-457189" fontAlgn="auto">
              <a:spcAft>
                <a:spcPts val="0"/>
              </a:spcAft>
              <a:buFont typeface="+mj-lt"/>
              <a:buAutoNum type="arabicPeriod" startAt="2"/>
            </a:pPr>
            <a:endParaRPr lang="it-IT" sz="1667" b="1" dirty="0"/>
          </a:p>
        </p:txBody>
      </p:sp>
      <p:sp>
        <p:nvSpPr>
          <p:cNvPr id="8" name="Cerrar llave 30">
            <a:extLst>
              <a:ext uri="{FF2B5EF4-FFF2-40B4-BE49-F238E27FC236}">
                <a16:creationId xmlns:a16="http://schemas.microsoft.com/office/drawing/2014/main" id="{001A2700-6701-43C7-9E5E-1B2984C1F061}"/>
              </a:ext>
            </a:extLst>
          </p:cNvPr>
          <p:cNvSpPr/>
          <p:nvPr/>
        </p:nvSpPr>
        <p:spPr>
          <a:xfrm>
            <a:off x="4655127" y="810491"/>
            <a:ext cx="332509" cy="168332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Flecha derecha 32">
            <a:extLst>
              <a:ext uri="{FF2B5EF4-FFF2-40B4-BE49-F238E27FC236}">
                <a16:creationId xmlns:a16="http://schemas.microsoft.com/office/drawing/2014/main" id="{D6F11333-63E8-48CC-A602-A39823E0E958}"/>
              </a:ext>
            </a:extLst>
          </p:cNvPr>
          <p:cNvSpPr/>
          <p:nvPr/>
        </p:nvSpPr>
        <p:spPr>
          <a:xfrm>
            <a:off x="5164282" y="1188052"/>
            <a:ext cx="893618" cy="46759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dirty="0">
              <a:solidFill>
                <a:schemeClr val="tx1"/>
              </a:solidFill>
            </a:endParaRPr>
          </a:p>
        </p:txBody>
      </p:sp>
      <p:sp>
        <p:nvSpPr>
          <p:cNvPr id="10" name="CuadroTexto 42">
            <a:extLst>
              <a:ext uri="{FF2B5EF4-FFF2-40B4-BE49-F238E27FC236}">
                <a16:creationId xmlns:a16="http://schemas.microsoft.com/office/drawing/2014/main" id="{0C635DB9-452E-45F4-9529-8F4804936632}"/>
              </a:ext>
            </a:extLst>
          </p:cNvPr>
          <p:cNvSpPr txBox="1"/>
          <p:nvPr/>
        </p:nvSpPr>
        <p:spPr>
          <a:xfrm>
            <a:off x="6234546" y="912341"/>
            <a:ext cx="5247409"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800" dirty="0">
                <a:latin typeface="+mn-lt"/>
                <a:cs typeface="Arial" panose="020B0604020202020204" pitchFamily="34" charset="0"/>
              </a:rPr>
              <a:t>Residential and business have different daily patterns </a:t>
            </a:r>
          </a:p>
        </p:txBody>
      </p:sp>
      <p:sp>
        <p:nvSpPr>
          <p:cNvPr id="11" name="CuadroTexto 46">
            <a:extLst>
              <a:ext uri="{FF2B5EF4-FFF2-40B4-BE49-F238E27FC236}">
                <a16:creationId xmlns:a16="http://schemas.microsoft.com/office/drawing/2014/main" id="{08DC2E5B-BD4C-44D7-9D43-7D4CC3B02B4D}"/>
              </a:ext>
            </a:extLst>
          </p:cNvPr>
          <p:cNvSpPr txBox="1"/>
          <p:nvPr/>
        </p:nvSpPr>
        <p:spPr>
          <a:xfrm>
            <a:off x="523664" y="3245958"/>
            <a:ext cx="5205845" cy="1200329"/>
          </a:xfrm>
          <a:prstGeom prst="rect">
            <a:avLst/>
          </a:prstGeom>
          <a:noFill/>
        </p:spPr>
        <p:txBody>
          <a:bodyPr wrap="square" rtlCol="0">
            <a:spAutoFit/>
          </a:bodyPr>
          <a:lstStyle/>
          <a:p>
            <a:pPr algn="ctr"/>
            <a:r>
              <a:rPr lang="es-ES" sz="2400">
                <a:latin typeface="+mn-lt"/>
                <a:cs typeface="Arial" panose="020B0604020202020204" pitchFamily="34" charset="0"/>
              </a:rPr>
              <a:t>Note that residential traffic flows peak at night, and business traffic flows peak in the afternoon</a:t>
            </a:r>
            <a:endParaRPr lang="es-ES" sz="2400" dirty="0">
              <a:latin typeface="+mn-lt"/>
              <a:cs typeface="Arial" panose="020B0604020202020204" pitchFamily="34" charset="0"/>
            </a:endParaRPr>
          </a:p>
        </p:txBody>
      </p:sp>
      <p:cxnSp>
        <p:nvCxnSpPr>
          <p:cNvPr id="12" name="Conector recto de flecha 55">
            <a:extLst>
              <a:ext uri="{FF2B5EF4-FFF2-40B4-BE49-F238E27FC236}">
                <a16:creationId xmlns:a16="http://schemas.microsoft.com/office/drawing/2014/main" id="{DDF2C10A-4EB7-4533-8FC9-E4544EACF9D0}"/>
              </a:ext>
            </a:extLst>
          </p:cNvPr>
          <p:cNvCxnSpPr/>
          <p:nvPr/>
        </p:nvCxnSpPr>
        <p:spPr>
          <a:xfrm flipV="1">
            <a:off x="5735310" y="3124867"/>
            <a:ext cx="4904981" cy="7065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57">
            <a:extLst>
              <a:ext uri="{FF2B5EF4-FFF2-40B4-BE49-F238E27FC236}">
                <a16:creationId xmlns:a16="http://schemas.microsoft.com/office/drawing/2014/main" id="{50044ECA-BCAD-4D48-824D-A552E33A369A}"/>
              </a:ext>
            </a:extLst>
          </p:cNvPr>
          <p:cNvCxnSpPr/>
          <p:nvPr/>
        </p:nvCxnSpPr>
        <p:spPr>
          <a:xfrm>
            <a:off x="5735310" y="3839353"/>
            <a:ext cx="3122940" cy="1329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93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FB39-A368-4007-9C35-DD55EFC68D21}"/>
              </a:ext>
            </a:extLst>
          </p:cNvPr>
          <p:cNvSpPr>
            <a:spLocks noGrp="1"/>
          </p:cNvSpPr>
          <p:nvPr>
            <p:ph type="title"/>
          </p:nvPr>
        </p:nvSpPr>
        <p:spPr/>
        <p:txBody>
          <a:bodyPr/>
          <a:lstStyle/>
          <a:p>
            <a:r>
              <a:rPr lang="en-GB" dirty="0"/>
              <a:t>Static vs Dynamic Control &amp; Data Planes</a:t>
            </a:r>
          </a:p>
        </p:txBody>
      </p:sp>
      <p:sp>
        <p:nvSpPr>
          <p:cNvPr id="3" name="Slide Number Placeholder 2">
            <a:extLst>
              <a:ext uri="{FF2B5EF4-FFF2-40B4-BE49-F238E27FC236}">
                <a16:creationId xmlns:a16="http://schemas.microsoft.com/office/drawing/2014/main" id="{4884DA83-10E3-42D1-8322-0999D33095D7}"/>
              </a:ext>
            </a:extLst>
          </p:cNvPr>
          <p:cNvSpPr>
            <a:spLocks noGrp="1"/>
          </p:cNvSpPr>
          <p:nvPr>
            <p:ph type="sldNum" sz="quarter" idx="12"/>
          </p:nvPr>
        </p:nvSpPr>
        <p:spPr/>
        <p:txBody>
          <a:bodyPr/>
          <a:lstStyle/>
          <a:p>
            <a:fld id="{9EC776E0-00C6-4634-A5F7-D35E042FD6BB}" type="slidenum">
              <a:rPr lang="en-US" smtClean="0"/>
              <a:pPr/>
              <a:t>24</a:t>
            </a:fld>
            <a:endParaRPr lang="en-US"/>
          </a:p>
        </p:txBody>
      </p:sp>
      <p:sp>
        <p:nvSpPr>
          <p:cNvPr id="4" name="Content Placeholder 3">
            <a:extLst>
              <a:ext uri="{FF2B5EF4-FFF2-40B4-BE49-F238E27FC236}">
                <a16:creationId xmlns:a16="http://schemas.microsoft.com/office/drawing/2014/main" id="{62B717BE-3252-4D0D-A3E7-FF86C09162C4}"/>
              </a:ext>
            </a:extLst>
          </p:cNvPr>
          <p:cNvSpPr>
            <a:spLocks noGrp="1"/>
          </p:cNvSpPr>
          <p:nvPr>
            <p:ph sz="quarter" idx="13"/>
          </p:nvPr>
        </p:nvSpPr>
        <p:spPr>
          <a:xfrm>
            <a:off x="721093" y="769938"/>
            <a:ext cx="10853873" cy="5446712"/>
          </a:xfrm>
        </p:spPr>
        <p:txBody>
          <a:bodyPr/>
          <a:lstStyle/>
          <a:p>
            <a:pPr marL="342900" indent="-342900">
              <a:buFont typeface="Arial" panose="020B0604020202020204" pitchFamily="34" charset="0"/>
              <a:buChar char="•"/>
            </a:pPr>
            <a:r>
              <a:rPr lang="en-GB" sz="2400" dirty="0">
                <a:cs typeface="Arial" panose="020B0604020202020204" pitchFamily="34" charset="0"/>
              </a:rPr>
              <a:t>Static case:</a:t>
            </a:r>
          </a:p>
          <a:p>
            <a:pPr marL="800100" lvl="1" indent="-342900">
              <a:buFont typeface="Arial" panose="020B0604020202020204" pitchFamily="34" charset="0"/>
              <a:buChar char="•"/>
            </a:pPr>
            <a:r>
              <a:rPr lang="en-GB" sz="2000" dirty="0">
                <a:cs typeface="Arial" panose="020B0604020202020204" pitchFamily="34" charset="0"/>
              </a:rPr>
              <a:t>Traffic flows of residential and business traffic separated</a:t>
            </a:r>
          </a:p>
          <a:p>
            <a:pPr marL="800100" lvl="1" indent="-342900">
              <a:buFont typeface="Arial" panose="020B0604020202020204" pitchFamily="34" charset="0"/>
              <a:buChar char="•"/>
            </a:pPr>
            <a:r>
              <a:rPr lang="en-GB" sz="2000" dirty="0">
                <a:cs typeface="Arial" panose="020B0604020202020204" pitchFamily="34" charset="0"/>
              </a:rPr>
              <a:t>No reconfiguration possible: </a:t>
            </a:r>
          </a:p>
          <a:p>
            <a:pPr marL="1257300" lvl="2" indent="-342900">
              <a:buFont typeface="Arial" panose="020B0604020202020204" pitchFamily="34" charset="0"/>
              <a:buChar char="•"/>
            </a:pPr>
            <a:r>
              <a:rPr lang="en-GB" sz="2000" dirty="0">
                <a:cs typeface="Arial" panose="020B0604020202020204" pitchFamily="34" charset="0"/>
              </a:rPr>
              <a:t>IP flows are </a:t>
            </a:r>
            <a:r>
              <a:rPr lang="en-GB" sz="2000" b="1" dirty="0">
                <a:cs typeface="Arial" panose="020B0604020202020204" pitchFamily="34" charset="0"/>
              </a:rPr>
              <a:t>statically</a:t>
            </a:r>
            <a:r>
              <a:rPr lang="en-GB" sz="2000" dirty="0">
                <a:cs typeface="Arial" panose="020B0604020202020204" pitchFamily="34" charset="0"/>
              </a:rPr>
              <a:t> assigned resources </a:t>
            </a:r>
            <a:r>
              <a:rPr lang="en-GB" sz="2000" b="1" dirty="0">
                <a:cs typeface="Arial" panose="020B0604020202020204" pitchFamily="34" charset="0"/>
              </a:rPr>
              <a:t>for peak load</a:t>
            </a:r>
            <a:r>
              <a:rPr lang="en-GB" sz="2000" dirty="0">
                <a:cs typeface="Arial" panose="020B0604020202020204" pitchFamily="34" charset="0"/>
              </a:rPr>
              <a:t>. </a:t>
            </a:r>
          </a:p>
          <a:p>
            <a:pPr marL="1257300" lvl="2" indent="-342900">
              <a:buFont typeface="Arial" panose="020B0604020202020204" pitchFamily="34" charset="0"/>
              <a:buChar char="•"/>
            </a:pPr>
            <a:r>
              <a:rPr lang="en-GB" sz="2000" dirty="0" err="1">
                <a:cs typeface="Arial" panose="020B0604020202020204" pitchFamily="34" charset="0"/>
              </a:rPr>
              <a:t>Lightpaths</a:t>
            </a:r>
            <a:r>
              <a:rPr lang="en-GB" sz="2000" dirty="0">
                <a:cs typeface="Arial" panose="020B0604020202020204" pitchFamily="34" charset="0"/>
              </a:rPr>
              <a:t> are </a:t>
            </a:r>
            <a:r>
              <a:rPr lang="en-GB" sz="2000" b="1" dirty="0">
                <a:cs typeface="Arial" panose="020B0604020202020204" pitchFamily="34" charset="0"/>
              </a:rPr>
              <a:t>statically</a:t>
            </a:r>
            <a:r>
              <a:rPr lang="en-GB" sz="2000" dirty="0">
                <a:cs typeface="Arial" panose="020B0604020202020204" pitchFamily="34" charset="0"/>
              </a:rPr>
              <a:t> placed, never changed, but shared between residential and business traffic</a:t>
            </a:r>
          </a:p>
          <a:p>
            <a:pPr marL="342900" indent="-342900">
              <a:spcBef>
                <a:spcPts val="1800"/>
              </a:spcBef>
              <a:buFont typeface="Arial" panose="020B0604020202020204" pitchFamily="34" charset="0"/>
              <a:buChar char="•"/>
            </a:pPr>
            <a:r>
              <a:rPr lang="en-GB" sz="2400" dirty="0">
                <a:cs typeface="Arial" panose="020B0604020202020204" pitchFamily="34" charset="0"/>
              </a:rPr>
              <a:t>Dynamic case. </a:t>
            </a:r>
            <a:r>
              <a:rPr lang="en-GB" sz="2400" dirty="0" err="1">
                <a:cs typeface="Arial" panose="020B0604020202020204" pitchFamily="34" charset="0"/>
              </a:rPr>
              <a:t>MetroHaul</a:t>
            </a:r>
            <a:r>
              <a:rPr lang="en-GB" sz="2400" dirty="0">
                <a:cs typeface="Arial" panose="020B0604020202020204" pitchFamily="34" charset="0"/>
              </a:rPr>
              <a:t> agile control and data plane permits:</a:t>
            </a:r>
          </a:p>
          <a:p>
            <a:pPr marL="1257300" lvl="2" indent="-342900">
              <a:buFont typeface="Arial" panose="020B0604020202020204" pitchFamily="34" charset="0"/>
              <a:buChar char="•"/>
            </a:pPr>
            <a:r>
              <a:rPr lang="en-GB" sz="2000" dirty="0">
                <a:cs typeface="Arial" panose="020B0604020202020204" pitchFamily="34" charset="0"/>
              </a:rPr>
              <a:t>Make the most of Physical NFs </a:t>
            </a:r>
            <a:r>
              <a:rPr lang="en-GB" sz="2000" dirty="0">
                <a:cs typeface="Arial" panose="020B0604020202020204" pitchFamily="34" charset="0"/>
                <a:sym typeface="Wingdings" panose="05000000000000000000" pitchFamily="2" charset="2"/>
              </a:rPr>
              <a:t> VNFs</a:t>
            </a:r>
          </a:p>
          <a:p>
            <a:pPr marL="1257300" lvl="2" indent="-342900">
              <a:buFont typeface="Arial" panose="020B0604020202020204" pitchFamily="34" charset="0"/>
              <a:buChar char="•"/>
            </a:pPr>
            <a:r>
              <a:rPr lang="en-GB" sz="2000" dirty="0" err="1">
                <a:cs typeface="Arial" panose="020B0604020202020204" pitchFamily="34" charset="0"/>
              </a:rPr>
              <a:t>Redimension</a:t>
            </a:r>
            <a:r>
              <a:rPr lang="en-GB" sz="2000" dirty="0">
                <a:cs typeface="Arial" panose="020B0604020202020204" pitchFamily="34" charset="0"/>
              </a:rPr>
              <a:t> the IT resources assigned in the DCs to each VNF</a:t>
            </a:r>
          </a:p>
          <a:p>
            <a:pPr marL="1714500" lvl="3" indent="-342900"/>
            <a:r>
              <a:rPr lang="en-GB" sz="2000" b="1" dirty="0">
                <a:cs typeface="Arial" panose="020B0604020202020204" pitchFamily="34" charset="0"/>
              </a:rPr>
              <a:t>IT resources used in the morning for NFs of business traffic, can be reused in the evening for NFs handling residential traffic.</a:t>
            </a:r>
          </a:p>
          <a:p>
            <a:pPr marL="1257300" lvl="2" indent="-342900">
              <a:buFont typeface="Arial" panose="020B0604020202020204" pitchFamily="34" charset="0"/>
              <a:buChar char="•"/>
            </a:pPr>
            <a:r>
              <a:rPr lang="en-GB" sz="2000" dirty="0" err="1">
                <a:cs typeface="Arial" panose="020B0604020202020204" pitchFamily="34" charset="0"/>
              </a:rPr>
              <a:t>Lightpaths</a:t>
            </a:r>
            <a:r>
              <a:rPr lang="en-GB" sz="2000" dirty="0">
                <a:cs typeface="Arial" panose="020B0604020202020204" pitchFamily="34" charset="0"/>
              </a:rPr>
              <a:t> </a:t>
            </a:r>
            <a:r>
              <a:rPr lang="en-GB" sz="2000" b="1" dirty="0">
                <a:cs typeface="Arial" panose="020B0604020202020204" pitchFamily="34" charset="0"/>
              </a:rPr>
              <a:t>are set up and down dynamically</a:t>
            </a:r>
            <a:r>
              <a:rPr lang="en-GB" sz="2000" dirty="0">
                <a:cs typeface="Arial" panose="020B0604020202020204" pitchFamily="34" charset="0"/>
              </a:rPr>
              <a:t> on demand to adapt to traffic variations </a:t>
            </a:r>
          </a:p>
          <a:p>
            <a:pPr marL="1714500" lvl="3" indent="-342900"/>
            <a:r>
              <a:rPr lang="en-GB" sz="2000" dirty="0">
                <a:cs typeface="Arial" panose="020B0604020202020204" pitchFamily="34" charset="0"/>
              </a:rPr>
              <a:t>Transponders INSIDE a node are reusable: A transponder in node </a:t>
            </a:r>
            <a:r>
              <a:rPr lang="en-GB" sz="2000" b="1" dirty="0">
                <a:cs typeface="Arial" panose="020B0604020202020204" pitchFamily="34" charset="0"/>
              </a:rPr>
              <a:t>A</a:t>
            </a:r>
            <a:r>
              <a:rPr lang="en-GB" sz="2000" dirty="0">
                <a:cs typeface="Arial" panose="020B0604020202020204" pitchFamily="34" charset="0"/>
              </a:rPr>
              <a:t> can be used in the morning for a </a:t>
            </a:r>
            <a:r>
              <a:rPr lang="en-GB" sz="2000" dirty="0" err="1">
                <a:cs typeface="Arial" panose="020B0604020202020204" pitchFamily="34" charset="0"/>
              </a:rPr>
              <a:t>lightpath</a:t>
            </a:r>
            <a:r>
              <a:rPr lang="en-GB" sz="2000" dirty="0">
                <a:cs typeface="Arial" panose="020B0604020202020204" pitchFamily="34" charset="0"/>
              </a:rPr>
              <a:t> </a:t>
            </a:r>
            <a:r>
              <a:rPr lang="en-GB" sz="2000" b="1" dirty="0">
                <a:cs typeface="Arial" panose="020B0604020202020204" pitchFamily="34" charset="0"/>
              </a:rPr>
              <a:t>A↔B</a:t>
            </a:r>
            <a:r>
              <a:rPr lang="en-GB" sz="2000" dirty="0">
                <a:cs typeface="Arial" panose="020B0604020202020204" pitchFamily="34" charset="0"/>
              </a:rPr>
              <a:t>, and later in a </a:t>
            </a:r>
            <a:r>
              <a:rPr lang="en-GB" sz="2000" dirty="0" err="1">
                <a:cs typeface="Arial" panose="020B0604020202020204" pitchFamily="34" charset="0"/>
              </a:rPr>
              <a:t>lightpath</a:t>
            </a:r>
            <a:r>
              <a:rPr lang="en-GB" sz="2000" dirty="0">
                <a:cs typeface="Arial" panose="020B0604020202020204" pitchFamily="34" charset="0"/>
              </a:rPr>
              <a:t> </a:t>
            </a:r>
            <a:r>
              <a:rPr lang="en-GB" sz="2000" b="1" dirty="0">
                <a:cs typeface="Arial" panose="020B0604020202020204" pitchFamily="34" charset="0"/>
              </a:rPr>
              <a:t>A↔C.</a:t>
            </a:r>
            <a:endParaRPr lang="en-GB" sz="2000" dirty="0">
              <a:cs typeface="Arial" panose="020B0604020202020204" pitchFamily="34" charset="0"/>
            </a:endParaRPr>
          </a:p>
          <a:p>
            <a:pPr marL="0" indent="0">
              <a:buNone/>
            </a:pPr>
            <a:endParaRPr lang="en-GB" dirty="0"/>
          </a:p>
        </p:txBody>
      </p:sp>
      <p:sp>
        <p:nvSpPr>
          <p:cNvPr id="5" name="Date Placeholder 4">
            <a:extLst>
              <a:ext uri="{FF2B5EF4-FFF2-40B4-BE49-F238E27FC236}">
                <a16:creationId xmlns:a16="http://schemas.microsoft.com/office/drawing/2014/main" id="{2F40116A-9076-46FB-A423-EB3D8C844A65}"/>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7506CF61-B9DB-43EB-9D0F-A3E91AAB98EE}"/>
              </a:ext>
            </a:extLst>
          </p:cNvPr>
          <p:cNvSpPr>
            <a:spLocks noGrp="1"/>
          </p:cNvSpPr>
          <p:nvPr>
            <p:ph type="ftr" sz="quarter" idx="3"/>
          </p:nvPr>
        </p:nvSpPr>
        <p:spPr/>
        <p:txBody>
          <a:bodyPr/>
          <a:lstStyle/>
          <a:p>
            <a:r>
              <a:rPr lang="en-US"/>
              <a:t>Metro-Haul Year 2 Review</a:t>
            </a:r>
            <a:endParaRPr lang="en-US" dirty="0"/>
          </a:p>
        </p:txBody>
      </p:sp>
    </p:spTree>
    <p:extLst>
      <p:ext uri="{BB962C8B-B14F-4D97-AF65-F5344CB8AC3E}">
        <p14:creationId xmlns:p14="http://schemas.microsoft.com/office/powerpoint/2010/main" val="3416289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Technoeconomics Outcomes in Topology Dense</a:t>
            </a:r>
          </a:p>
        </p:txBody>
      </p:sp>
      <p:sp>
        <p:nvSpPr>
          <p:cNvPr id="20" name="CuadroTexto 19"/>
          <p:cNvSpPr txBox="1"/>
          <p:nvPr/>
        </p:nvSpPr>
        <p:spPr>
          <a:xfrm>
            <a:off x="1696159" y="895585"/>
            <a:ext cx="8447100" cy="415498"/>
          </a:xfrm>
          <a:prstGeom prst="rect">
            <a:avLst/>
          </a:prstGeom>
          <a:noFill/>
        </p:spPr>
        <p:txBody>
          <a:bodyPr wrap="square" rtlCol="0">
            <a:spAutoFit/>
          </a:bodyPr>
          <a:lstStyle/>
          <a:p>
            <a:pPr algn="ctr"/>
            <a:r>
              <a:rPr lang="es-ES" sz="2100" dirty="0" err="1">
                <a:latin typeface="+mn-lt"/>
                <a:cs typeface="Arial" panose="020B0604020202020204" pitchFamily="34" charset="0"/>
              </a:rPr>
              <a:t>Having</a:t>
            </a:r>
            <a:r>
              <a:rPr lang="es-ES" sz="2100" dirty="0">
                <a:latin typeface="+mn-lt"/>
                <a:cs typeface="Arial" panose="020B0604020202020204" pitchFamily="34" charset="0"/>
              </a:rPr>
              <a:t> a </a:t>
            </a:r>
            <a:r>
              <a:rPr lang="es-ES" sz="2100" dirty="0" err="1">
                <a:latin typeface="+mn-lt"/>
                <a:cs typeface="Arial" panose="020B0604020202020204" pitchFamily="34" charset="0"/>
              </a:rPr>
              <a:t>dynamic</a:t>
            </a:r>
            <a:r>
              <a:rPr lang="es-ES" sz="2100" dirty="0">
                <a:latin typeface="+mn-lt"/>
                <a:cs typeface="Arial" panose="020B0604020202020204" pitchFamily="34" charset="0"/>
              </a:rPr>
              <a:t> &amp; agile control &amp; data </a:t>
            </a:r>
            <a:r>
              <a:rPr lang="es-ES" sz="2100" dirty="0" err="1">
                <a:latin typeface="+mn-lt"/>
                <a:cs typeface="Arial" panose="020B0604020202020204" pitchFamily="34" charset="0"/>
              </a:rPr>
              <a:t>plane</a:t>
            </a:r>
            <a:r>
              <a:rPr lang="es-ES" sz="2100" dirty="0">
                <a:latin typeface="+mn-lt"/>
                <a:cs typeface="Arial" panose="020B0604020202020204" pitchFamily="34" charset="0"/>
              </a:rPr>
              <a:t> </a:t>
            </a:r>
            <a:r>
              <a:rPr lang="es-ES" sz="2100" dirty="0" err="1">
                <a:latin typeface="+mn-lt"/>
                <a:cs typeface="Arial" panose="020B0604020202020204" pitchFamily="34" charset="0"/>
              </a:rPr>
              <a:t>helps</a:t>
            </a:r>
            <a:r>
              <a:rPr lang="es-ES" sz="2100" dirty="0">
                <a:latin typeface="+mn-lt"/>
                <a:cs typeface="Arial" panose="020B0604020202020204" pitchFamily="34" charset="0"/>
              </a:rPr>
              <a:t> </a:t>
            </a:r>
            <a:r>
              <a:rPr lang="es-ES" sz="2100" dirty="0" err="1">
                <a:latin typeface="+mn-lt"/>
                <a:cs typeface="Arial" panose="020B0604020202020204" pitchFamily="34" charset="0"/>
              </a:rPr>
              <a:t>to</a:t>
            </a:r>
            <a:r>
              <a:rPr lang="es-ES" sz="2100" dirty="0">
                <a:latin typeface="+mn-lt"/>
                <a:cs typeface="Arial" panose="020B0604020202020204" pitchFamily="34" charset="0"/>
              </a:rPr>
              <a:t> reduce CAPEX? </a:t>
            </a:r>
          </a:p>
        </p:txBody>
      </p:sp>
      <p:graphicFrame>
        <p:nvGraphicFramePr>
          <p:cNvPr id="16" name="Tabla 15"/>
          <p:cNvGraphicFramePr>
            <a:graphicFrameLocks noGrp="1"/>
          </p:cNvGraphicFramePr>
          <p:nvPr>
            <p:extLst/>
          </p:nvPr>
        </p:nvGraphicFramePr>
        <p:xfrm>
          <a:off x="1971301" y="2062131"/>
          <a:ext cx="3327690" cy="654558"/>
        </p:xfrm>
        <a:graphic>
          <a:graphicData uri="http://schemas.openxmlformats.org/drawingml/2006/table">
            <a:tbl>
              <a:tblPr firstRow="1" firstCol="1" bandRow="1">
                <a:tableStyleId>{5C22544A-7EE6-4342-B048-85BDC9FD1C3A}</a:tableStyleId>
              </a:tblPr>
              <a:tblGrid>
                <a:gridCol w="1697749">
                  <a:extLst>
                    <a:ext uri="{9D8B030D-6E8A-4147-A177-3AD203B41FA5}">
                      <a16:colId xmlns:a16="http://schemas.microsoft.com/office/drawing/2014/main" val="20000"/>
                    </a:ext>
                  </a:extLst>
                </a:gridCol>
                <a:gridCol w="446777">
                  <a:extLst>
                    <a:ext uri="{9D8B030D-6E8A-4147-A177-3AD203B41FA5}">
                      <a16:colId xmlns:a16="http://schemas.microsoft.com/office/drawing/2014/main" val="20001"/>
                    </a:ext>
                  </a:extLst>
                </a:gridCol>
                <a:gridCol w="446142">
                  <a:extLst>
                    <a:ext uri="{9D8B030D-6E8A-4147-A177-3AD203B41FA5}">
                      <a16:colId xmlns:a16="http://schemas.microsoft.com/office/drawing/2014/main" val="20002"/>
                    </a:ext>
                  </a:extLst>
                </a:gridCol>
                <a:gridCol w="737022">
                  <a:extLst>
                    <a:ext uri="{9D8B030D-6E8A-4147-A177-3AD203B41FA5}">
                      <a16:colId xmlns:a16="http://schemas.microsoft.com/office/drawing/2014/main" val="20003"/>
                    </a:ext>
                  </a:extLst>
                </a:gridCol>
              </a:tblGrid>
              <a:tr h="210360">
                <a:tc>
                  <a:txBody>
                    <a:bodyPr/>
                    <a:lstStyle/>
                    <a:p>
                      <a:pPr algn="ctr">
                        <a:lnSpc>
                          <a:spcPct val="107000"/>
                        </a:lnSpc>
                        <a:spcAft>
                          <a:spcPts val="0"/>
                        </a:spcAft>
                      </a:pPr>
                      <a:r>
                        <a:rPr lang="en-US" sz="1400">
                          <a:effectLst/>
                        </a:rPr>
                        <a:t> TOPOLOGY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a:effectLst/>
                        </a:rPr>
                        <a:t>Tp1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a:effectLst/>
                        </a:rPr>
                        <a:t>TP2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dirty="0" err="1">
                          <a:effectLst/>
                        </a:rPr>
                        <a:t>TPOther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10360">
                <a:tc>
                  <a:txBody>
                    <a:bodyPr/>
                    <a:lstStyle/>
                    <a:p>
                      <a:pPr algn="ctr">
                        <a:lnSpc>
                          <a:spcPct val="107000"/>
                        </a:lnSpc>
                        <a:spcAft>
                          <a:spcPts val="0"/>
                        </a:spcAft>
                      </a:pPr>
                      <a:r>
                        <a:rPr lang="en-US" sz="1400">
                          <a:effectLst/>
                        </a:rPr>
                        <a:t>Static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dirty="0">
                          <a:effectLst/>
                        </a:rPr>
                        <a:t>466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a:effectLst/>
                        </a:rPr>
                        <a:t>756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10360">
                <a:tc>
                  <a:txBody>
                    <a:bodyPr/>
                    <a:lstStyle/>
                    <a:p>
                      <a:pPr algn="ctr">
                        <a:lnSpc>
                          <a:spcPct val="107000"/>
                        </a:lnSpc>
                        <a:spcAft>
                          <a:spcPts val="0"/>
                        </a:spcAft>
                      </a:pPr>
                      <a:r>
                        <a:rPr lang="en-US" sz="1400">
                          <a:effectLst/>
                        </a:rPr>
                        <a:t>Dynamic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a:effectLst/>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dirty="0">
                          <a:effectLst/>
                        </a:rPr>
                        <a:t>386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dirty="0">
                          <a:effectLst/>
                        </a:rPr>
                        <a:t>630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bl>
          </a:graphicData>
        </a:graphic>
      </p:graphicFrame>
      <p:sp>
        <p:nvSpPr>
          <p:cNvPr id="5" name="CuadroTexto 4"/>
          <p:cNvSpPr txBox="1"/>
          <p:nvPr/>
        </p:nvSpPr>
        <p:spPr>
          <a:xfrm>
            <a:off x="5735960" y="2093672"/>
            <a:ext cx="5708788" cy="738664"/>
          </a:xfrm>
          <a:prstGeom prst="rect">
            <a:avLst/>
          </a:prstGeom>
          <a:noFill/>
        </p:spPr>
        <p:txBody>
          <a:bodyPr wrap="square" rtlCol="0">
            <a:spAutoFit/>
          </a:bodyPr>
          <a:lstStyle/>
          <a:p>
            <a:pPr algn="ctr"/>
            <a:r>
              <a:rPr lang="es-ES" sz="2100" dirty="0">
                <a:latin typeface="+mn-lt"/>
                <a:cs typeface="Arial" panose="020B0604020202020204" pitchFamily="34" charset="0"/>
              </a:rPr>
              <a:t>20-27% </a:t>
            </a:r>
            <a:r>
              <a:rPr lang="es-ES" sz="2100" dirty="0" err="1">
                <a:latin typeface="+mn-lt"/>
                <a:cs typeface="Arial" panose="020B0604020202020204" pitchFamily="34" charset="0"/>
              </a:rPr>
              <a:t>reduction</a:t>
            </a:r>
            <a:r>
              <a:rPr lang="es-ES" sz="2100" dirty="0">
                <a:latin typeface="+mn-lt"/>
                <a:cs typeface="Arial" panose="020B0604020202020204" pitchFamily="34" charset="0"/>
              </a:rPr>
              <a:t> in </a:t>
            </a:r>
            <a:r>
              <a:rPr lang="es-ES" sz="2100" b="1" dirty="0">
                <a:latin typeface="+mn-lt"/>
                <a:cs typeface="Arial" panose="020B0604020202020204" pitchFamily="34" charset="0"/>
              </a:rPr>
              <a:t># </a:t>
            </a:r>
            <a:r>
              <a:rPr lang="es-ES" sz="2100" b="1" dirty="0" err="1">
                <a:latin typeface="+mn-lt"/>
                <a:cs typeface="Arial" panose="020B0604020202020204" pitchFamily="34" charset="0"/>
              </a:rPr>
              <a:t>transponders</a:t>
            </a:r>
            <a:r>
              <a:rPr lang="es-ES" sz="2100" b="1" dirty="0">
                <a:latin typeface="+mn-lt"/>
                <a:cs typeface="Arial" panose="020B0604020202020204" pitchFamily="34" charset="0"/>
              </a:rPr>
              <a:t> </a:t>
            </a:r>
            <a:r>
              <a:rPr lang="es-ES" sz="2100" dirty="0" err="1">
                <a:latin typeface="+mn-lt"/>
                <a:cs typeface="Arial" panose="020B0604020202020204" pitchFamily="34" charset="0"/>
              </a:rPr>
              <a:t>needed</a:t>
            </a:r>
            <a:r>
              <a:rPr lang="es-ES" sz="2100" dirty="0">
                <a:latin typeface="+mn-lt"/>
                <a:cs typeface="Arial" panose="020B0604020202020204" pitchFamily="34" charset="0"/>
              </a:rPr>
              <a:t>, </a:t>
            </a:r>
            <a:r>
              <a:rPr lang="es-ES" sz="2100" dirty="0" err="1">
                <a:latin typeface="+mn-lt"/>
                <a:cs typeface="Arial" panose="020B0604020202020204" pitchFamily="34" charset="0"/>
              </a:rPr>
              <a:t>both</a:t>
            </a:r>
            <a:r>
              <a:rPr lang="es-ES" sz="2100" dirty="0">
                <a:latin typeface="+mn-lt"/>
                <a:cs typeface="Arial" panose="020B0604020202020204" pitchFamily="34" charset="0"/>
              </a:rPr>
              <a:t> in </a:t>
            </a:r>
            <a:r>
              <a:rPr lang="es-ES" sz="2100" dirty="0" err="1">
                <a:latin typeface="+mn-lt"/>
                <a:cs typeface="Arial" panose="020B0604020202020204" pitchFamily="34" charset="0"/>
              </a:rPr>
              <a:t>filterless</a:t>
            </a:r>
            <a:r>
              <a:rPr lang="es-ES" sz="2100" dirty="0">
                <a:latin typeface="+mn-lt"/>
                <a:cs typeface="Arial" panose="020B0604020202020204" pitchFamily="34" charset="0"/>
              </a:rPr>
              <a:t> and full ROADM cases</a:t>
            </a:r>
          </a:p>
        </p:txBody>
      </p:sp>
      <p:graphicFrame>
        <p:nvGraphicFramePr>
          <p:cNvPr id="17" name="Tabla 16"/>
          <p:cNvGraphicFramePr>
            <a:graphicFrameLocks noGrp="1"/>
          </p:cNvGraphicFramePr>
          <p:nvPr>
            <p:extLst/>
          </p:nvPr>
        </p:nvGraphicFramePr>
        <p:xfrm>
          <a:off x="1971301" y="2752305"/>
          <a:ext cx="3327689" cy="654558"/>
        </p:xfrm>
        <a:graphic>
          <a:graphicData uri="http://schemas.openxmlformats.org/drawingml/2006/table">
            <a:tbl>
              <a:tblPr firstRow="1" firstCol="1" bandRow="1">
                <a:tableStyleId>{5C22544A-7EE6-4342-B048-85BDC9FD1C3A}</a:tableStyleId>
              </a:tblPr>
              <a:tblGrid>
                <a:gridCol w="1676044">
                  <a:extLst>
                    <a:ext uri="{9D8B030D-6E8A-4147-A177-3AD203B41FA5}">
                      <a16:colId xmlns:a16="http://schemas.microsoft.com/office/drawing/2014/main" val="20000"/>
                    </a:ext>
                  </a:extLst>
                </a:gridCol>
                <a:gridCol w="441064">
                  <a:extLst>
                    <a:ext uri="{9D8B030D-6E8A-4147-A177-3AD203B41FA5}">
                      <a16:colId xmlns:a16="http://schemas.microsoft.com/office/drawing/2014/main" val="20001"/>
                    </a:ext>
                  </a:extLst>
                </a:gridCol>
                <a:gridCol w="482981">
                  <a:extLst>
                    <a:ext uri="{9D8B030D-6E8A-4147-A177-3AD203B41FA5}">
                      <a16:colId xmlns:a16="http://schemas.microsoft.com/office/drawing/2014/main" val="20002"/>
                    </a:ext>
                  </a:extLst>
                </a:gridCol>
                <a:gridCol w="727600">
                  <a:extLst>
                    <a:ext uri="{9D8B030D-6E8A-4147-A177-3AD203B41FA5}">
                      <a16:colId xmlns:a16="http://schemas.microsoft.com/office/drawing/2014/main" val="20003"/>
                    </a:ext>
                  </a:extLst>
                </a:gridCol>
              </a:tblGrid>
              <a:tr h="210360">
                <a:tc>
                  <a:txBody>
                    <a:bodyPr/>
                    <a:lstStyle/>
                    <a:p>
                      <a:pPr algn="ctr">
                        <a:lnSpc>
                          <a:spcPct val="107000"/>
                        </a:lnSpc>
                        <a:spcAft>
                          <a:spcPts val="0"/>
                        </a:spcAft>
                      </a:pPr>
                      <a:r>
                        <a:rPr lang="en-US" sz="1400">
                          <a:effectLst/>
                        </a:rPr>
                        <a:t> TOPOLOGY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a:effectLst/>
                        </a:rPr>
                        <a:t>Tp1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a:effectLst/>
                        </a:rPr>
                        <a:t>TP2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a:effectLst/>
                        </a:rPr>
                        <a:t>TPOther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10360">
                <a:tc>
                  <a:txBody>
                    <a:bodyPr/>
                    <a:lstStyle/>
                    <a:p>
                      <a:pPr algn="ctr">
                        <a:lnSpc>
                          <a:spcPct val="107000"/>
                        </a:lnSpc>
                        <a:spcAft>
                          <a:spcPts val="0"/>
                        </a:spcAft>
                      </a:pPr>
                      <a:r>
                        <a:rPr lang="en-US" sz="1400">
                          <a:effectLst/>
                        </a:rPr>
                        <a:t>Static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dirty="0">
                          <a:effectLst/>
                        </a:rPr>
                        <a:t>5500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a:effectLst/>
                        </a:rPr>
                        <a:t>468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10360">
                <a:tc>
                  <a:txBody>
                    <a:bodyPr/>
                    <a:lstStyle/>
                    <a:p>
                      <a:pPr algn="ctr">
                        <a:lnSpc>
                          <a:spcPct val="107000"/>
                        </a:lnSpc>
                        <a:spcAft>
                          <a:spcPts val="0"/>
                        </a:spcAft>
                      </a:pPr>
                      <a:r>
                        <a:rPr lang="en-US" sz="1400">
                          <a:effectLst/>
                        </a:rPr>
                        <a:t>Dynamic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a:effectLst/>
                        </a:rPr>
                        <a:t>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dirty="0">
                          <a:effectLst/>
                        </a:rPr>
                        <a:t>4588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400" dirty="0">
                          <a:effectLst/>
                        </a:rPr>
                        <a:t>370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bl>
          </a:graphicData>
        </a:graphic>
      </p:graphicFrame>
      <p:sp>
        <p:nvSpPr>
          <p:cNvPr id="6" name="Rectángulo redondeado 5"/>
          <p:cNvSpPr/>
          <p:nvPr/>
        </p:nvSpPr>
        <p:spPr>
          <a:xfrm>
            <a:off x="1633103" y="1947430"/>
            <a:ext cx="3966730" cy="1605125"/>
          </a:xfrm>
          <a:prstGeom prst="roundRect">
            <a:avLst/>
          </a:prstGeom>
          <a:solidFill>
            <a:schemeClr val="accent1">
              <a:alpha val="6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sz="1200" dirty="0">
              <a:solidFill>
                <a:schemeClr val="tx1"/>
              </a:solidFill>
            </a:endParaRPr>
          </a:p>
        </p:txBody>
      </p:sp>
      <p:graphicFrame>
        <p:nvGraphicFramePr>
          <p:cNvPr id="18" name="Tabla 17"/>
          <p:cNvGraphicFramePr>
            <a:graphicFrameLocks noGrp="1"/>
          </p:cNvGraphicFramePr>
          <p:nvPr>
            <p:extLst/>
          </p:nvPr>
        </p:nvGraphicFramePr>
        <p:xfrm>
          <a:off x="1971300" y="3600579"/>
          <a:ext cx="3327688" cy="882841"/>
        </p:xfrm>
        <a:graphic>
          <a:graphicData uri="http://schemas.openxmlformats.org/drawingml/2006/table">
            <a:tbl>
              <a:tblPr firstRow="1" firstCol="1" bandRow="1">
                <a:tableStyleId>{5C22544A-7EE6-4342-B048-85BDC9FD1C3A}</a:tableStyleId>
              </a:tblPr>
              <a:tblGrid>
                <a:gridCol w="1340583">
                  <a:extLst>
                    <a:ext uri="{9D8B030D-6E8A-4147-A177-3AD203B41FA5}">
                      <a16:colId xmlns:a16="http://schemas.microsoft.com/office/drawing/2014/main" val="20000"/>
                    </a:ext>
                  </a:extLst>
                </a:gridCol>
                <a:gridCol w="710574">
                  <a:extLst>
                    <a:ext uri="{9D8B030D-6E8A-4147-A177-3AD203B41FA5}">
                      <a16:colId xmlns:a16="http://schemas.microsoft.com/office/drawing/2014/main" val="20001"/>
                    </a:ext>
                  </a:extLst>
                </a:gridCol>
                <a:gridCol w="688556">
                  <a:extLst>
                    <a:ext uri="{9D8B030D-6E8A-4147-A177-3AD203B41FA5}">
                      <a16:colId xmlns:a16="http://schemas.microsoft.com/office/drawing/2014/main" val="20002"/>
                    </a:ext>
                  </a:extLst>
                </a:gridCol>
                <a:gridCol w="587975">
                  <a:extLst>
                    <a:ext uri="{9D8B030D-6E8A-4147-A177-3AD203B41FA5}">
                      <a16:colId xmlns:a16="http://schemas.microsoft.com/office/drawing/2014/main" val="20003"/>
                    </a:ext>
                  </a:extLst>
                </a:gridCol>
              </a:tblGrid>
              <a:tr h="430483">
                <a:tc>
                  <a:txBody>
                    <a:bodyPr/>
                    <a:lstStyle/>
                    <a:p>
                      <a:pPr algn="ctr">
                        <a:lnSpc>
                          <a:spcPct val="107000"/>
                        </a:lnSpc>
                        <a:spcAft>
                          <a:spcPts val="0"/>
                        </a:spcAft>
                      </a:pPr>
                      <a:r>
                        <a:rPr lang="en-US" sz="1400">
                          <a:effectLst/>
                        </a:rPr>
                        <a:t> TOPOLOGY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Server (T1)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dirty="0">
                          <a:effectLst/>
                        </a:rPr>
                        <a:t>Cache (T2)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UPF (All)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210360">
                <a:tc>
                  <a:txBody>
                    <a:bodyPr/>
                    <a:lstStyle/>
                    <a:p>
                      <a:pPr algn="ctr">
                        <a:lnSpc>
                          <a:spcPct val="107000"/>
                        </a:lnSpc>
                        <a:spcAft>
                          <a:spcPts val="0"/>
                        </a:spcAft>
                      </a:pPr>
                      <a:r>
                        <a:rPr lang="en-US" sz="1400">
                          <a:effectLst/>
                        </a:rPr>
                        <a:t>Static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20.5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34.7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65.7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210360">
                <a:tc>
                  <a:txBody>
                    <a:bodyPr/>
                    <a:lstStyle/>
                    <a:p>
                      <a:pPr algn="ctr">
                        <a:lnSpc>
                          <a:spcPct val="107000"/>
                        </a:lnSpc>
                        <a:spcAft>
                          <a:spcPts val="0"/>
                        </a:spcAft>
                      </a:pPr>
                      <a:r>
                        <a:rPr lang="en-US" sz="1400">
                          <a:effectLst/>
                        </a:rPr>
                        <a:t>Dynamic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28.9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54.6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bl>
          </a:graphicData>
        </a:graphic>
      </p:graphicFrame>
      <p:graphicFrame>
        <p:nvGraphicFramePr>
          <p:cNvPr id="19" name="Tabla 18"/>
          <p:cNvGraphicFramePr>
            <a:graphicFrameLocks noGrp="1"/>
          </p:cNvGraphicFramePr>
          <p:nvPr>
            <p:extLst/>
          </p:nvPr>
        </p:nvGraphicFramePr>
        <p:xfrm>
          <a:off x="1971300" y="4500888"/>
          <a:ext cx="3327688" cy="882841"/>
        </p:xfrm>
        <a:graphic>
          <a:graphicData uri="http://schemas.openxmlformats.org/drawingml/2006/table">
            <a:tbl>
              <a:tblPr firstRow="1" firstCol="1" bandRow="1">
                <a:tableStyleId>{5C22544A-7EE6-4342-B048-85BDC9FD1C3A}</a:tableStyleId>
              </a:tblPr>
              <a:tblGrid>
                <a:gridCol w="1340583">
                  <a:extLst>
                    <a:ext uri="{9D8B030D-6E8A-4147-A177-3AD203B41FA5}">
                      <a16:colId xmlns:a16="http://schemas.microsoft.com/office/drawing/2014/main" val="20000"/>
                    </a:ext>
                  </a:extLst>
                </a:gridCol>
                <a:gridCol w="710574">
                  <a:extLst>
                    <a:ext uri="{9D8B030D-6E8A-4147-A177-3AD203B41FA5}">
                      <a16:colId xmlns:a16="http://schemas.microsoft.com/office/drawing/2014/main" val="20001"/>
                    </a:ext>
                  </a:extLst>
                </a:gridCol>
                <a:gridCol w="688556">
                  <a:extLst>
                    <a:ext uri="{9D8B030D-6E8A-4147-A177-3AD203B41FA5}">
                      <a16:colId xmlns:a16="http://schemas.microsoft.com/office/drawing/2014/main" val="20002"/>
                    </a:ext>
                  </a:extLst>
                </a:gridCol>
                <a:gridCol w="587975">
                  <a:extLst>
                    <a:ext uri="{9D8B030D-6E8A-4147-A177-3AD203B41FA5}">
                      <a16:colId xmlns:a16="http://schemas.microsoft.com/office/drawing/2014/main" val="20003"/>
                    </a:ext>
                  </a:extLst>
                </a:gridCol>
              </a:tblGrid>
              <a:tr h="430483">
                <a:tc>
                  <a:txBody>
                    <a:bodyPr/>
                    <a:lstStyle/>
                    <a:p>
                      <a:pPr algn="ctr">
                        <a:lnSpc>
                          <a:spcPct val="107000"/>
                        </a:lnSpc>
                        <a:spcAft>
                          <a:spcPts val="0"/>
                        </a:spcAft>
                      </a:pPr>
                      <a:r>
                        <a:rPr lang="en-US" sz="1400">
                          <a:effectLst/>
                        </a:rPr>
                        <a:t>TOPOLOGY 2</a:t>
                      </a:r>
                      <a:r>
                        <a:rPr lang="en-US" sz="14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Server (T1)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dirty="0">
                          <a:effectLst/>
                        </a:rPr>
                        <a:t>Cache (T2)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UPF (All)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210360">
                <a:tc>
                  <a:txBody>
                    <a:bodyPr/>
                    <a:lstStyle/>
                    <a:p>
                      <a:pPr algn="ctr">
                        <a:lnSpc>
                          <a:spcPct val="107000"/>
                        </a:lnSpc>
                        <a:spcAft>
                          <a:spcPts val="0"/>
                        </a:spcAft>
                      </a:pPr>
                      <a:r>
                        <a:rPr lang="en-US" sz="1400">
                          <a:effectLst/>
                        </a:rPr>
                        <a:t>Static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29.6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50.1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tabLst>
                          <a:tab pos="304165" algn="ctr"/>
                        </a:tabLst>
                      </a:pPr>
                      <a:r>
                        <a:rPr lang="en-US" sz="1400">
                          <a:effectLst/>
                        </a:rPr>
                        <a:t>	94.9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210360">
                <a:tc>
                  <a:txBody>
                    <a:bodyPr/>
                    <a:lstStyle/>
                    <a:p>
                      <a:pPr algn="ctr">
                        <a:lnSpc>
                          <a:spcPct val="107000"/>
                        </a:lnSpc>
                        <a:spcAft>
                          <a:spcPts val="0"/>
                        </a:spcAft>
                      </a:pPr>
                      <a:r>
                        <a:rPr lang="en-US" sz="1400">
                          <a:effectLst/>
                        </a:rPr>
                        <a:t>Dynamic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41.6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400">
                          <a:effectLst/>
                        </a:rPr>
                        <a:t>78.8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bl>
          </a:graphicData>
        </a:graphic>
      </p:graphicFrame>
      <p:sp>
        <p:nvSpPr>
          <p:cNvPr id="23" name="Rectángulo redondeado 22"/>
          <p:cNvSpPr/>
          <p:nvPr/>
        </p:nvSpPr>
        <p:spPr>
          <a:xfrm>
            <a:off x="1633102" y="3552554"/>
            <a:ext cx="3966730" cy="1937860"/>
          </a:xfrm>
          <a:prstGeom prst="roundRect">
            <a:avLst/>
          </a:prstGeom>
          <a:solidFill>
            <a:schemeClr val="accent1">
              <a:alpha val="6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sz="1200" dirty="0">
              <a:solidFill>
                <a:schemeClr val="tx1"/>
              </a:solidFill>
            </a:endParaRPr>
          </a:p>
        </p:txBody>
      </p:sp>
      <p:sp>
        <p:nvSpPr>
          <p:cNvPr id="24" name="CuadroTexto 23"/>
          <p:cNvSpPr txBox="1"/>
          <p:nvPr/>
        </p:nvSpPr>
        <p:spPr>
          <a:xfrm>
            <a:off x="5794524" y="4115908"/>
            <a:ext cx="5492908" cy="1384995"/>
          </a:xfrm>
          <a:prstGeom prst="rect">
            <a:avLst/>
          </a:prstGeom>
          <a:noFill/>
        </p:spPr>
        <p:txBody>
          <a:bodyPr wrap="square" rtlCol="0">
            <a:spAutoFit/>
          </a:bodyPr>
          <a:lstStyle/>
          <a:p>
            <a:pPr algn="ctr"/>
            <a:r>
              <a:rPr lang="es-ES" sz="2100" dirty="0">
                <a:latin typeface="+mn-lt"/>
                <a:cs typeface="Arial" panose="020B0604020202020204" pitchFamily="34" charset="0"/>
              </a:rPr>
              <a:t>17%-20% </a:t>
            </a:r>
            <a:r>
              <a:rPr lang="es-ES" sz="2100" dirty="0" err="1">
                <a:latin typeface="+mn-lt"/>
                <a:cs typeface="Arial" panose="020B0604020202020204" pitchFamily="34" charset="0"/>
              </a:rPr>
              <a:t>reduction</a:t>
            </a:r>
            <a:r>
              <a:rPr lang="es-ES" sz="2100" dirty="0">
                <a:latin typeface="+mn-lt"/>
                <a:cs typeface="Arial" panose="020B0604020202020204" pitchFamily="34" charset="0"/>
              </a:rPr>
              <a:t> in IT </a:t>
            </a:r>
            <a:r>
              <a:rPr lang="es-ES" sz="2100" dirty="0" err="1">
                <a:latin typeface="+mn-lt"/>
                <a:cs typeface="Arial" panose="020B0604020202020204" pitchFamily="34" charset="0"/>
              </a:rPr>
              <a:t>resources</a:t>
            </a:r>
            <a:r>
              <a:rPr lang="es-ES" sz="2100" dirty="0">
                <a:latin typeface="+mn-lt"/>
                <a:cs typeface="Arial" panose="020B0604020202020204" pitchFamily="34" charset="0"/>
              </a:rPr>
              <a:t> CAPEX </a:t>
            </a:r>
            <a:r>
              <a:rPr lang="es-ES" sz="2100" dirty="0" err="1">
                <a:latin typeface="+mn-lt"/>
                <a:cs typeface="Arial" panose="020B0604020202020204" pitchFamily="34" charset="0"/>
              </a:rPr>
              <a:t>estimated</a:t>
            </a:r>
            <a:r>
              <a:rPr lang="es-ES" sz="2100" dirty="0">
                <a:latin typeface="+mn-lt"/>
                <a:cs typeface="Arial" panose="020B0604020202020204" pitchFamily="34" charset="0"/>
              </a:rPr>
              <a:t> as </a:t>
            </a:r>
            <a:r>
              <a:rPr lang="es-ES" sz="2100" dirty="0" err="1">
                <a:latin typeface="+mn-lt"/>
                <a:cs typeface="Arial" panose="020B0604020202020204" pitchFamily="34" charset="0"/>
              </a:rPr>
              <a:t>the</a:t>
            </a:r>
            <a:r>
              <a:rPr lang="es-ES" sz="2100" dirty="0">
                <a:latin typeface="+mn-lt"/>
                <a:cs typeface="Arial" panose="020B0604020202020204" pitchFamily="34" charset="0"/>
              </a:rPr>
              <a:t> </a:t>
            </a:r>
            <a:r>
              <a:rPr lang="es-ES" sz="2100" dirty="0" err="1">
                <a:latin typeface="+mn-lt"/>
                <a:cs typeface="Arial" panose="020B0604020202020204" pitchFamily="34" charset="0"/>
              </a:rPr>
              <a:t>amount</a:t>
            </a:r>
            <a:r>
              <a:rPr lang="es-ES" sz="2100" dirty="0">
                <a:latin typeface="+mn-lt"/>
                <a:cs typeface="Arial" panose="020B0604020202020204" pitchFamily="34" charset="0"/>
              </a:rPr>
              <a:t> of </a:t>
            </a:r>
            <a:r>
              <a:rPr lang="es-ES" sz="2100" b="1" dirty="0" err="1">
                <a:latin typeface="+mn-lt"/>
                <a:cs typeface="Arial" panose="020B0604020202020204" pitchFamily="34" charset="0"/>
              </a:rPr>
              <a:t>Tbps</a:t>
            </a:r>
            <a:r>
              <a:rPr lang="es-ES" sz="2100" dirty="0">
                <a:latin typeface="+mn-lt"/>
                <a:cs typeface="Arial" panose="020B0604020202020204" pitchFamily="34" charset="0"/>
              </a:rPr>
              <a:t> of </a:t>
            </a:r>
            <a:r>
              <a:rPr lang="es-ES" sz="2100" dirty="0" err="1">
                <a:latin typeface="+mn-lt"/>
                <a:cs typeface="Arial" panose="020B0604020202020204" pitchFamily="34" charset="0"/>
              </a:rPr>
              <a:t>traffic</a:t>
            </a:r>
            <a:r>
              <a:rPr lang="es-ES" sz="2100" dirty="0">
                <a:latin typeface="+mn-lt"/>
                <a:cs typeface="Arial" panose="020B0604020202020204" pitchFamily="34" charset="0"/>
              </a:rPr>
              <a:t> </a:t>
            </a:r>
            <a:r>
              <a:rPr lang="es-ES" sz="2100" dirty="0" err="1">
                <a:latin typeface="+mn-lt"/>
                <a:cs typeface="Arial" panose="020B0604020202020204" pitchFamily="34" charset="0"/>
              </a:rPr>
              <a:t>to</a:t>
            </a:r>
            <a:r>
              <a:rPr lang="es-ES" sz="2100" dirty="0">
                <a:latin typeface="+mn-lt"/>
                <a:cs typeface="Arial" panose="020B0604020202020204" pitchFamily="34" charset="0"/>
              </a:rPr>
              <a:t> be </a:t>
            </a:r>
            <a:r>
              <a:rPr lang="es-ES" sz="2100" dirty="0" err="1">
                <a:latin typeface="+mn-lt"/>
                <a:cs typeface="Arial" panose="020B0604020202020204" pitchFamily="34" charset="0"/>
              </a:rPr>
              <a:t>processed</a:t>
            </a:r>
            <a:r>
              <a:rPr lang="es-ES" sz="2100" dirty="0">
                <a:latin typeface="+mn-lt"/>
                <a:cs typeface="Arial" panose="020B0604020202020204" pitchFamily="34" charset="0"/>
              </a:rPr>
              <a:t> </a:t>
            </a:r>
            <a:r>
              <a:rPr lang="es-ES" sz="2100" dirty="0" err="1">
                <a:latin typeface="+mn-lt"/>
                <a:cs typeface="Arial" panose="020B0604020202020204" pitchFamily="34" charset="0"/>
              </a:rPr>
              <a:t>by</a:t>
            </a:r>
            <a:r>
              <a:rPr lang="es-ES" sz="2100" dirty="0">
                <a:latin typeface="+mn-lt"/>
                <a:cs typeface="Arial" panose="020B0604020202020204" pitchFamily="34" charset="0"/>
              </a:rPr>
              <a:t> </a:t>
            </a:r>
            <a:r>
              <a:rPr lang="es-ES" sz="2100" dirty="0" err="1">
                <a:latin typeface="+mn-lt"/>
                <a:cs typeface="Arial" panose="020B0604020202020204" pitchFamily="34" charset="0"/>
              </a:rPr>
              <a:t>the</a:t>
            </a:r>
            <a:r>
              <a:rPr lang="es-ES" sz="2100" dirty="0">
                <a:latin typeface="+mn-lt"/>
                <a:cs typeface="Arial" panose="020B0604020202020204" pitchFamily="34" charset="0"/>
              </a:rPr>
              <a:t> </a:t>
            </a:r>
            <a:r>
              <a:rPr lang="es-ES" sz="2100" dirty="0" err="1">
                <a:latin typeface="+mn-lt"/>
                <a:cs typeface="Arial" panose="020B0604020202020204" pitchFamily="34" charset="0"/>
              </a:rPr>
              <a:t>VNFs</a:t>
            </a:r>
            <a:r>
              <a:rPr lang="es-ES" sz="2100" dirty="0">
                <a:latin typeface="+mn-lt"/>
                <a:cs typeface="Arial" panose="020B0604020202020204" pitchFamily="34" charset="0"/>
              </a:rPr>
              <a:t> </a:t>
            </a:r>
            <a:r>
              <a:rPr lang="es-ES" sz="2100" dirty="0" err="1">
                <a:latin typeface="+mn-lt"/>
                <a:cs typeface="Arial" panose="020B0604020202020204" pitchFamily="34" charset="0"/>
              </a:rPr>
              <a:t>thanks</a:t>
            </a:r>
            <a:r>
              <a:rPr lang="es-ES" sz="2100" dirty="0">
                <a:latin typeface="+mn-lt"/>
                <a:cs typeface="Arial" panose="020B0604020202020204" pitchFamily="34" charset="0"/>
              </a:rPr>
              <a:t> </a:t>
            </a:r>
            <a:r>
              <a:rPr lang="es-ES" sz="2100" dirty="0" err="1">
                <a:latin typeface="+mn-lt"/>
                <a:cs typeface="Arial" panose="020B0604020202020204" pitchFamily="34" charset="0"/>
              </a:rPr>
              <a:t>to</a:t>
            </a:r>
            <a:r>
              <a:rPr lang="es-ES" sz="2100" dirty="0">
                <a:latin typeface="+mn-lt"/>
                <a:cs typeface="Arial" panose="020B0604020202020204" pitchFamily="34" charset="0"/>
              </a:rPr>
              <a:t> </a:t>
            </a:r>
            <a:r>
              <a:rPr lang="es-ES" sz="2100" dirty="0" err="1">
                <a:latin typeface="+mn-lt"/>
                <a:cs typeface="Arial" panose="020B0604020202020204" pitchFamily="34" charset="0"/>
              </a:rPr>
              <a:t>their</a:t>
            </a:r>
            <a:r>
              <a:rPr lang="es-ES" sz="2100" dirty="0">
                <a:latin typeface="+mn-lt"/>
                <a:cs typeface="Arial" panose="020B0604020202020204" pitchFamily="34" charset="0"/>
              </a:rPr>
              <a:t> </a:t>
            </a:r>
            <a:r>
              <a:rPr lang="es-ES" sz="2100" dirty="0" err="1">
                <a:latin typeface="+mn-lt"/>
                <a:cs typeface="Arial" panose="020B0604020202020204" pitchFamily="34" charset="0"/>
              </a:rPr>
              <a:t>dynamic</a:t>
            </a:r>
            <a:r>
              <a:rPr lang="es-ES" sz="2100" dirty="0">
                <a:latin typeface="+mn-lt"/>
                <a:cs typeface="Arial" panose="020B0604020202020204" pitchFamily="34" charset="0"/>
              </a:rPr>
              <a:t> </a:t>
            </a:r>
            <a:r>
              <a:rPr lang="es-ES" sz="2100" dirty="0" err="1">
                <a:latin typeface="+mn-lt"/>
                <a:cs typeface="Arial" panose="020B0604020202020204" pitchFamily="34" charset="0"/>
              </a:rPr>
              <a:t>resizing</a:t>
            </a:r>
            <a:endParaRPr lang="es-ES" sz="2100" dirty="0">
              <a:latin typeface="+mn-lt"/>
              <a:cs typeface="Arial" panose="020B0604020202020204" pitchFamily="34" charset="0"/>
            </a:endParaRPr>
          </a:p>
        </p:txBody>
      </p:sp>
      <p:sp>
        <p:nvSpPr>
          <p:cNvPr id="25" name="Rectángulo redondeado 24"/>
          <p:cNvSpPr/>
          <p:nvPr/>
        </p:nvSpPr>
        <p:spPr>
          <a:xfrm>
            <a:off x="1845681" y="906273"/>
            <a:ext cx="8366787" cy="454746"/>
          </a:xfrm>
          <a:prstGeom prst="roundRect">
            <a:avLst/>
          </a:prstGeom>
          <a:solidFill>
            <a:schemeClr val="accent2">
              <a:alpha val="6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sz="1200" dirty="0">
              <a:solidFill>
                <a:schemeClr val="tx1"/>
              </a:solidFill>
            </a:endParaRPr>
          </a:p>
        </p:txBody>
      </p:sp>
      <p:sp>
        <p:nvSpPr>
          <p:cNvPr id="7" name="TextBox 6">
            <a:extLst>
              <a:ext uri="{FF2B5EF4-FFF2-40B4-BE49-F238E27FC236}">
                <a16:creationId xmlns:a16="http://schemas.microsoft.com/office/drawing/2014/main" id="{DC689248-65CC-4F93-A3DF-26583FD7FF3B}"/>
              </a:ext>
            </a:extLst>
          </p:cNvPr>
          <p:cNvSpPr txBox="1"/>
          <p:nvPr/>
        </p:nvSpPr>
        <p:spPr>
          <a:xfrm>
            <a:off x="6029074" y="3225260"/>
            <a:ext cx="5327184" cy="646331"/>
          </a:xfrm>
          <a:prstGeom prst="rect">
            <a:avLst/>
          </a:prstGeom>
          <a:noFill/>
        </p:spPr>
        <p:txBody>
          <a:bodyPr wrap="square" rtlCol="0">
            <a:spAutoFit/>
          </a:bodyPr>
          <a:lstStyle/>
          <a:p>
            <a:r>
              <a:rPr lang="en-GB" dirty="0"/>
              <a:t>(Transponders - TP1 – 10G, TP2 25G, </a:t>
            </a:r>
            <a:r>
              <a:rPr lang="en-GB" dirty="0" err="1"/>
              <a:t>TPOther</a:t>
            </a:r>
            <a:r>
              <a:rPr lang="en-GB" dirty="0"/>
              <a:t> 100G)</a:t>
            </a:r>
          </a:p>
        </p:txBody>
      </p:sp>
    </p:spTree>
    <p:extLst>
      <p:ext uri="{BB962C8B-B14F-4D97-AF65-F5344CB8AC3E}">
        <p14:creationId xmlns:p14="http://schemas.microsoft.com/office/powerpoint/2010/main" val="2483237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8E5D-B573-480E-B841-9DDE26498803}"/>
              </a:ext>
            </a:extLst>
          </p:cNvPr>
          <p:cNvSpPr>
            <a:spLocks noGrp="1"/>
          </p:cNvSpPr>
          <p:nvPr>
            <p:ph type="title"/>
          </p:nvPr>
        </p:nvSpPr>
        <p:spPr/>
        <p:txBody>
          <a:bodyPr/>
          <a:lstStyle/>
          <a:p>
            <a:r>
              <a:rPr lang="en-US" dirty="0"/>
              <a:t>Transponders used in MCEN and AMEN Nodes (Static &amp; Dynamic)</a:t>
            </a:r>
            <a:endParaRPr lang="en-GB" dirty="0"/>
          </a:p>
        </p:txBody>
      </p:sp>
      <p:sp>
        <p:nvSpPr>
          <p:cNvPr id="3" name="Slide Number Placeholder 2">
            <a:extLst>
              <a:ext uri="{FF2B5EF4-FFF2-40B4-BE49-F238E27FC236}">
                <a16:creationId xmlns:a16="http://schemas.microsoft.com/office/drawing/2014/main" id="{54868C46-3292-41ED-826F-D5E6FB580B19}"/>
              </a:ext>
            </a:extLst>
          </p:cNvPr>
          <p:cNvSpPr>
            <a:spLocks noGrp="1"/>
          </p:cNvSpPr>
          <p:nvPr>
            <p:ph type="sldNum" sz="quarter" idx="12"/>
          </p:nvPr>
        </p:nvSpPr>
        <p:spPr/>
        <p:txBody>
          <a:bodyPr/>
          <a:lstStyle/>
          <a:p>
            <a:fld id="{9EC776E0-00C6-4634-A5F7-D35E042FD6BB}" type="slidenum">
              <a:rPr lang="en-US" smtClean="0"/>
              <a:pPr/>
              <a:t>26</a:t>
            </a:fld>
            <a:endParaRPr lang="en-US"/>
          </a:p>
        </p:txBody>
      </p:sp>
      <p:sp>
        <p:nvSpPr>
          <p:cNvPr id="4" name="Date Placeholder 3">
            <a:extLst>
              <a:ext uri="{FF2B5EF4-FFF2-40B4-BE49-F238E27FC236}">
                <a16:creationId xmlns:a16="http://schemas.microsoft.com/office/drawing/2014/main" id="{88E8C442-B571-49F2-A96B-C1E88CC2FF1C}"/>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5" name="Footer Placeholder 4">
            <a:extLst>
              <a:ext uri="{FF2B5EF4-FFF2-40B4-BE49-F238E27FC236}">
                <a16:creationId xmlns:a16="http://schemas.microsoft.com/office/drawing/2014/main" id="{C99842C1-C94C-4664-B92E-F8D188E3B5CB}"/>
              </a:ext>
            </a:extLst>
          </p:cNvPr>
          <p:cNvSpPr>
            <a:spLocks noGrp="1"/>
          </p:cNvSpPr>
          <p:nvPr>
            <p:ph type="ftr" sz="quarter" idx="3"/>
          </p:nvPr>
        </p:nvSpPr>
        <p:spPr/>
        <p:txBody>
          <a:bodyPr/>
          <a:lstStyle/>
          <a:p>
            <a:r>
              <a:rPr lang="en-US"/>
              <a:t>Metro-Haul Year 2 Review</a:t>
            </a:r>
            <a:endParaRPr lang="en-US" dirty="0"/>
          </a:p>
        </p:txBody>
      </p:sp>
      <p:pic>
        <p:nvPicPr>
          <p:cNvPr id="6" name="Imagen 8">
            <a:extLst>
              <a:ext uri="{FF2B5EF4-FFF2-40B4-BE49-F238E27FC236}">
                <a16:creationId xmlns:a16="http://schemas.microsoft.com/office/drawing/2014/main" id="{FE396105-3385-46CC-9A65-7413639C9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247" y="1708958"/>
            <a:ext cx="5621054" cy="4647392"/>
          </a:xfrm>
          <a:prstGeom prst="rect">
            <a:avLst/>
          </a:prstGeom>
        </p:spPr>
      </p:pic>
      <p:pic>
        <p:nvPicPr>
          <p:cNvPr id="7" name="Imagen 13">
            <a:extLst>
              <a:ext uri="{FF2B5EF4-FFF2-40B4-BE49-F238E27FC236}">
                <a16:creationId xmlns:a16="http://schemas.microsoft.com/office/drawing/2014/main" id="{C084894B-CE2A-467C-92A2-B8A1C1EBB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18" y="1708958"/>
            <a:ext cx="5629237" cy="4647392"/>
          </a:xfrm>
          <a:prstGeom prst="rect">
            <a:avLst/>
          </a:prstGeom>
        </p:spPr>
      </p:pic>
      <p:sp>
        <p:nvSpPr>
          <p:cNvPr id="8" name="CuadroTexto 17">
            <a:extLst>
              <a:ext uri="{FF2B5EF4-FFF2-40B4-BE49-F238E27FC236}">
                <a16:creationId xmlns:a16="http://schemas.microsoft.com/office/drawing/2014/main" id="{1DB24667-AB34-4F63-B643-35013F20EC82}"/>
              </a:ext>
            </a:extLst>
          </p:cNvPr>
          <p:cNvSpPr txBox="1"/>
          <p:nvPr/>
        </p:nvSpPr>
        <p:spPr>
          <a:xfrm>
            <a:off x="2851703" y="839668"/>
            <a:ext cx="7013522" cy="830997"/>
          </a:xfrm>
          <a:prstGeom prst="rect">
            <a:avLst/>
          </a:prstGeom>
          <a:noFill/>
        </p:spPr>
        <p:txBody>
          <a:bodyPr wrap="none" rtlCol="0">
            <a:spAutoFit/>
          </a:bodyPr>
          <a:lstStyle/>
          <a:p>
            <a:pPr algn="ctr"/>
            <a:r>
              <a:rPr lang="en-US" sz="2400" b="1">
                <a:solidFill>
                  <a:srgbClr val="FF0000"/>
                </a:solidFill>
                <a:latin typeface="+mn-lt"/>
                <a:cs typeface="Arial" panose="020B0604020202020204" pitchFamily="34" charset="0"/>
              </a:rPr>
              <a:t>Dynamic case also helps in energy consumption OPEX</a:t>
            </a:r>
          </a:p>
          <a:p>
            <a:pPr algn="ctr"/>
            <a:r>
              <a:rPr lang="en-US" sz="2400" b="1">
                <a:solidFill>
                  <a:srgbClr val="FF0000"/>
                </a:solidFill>
                <a:latin typeface="+mn-lt"/>
                <a:cs typeface="Arial" panose="020B0604020202020204" pitchFamily="34" charset="0"/>
              </a:rPr>
              <a:t> (# active lightpaths used)</a:t>
            </a:r>
            <a:endParaRPr lang="en-US" sz="2400" b="1" dirty="0">
              <a:solidFill>
                <a:srgbClr val="FF0000"/>
              </a:solidFill>
              <a:latin typeface="+mn-lt"/>
              <a:cs typeface="Arial" panose="020B0604020202020204" pitchFamily="34" charset="0"/>
            </a:endParaRPr>
          </a:p>
        </p:txBody>
      </p:sp>
      <p:cxnSp>
        <p:nvCxnSpPr>
          <p:cNvPr id="9" name="Conector recto de flecha 19">
            <a:extLst>
              <a:ext uri="{FF2B5EF4-FFF2-40B4-BE49-F238E27FC236}">
                <a16:creationId xmlns:a16="http://schemas.microsoft.com/office/drawing/2014/main" id="{A354C5F2-868F-4440-A663-1CAC996FB0C0}"/>
              </a:ext>
            </a:extLst>
          </p:cNvPr>
          <p:cNvCxnSpPr/>
          <p:nvPr/>
        </p:nvCxnSpPr>
        <p:spPr>
          <a:xfrm flipH="1">
            <a:off x="5286704" y="1708958"/>
            <a:ext cx="435695" cy="1044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20">
            <a:extLst>
              <a:ext uri="{FF2B5EF4-FFF2-40B4-BE49-F238E27FC236}">
                <a16:creationId xmlns:a16="http://schemas.microsoft.com/office/drawing/2014/main" id="{2FEE7724-D021-44C2-9884-54372A42E003}"/>
              </a:ext>
            </a:extLst>
          </p:cNvPr>
          <p:cNvCxnSpPr/>
          <p:nvPr/>
        </p:nvCxnSpPr>
        <p:spPr>
          <a:xfrm>
            <a:off x="7465607" y="1696210"/>
            <a:ext cx="3344597" cy="1367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26">
            <a:extLst>
              <a:ext uri="{FF2B5EF4-FFF2-40B4-BE49-F238E27FC236}">
                <a16:creationId xmlns:a16="http://schemas.microsoft.com/office/drawing/2014/main" id="{5702CE3B-7DBF-41E7-9DC1-398869FCCA89}"/>
              </a:ext>
            </a:extLst>
          </p:cNvPr>
          <p:cNvCxnSpPr/>
          <p:nvPr/>
        </p:nvCxnSpPr>
        <p:spPr>
          <a:xfrm>
            <a:off x="5181600" y="2585545"/>
            <a:ext cx="0" cy="51321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27">
            <a:extLst>
              <a:ext uri="{FF2B5EF4-FFF2-40B4-BE49-F238E27FC236}">
                <a16:creationId xmlns:a16="http://schemas.microsoft.com/office/drawing/2014/main" id="{9C94F464-777C-40CC-A9C9-10F0DD7031BF}"/>
              </a:ext>
            </a:extLst>
          </p:cNvPr>
          <p:cNvCxnSpPr/>
          <p:nvPr/>
        </p:nvCxnSpPr>
        <p:spPr>
          <a:xfrm>
            <a:off x="8960072" y="2863170"/>
            <a:ext cx="0" cy="166678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29">
            <a:extLst>
              <a:ext uri="{FF2B5EF4-FFF2-40B4-BE49-F238E27FC236}">
                <a16:creationId xmlns:a16="http://schemas.microsoft.com/office/drawing/2014/main" id="{B654199D-E0D8-495E-B4D9-200684C8DDE8}"/>
              </a:ext>
            </a:extLst>
          </p:cNvPr>
          <p:cNvCxnSpPr/>
          <p:nvPr/>
        </p:nvCxnSpPr>
        <p:spPr>
          <a:xfrm>
            <a:off x="11067396" y="2842150"/>
            <a:ext cx="0" cy="41080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31">
            <a:extLst>
              <a:ext uri="{FF2B5EF4-FFF2-40B4-BE49-F238E27FC236}">
                <a16:creationId xmlns:a16="http://schemas.microsoft.com/office/drawing/2014/main" id="{F519CFCC-D32A-4013-8FEC-4ECC1795C836}"/>
              </a:ext>
            </a:extLst>
          </p:cNvPr>
          <p:cNvCxnSpPr/>
          <p:nvPr/>
        </p:nvCxnSpPr>
        <p:spPr>
          <a:xfrm>
            <a:off x="3111691" y="2606564"/>
            <a:ext cx="0" cy="192339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34">
            <a:extLst>
              <a:ext uri="{FF2B5EF4-FFF2-40B4-BE49-F238E27FC236}">
                <a16:creationId xmlns:a16="http://schemas.microsoft.com/office/drawing/2014/main" id="{828C1A9F-1A4E-4645-8E3A-114CD5FE3A3E}"/>
              </a:ext>
            </a:extLst>
          </p:cNvPr>
          <p:cNvCxnSpPr/>
          <p:nvPr/>
        </p:nvCxnSpPr>
        <p:spPr>
          <a:xfrm flipH="1">
            <a:off x="3216795" y="1708958"/>
            <a:ext cx="2178903" cy="1543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37">
            <a:extLst>
              <a:ext uri="{FF2B5EF4-FFF2-40B4-BE49-F238E27FC236}">
                <a16:creationId xmlns:a16="http://schemas.microsoft.com/office/drawing/2014/main" id="{63A340B4-ACBF-4896-82B2-0E737C531571}"/>
              </a:ext>
            </a:extLst>
          </p:cNvPr>
          <p:cNvCxnSpPr/>
          <p:nvPr/>
        </p:nvCxnSpPr>
        <p:spPr>
          <a:xfrm>
            <a:off x="6852749" y="1708958"/>
            <a:ext cx="1993283" cy="1543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671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023D-ADB2-40A3-89CB-C924E6CB3726}"/>
              </a:ext>
            </a:extLst>
          </p:cNvPr>
          <p:cNvSpPr>
            <a:spLocks noGrp="1"/>
          </p:cNvSpPr>
          <p:nvPr>
            <p:ph type="title"/>
          </p:nvPr>
        </p:nvSpPr>
        <p:spPr/>
        <p:txBody>
          <a:bodyPr/>
          <a:lstStyle/>
          <a:p>
            <a:r>
              <a:rPr lang="en-GB" dirty="0"/>
              <a:t>Traffic per VNF Type in MCEN and AMEN Nodes (Static &amp; Dynamic). Dense</a:t>
            </a:r>
          </a:p>
        </p:txBody>
      </p:sp>
      <p:sp>
        <p:nvSpPr>
          <p:cNvPr id="3" name="Slide Number Placeholder 2">
            <a:extLst>
              <a:ext uri="{FF2B5EF4-FFF2-40B4-BE49-F238E27FC236}">
                <a16:creationId xmlns:a16="http://schemas.microsoft.com/office/drawing/2014/main" id="{F770C9B0-F86B-4F0A-96C8-CA3A5E0141B7}"/>
              </a:ext>
            </a:extLst>
          </p:cNvPr>
          <p:cNvSpPr>
            <a:spLocks noGrp="1"/>
          </p:cNvSpPr>
          <p:nvPr>
            <p:ph type="sldNum" sz="quarter" idx="12"/>
          </p:nvPr>
        </p:nvSpPr>
        <p:spPr/>
        <p:txBody>
          <a:bodyPr/>
          <a:lstStyle/>
          <a:p>
            <a:fld id="{9EC776E0-00C6-4634-A5F7-D35E042FD6BB}" type="slidenum">
              <a:rPr lang="en-US" smtClean="0"/>
              <a:pPr/>
              <a:t>27</a:t>
            </a:fld>
            <a:endParaRPr lang="en-US"/>
          </a:p>
        </p:txBody>
      </p:sp>
      <p:sp>
        <p:nvSpPr>
          <p:cNvPr id="4" name="Date Placeholder 3">
            <a:extLst>
              <a:ext uri="{FF2B5EF4-FFF2-40B4-BE49-F238E27FC236}">
                <a16:creationId xmlns:a16="http://schemas.microsoft.com/office/drawing/2014/main" id="{436FDF4F-B98B-44CE-9010-9CE8D68F87DD}"/>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5" name="Footer Placeholder 4">
            <a:extLst>
              <a:ext uri="{FF2B5EF4-FFF2-40B4-BE49-F238E27FC236}">
                <a16:creationId xmlns:a16="http://schemas.microsoft.com/office/drawing/2014/main" id="{A230DAA5-0DE3-48CA-BDD6-31EA48A2B595}"/>
              </a:ext>
            </a:extLst>
          </p:cNvPr>
          <p:cNvSpPr>
            <a:spLocks noGrp="1"/>
          </p:cNvSpPr>
          <p:nvPr>
            <p:ph type="ftr" sz="quarter" idx="3"/>
          </p:nvPr>
        </p:nvSpPr>
        <p:spPr/>
        <p:txBody>
          <a:bodyPr/>
          <a:lstStyle/>
          <a:p>
            <a:r>
              <a:rPr lang="en-US"/>
              <a:t>Metro-Haul Year 2 Review</a:t>
            </a:r>
            <a:endParaRPr lang="en-US" dirty="0"/>
          </a:p>
        </p:txBody>
      </p:sp>
      <p:pic>
        <p:nvPicPr>
          <p:cNvPr id="6" name="Imagen 10">
            <a:extLst>
              <a:ext uri="{FF2B5EF4-FFF2-40B4-BE49-F238E27FC236}">
                <a16:creationId xmlns:a16="http://schemas.microsoft.com/office/drawing/2014/main" id="{09226038-AE10-4BF7-B611-D38266EC6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295" y="1689050"/>
            <a:ext cx="5611174" cy="4647392"/>
          </a:xfrm>
          <a:prstGeom prst="rect">
            <a:avLst/>
          </a:prstGeom>
        </p:spPr>
      </p:pic>
      <p:pic>
        <p:nvPicPr>
          <p:cNvPr id="7" name="Imagen 12">
            <a:extLst>
              <a:ext uri="{FF2B5EF4-FFF2-40B4-BE49-F238E27FC236}">
                <a16:creationId xmlns:a16="http://schemas.microsoft.com/office/drawing/2014/main" id="{CC96654E-C401-47AA-B579-4F7DD5BCA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90" y="1689050"/>
            <a:ext cx="5627510" cy="4647392"/>
          </a:xfrm>
          <a:prstGeom prst="rect">
            <a:avLst/>
          </a:prstGeom>
        </p:spPr>
      </p:pic>
      <p:cxnSp>
        <p:nvCxnSpPr>
          <p:cNvPr id="8" name="Conector recto de flecha 17">
            <a:extLst>
              <a:ext uri="{FF2B5EF4-FFF2-40B4-BE49-F238E27FC236}">
                <a16:creationId xmlns:a16="http://schemas.microsoft.com/office/drawing/2014/main" id="{47834B4D-99FE-4CC9-958D-6483AEFBF7BA}"/>
              </a:ext>
            </a:extLst>
          </p:cNvPr>
          <p:cNvCxnSpPr/>
          <p:nvPr/>
        </p:nvCxnSpPr>
        <p:spPr>
          <a:xfrm flipH="1">
            <a:off x="5150069" y="1689050"/>
            <a:ext cx="409067" cy="10015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18">
            <a:extLst>
              <a:ext uri="{FF2B5EF4-FFF2-40B4-BE49-F238E27FC236}">
                <a16:creationId xmlns:a16="http://schemas.microsoft.com/office/drawing/2014/main" id="{C112FC73-A1AA-4524-9AC8-4A53D52FBBF0}"/>
              </a:ext>
            </a:extLst>
          </p:cNvPr>
          <p:cNvCxnSpPr/>
          <p:nvPr/>
        </p:nvCxnSpPr>
        <p:spPr>
          <a:xfrm>
            <a:off x="6920345" y="1787236"/>
            <a:ext cx="4083986" cy="7983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19">
            <a:extLst>
              <a:ext uri="{FF2B5EF4-FFF2-40B4-BE49-F238E27FC236}">
                <a16:creationId xmlns:a16="http://schemas.microsoft.com/office/drawing/2014/main" id="{D1CE9A48-8F66-4A17-97E9-E42D32070BDE}"/>
              </a:ext>
            </a:extLst>
          </p:cNvPr>
          <p:cNvCxnSpPr/>
          <p:nvPr/>
        </p:nvCxnSpPr>
        <p:spPr>
          <a:xfrm>
            <a:off x="5055476" y="2497104"/>
            <a:ext cx="0" cy="51321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20">
            <a:extLst>
              <a:ext uri="{FF2B5EF4-FFF2-40B4-BE49-F238E27FC236}">
                <a16:creationId xmlns:a16="http://schemas.microsoft.com/office/drawing/2014/main" id="{CA88040B-9A34-4F45-89CB-91657C62BC35}"/>
              </a:ext>
            </a:extLst>
          </p:cNvPr>
          <p:cNvCxnSpPr/>
          <p:nvPr/>
        </p:nvCxnSpPr>
        <p:spPr>
          <a:xfrm>
            <a:off x="11119947" y="2411226"/>
            <a:ext cx="0" cy="41080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21">
            <a:extLst>
              <a:ext uri="{FF2B5EF4-FFF2-40B4-BE49-F238E27FC236}">
                <a16:creationId xmlns:a16="http://schemas.microsoft.com/office/drawing/2014/main" id="{0DE89337-A3C5-400D-87C7-E0D6DBB37443}"/>
              </a:ext>
            </a:extLst>
          </p:cNvPr>
          <p:cNvCxnSpPr/>
          <p:nvPr/>
        </p:nvCxnSpPr>
        <p:spPr>
          <a:xfrm flipH="1">
            <a:off x="3216795" y="1689050"/>
            <a:ext cx="2155305" cy="15639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22">
            <a:extLst>
              <a:ext uri="{FF2B5EF4-FFF2-40B4-BE49-F238E27FC236}">
                <a16:creationId xmlns:a16="http://schemas.microsoft.com/office/drawing/2014/main" id="{31FC66A5-96AE-447F-AAC5-950535EB3970}"/>
              </a:ext>
            </a:extLst>
          </p:cNvPr>
          <p:cNvCxnSpPr/>
          <p:nvPr/>
        </p:nvCxnSpPr>
        <p:spPr>
          <a:xfrm>
            <a:off x="6431973" y="1787236"/>
            <a:ext cx="2414059" cy="14657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25">
            <a:extLst>
              <a:ext uri="{FF2B5EF4-FFF2-40B4-BE49-F238E27FC236}">
                <a16:creationId xmlns:a16="http://schemas.microsoft.com/office/drawing/2014/main" id="{84A02D9C-80B9-4247-8A55-9184BF351117}"/>
              </a:ext>
            </a:extLst>
          </p:cNvPr>
          <p:cNvCxnSpPr/>
          <p:nvPr/>
        </p:nvCxnSpPr>
        <p:spPr>
          <a:xfrm>
            <a:off x="2958663" y="2575035"/>
            <a:ext cx="0" cy="19023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30">
            <a:extLst>
              <a:ext uri="{FF2B5EF4-FFF2-40B4-BE49-F238E27FC236}">
                <a16:creationId xmlns:a16="http://schemas.microsoft.com/office/drawing/2014/main" id="{E8BFDF25-48F9-476C-91A9-CF414EC53A68}"/>
              </a:ext>
            </a:extLst>
          </p:cNvPr>
          <p:cNvCxnSpPr/>
          <p:nvPr/>
        </p:nvCxnSpPr>
        <p:spPr>
          <a:xfrm flipH="1">
            <a:off x="9038897" y="2411226"/>
            <a:ext cx="1" cy="192954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CuadroTexto 26">
            <a:extLst>
              <a:ext uri="{FF2B5EF4-FFF2-40B4-BE49-F238E27FC236}">
                <a16:creationId xmlns:a16="http://schemas.microsoft.com/office/drawing/2014/main" id="{23B04F87-89D8-4133-8F20-33171C15B463}"/>
              </a:ext>
            </a:extLst>
          </p:cNvPr>
          <p:cNvSpPr txBox="1"/>
          <p:nvPr/>
        </p:nvSpPr>
        <p:spPr>
          <a:xfrm>
            <a:off x="2851703" y="839668"/>
            <a:ext cx="7013522" cy="830997"/>
          </a:xfrm>
          <a:prstGeom prst="rect">
            <a:avLst/>
          </a:prstGeom>
          <a:noFill/>
        </p:spPr>
        <p:txBody>
          <a:bodyPr wrap="none" rtlCol="0">
            <a:spAutoFit/>
          </a:bodyPr>
          <a:lstStyle/>
          <a:p>
            <a:pPr algn="ctr"/>
            <a:r>
              <a:rPr lang="en-US" sz="2400" b="1">
                <a:solidFill>
                  <a:srgbClr val="FF0000"/>
                </a:solidFill>
                <a:latin typeface="+mn-lt"/>
                <a:cs typeface="Arial" panose="020B0604020202020204" pitchFamily="34" charset="0"/>
              </a:rPr>
              <a:t>Dynamic case also helps in energy consumption OPEX</a:t>
            </a:r>
          </a:p>
          <a:p>
            <a:pPr algn="ctr"/>
            <a:r>
              <a:rPr lang="en-US" sz="2400" b="1">
                <a:solidFill>
                  <a:srgbClr val="FF0000"/>
                </a:solidFill>
                <a:latin typeface="+mn-lt"/>
                <a:cs typeface="Arial" panose="020B0604020202020204" pitchFamily="34" charset="0"/>
              </a:rPr>
              <a:t> (reserved (even if idle) capacity in IT resources)</a:t>
            </a:r>
            <a:endParaRPr lang="en-US" sz="2400" b="1" dirty="0">
              <a:solidFill>
                <a:srgbClr val="FF0000"/>
              </a:solidFill>
              <a:latin typeface="+mn-lt"/>
              <a:cs typeface="Arial" panose="020B0604020202020204" pitchFamily="34" charset="0"/>
            </a:endParaRPr>
          </a:p>
        </p:txBody>
      </p:sp>
    </p:spTree>
    <p:extLst>
      <p:ext uri="{BB962C8B-B14F-4D97-AF65-F5344CB8AC3E}">
        <p14:creationId xmlns:p14="http://schemas.microsoft.com/office/powerpoint/2010/main" val="2299764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9888-050A-4D62-8AE3-94B4652E9D0C}"/>
              </a:ext>
            </a:extLst>
          </p:cNvPr>
          <p:cNvSpPr>
            <a:spLocks noGrp="1"/>
          </p:cNvSpPr>
          <p:nvPr>
            <p:ph type="title"/>
          </p:nvPr>
        </p:nvSpPr>
        <p:spPr/>
        <p:txBody>
          <a:bodyPr/>
          <a:lstStyle/>
          <a:p>
            <a:pPr algn="ctr"/>
            <a:r>
              <a:rPr lang="en-US" dirty="0"/>
              <a:t>SUMMARY</a:t>
            </a:r>
            <a:endParaRPr lang="en-GB" dirty="0"/>
          </a:p>
        </p:txBody>
      </p:sp>
      <p:sp>
        <p:nvSpPr>
          <p:cNvPr id="3" name="Text Placeholder 2">
            <a:extLst>
              <a:ext uri="{FF2B5EF4-FFF2-40B4-BE49-F238E27FC236}">
                <a16:creationId xmlns:a16="http://schemas.microsoft.com/office/drawing/2014/main" id="{F96D7C83-5DF8-47EA-817C-18B691A447A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6E4973-C56D-4875-B459-013B323E1C4F}"/>
              </a:ext>
            </a:extLst>
          </p:cNvPr>
          <p:cNvSpPr>
            <a:spLocks noGrp="1"/>
          </p:cNvSpPr>
          <p:nvPr>
            <p:ph type="sldNum" sz="quarter" idx="12"/>
          </p:nvPr>
        </p:nvSpPr>
        <p:spPr/>
        <p:txBody>
          <a:bodyPr/>
          <a:lstStyle/>
          <a:p>
            <a:fld id="{9EC776E0-00C6-4634-A5F7-D35E042FD6BB}" type="slidenum">
              <a:rPr lang="en-US" smtClean="0"/>
              <a:pPr/>
              <a:t>28</a:t>
            </a:fld>
            <a:endParaRPr lang="en-US"/>
          </a:p>
        </p:txBody>
      </p:sp>
      <p:sp>
        <p:nvSpPr>
          <p:cNvPr id="5" name="Date Placeholder 4">
            <a:extLst>
              <a:ext uri="{FF2B5EF4-FFF2-40B4-BE49-F238E27FC236}">
                <a16:creationId xmlns:a16="http://schemas.microsoft.com/office/drawing/2014/main" id="{C04003FF-7B9A-42AE-85DC-CC6BE653E8AC}"/>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318033B2-28F8-4F36-B83E-4411835E4F6E}"/>
              </a:ext>
            </a:extLst>
          </p:cNvPr>
          <p:cNvSpPr>
            <a:spLocks noGrp="1"/>
          </p:cNvSpPr>
          <p:nvPr>
            <p:ph type="ftr" sz="quarter" idx="3"/>
          </p:nvPr>
        </p:nvSpPr>
        <p:spPr/>
        <p:txBody>
          <a:bodyPr/>
          <a:lstStyle/>
          <a:p>
            <a:r>
              <a:rPr lang="en-US"/>
              <a:t>Metro-Haul Year 2 Review</a:t>
            </a:r>
            <a:endParaRPr lang="en-US" dirty="0"/>
          </a:p>
        </p:txBody>
      </p:sp>
    </p:spTree>
    <p:extLst>
      <p:ext uri="{BB962C8B-B14F-4D97-AF65-F5344CB8AC3E}">
        <p14:creationId xmlns:p14="http://schemas.microsoft.com/office/powerpoint/2010/main" val="4018019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a:t>
            </a:r>
          </a:p>
        </p:txBody>
      </p:sp>
      <p:sp>
        <p:nvSpPr>
          <p:cNvPr id="4" name="Slide Number Placeholder 3"/>
          <p:cNvSpPr>
            <a:spLocks noGrp="1"/>
          </p:cNvSpPr>
          <p:nvPr>
            <p:ph type="sldNum" sz="quarter" idx="12"/>
          </p:nvPr>
        </p:nvSpPr>
        <p:spPr/>
        <p:txBody>
          <a:bodyPr/>
          <a:lstStyle/>
          <a:p>
            <a:fld id="{9EC776E0-00C6-4634-A5F7-D35E042FD6BB}" type="slidenum">
              <a:rPr lang="en-US" smtClean="0"/>
              <a:pPr/>
              <a:t>29</a:t>
            </a:fld>
            <a:endParaRPr lang="en-US"/>
          </a:p>
        </p:txBody>
      </p:sp>
      <p:sp>
        <p:nvSpPr>
          <p:cNvPr id="5" name="Content Placeholder 4"/>
          <p:cNvSpPr>
            <a:spLocks noGrp="1"/>
          </p:cNvSpPr>
          <p:nvPr>
            <p:ph sz="quarter" idx="13"/>
          </p:nvPr>
        </p:nvSpPr>
        <p:spPr>
          <a:xfrm>
            <a:off x="741363" y="769938"/>
            <a:ext cx="11298237" cy="5446712"/>
          </a:xfrm>
        </p:spPr>
        <p:txBody>
          <a:bodyPr/>
          <a:lstStyle/>
          <a:p>
            <a:r>
              <a:rPr lang="en-GB" sz="2000" dirty="0"/>
              <a:t>Very successful, though challenging, first 2 years of WP2 activities</a:t>
            </a:r>
          </a:p>
          <a:p>
            <a:pPr lvl="1"/>
            <a:r>
              <a:rPr lang="en-GB" sz="1800" dirty="0"/>
              <a:t> M2.1 &amp; D2.1 very important input to all WPs and activities in Metro-Haul</a:t>
            </a:r>
          </a:p>
          <a:p>
            <a:pPr lvl="1"/>
            <a:r>
              <a:rPr lang="en-GB" sz="1800" dirty="0"/>
              <a:t> M2.2 &amp; D2.2 brought together all the initial work done in WP2, WP3, WP4, and WP5 </a:t>
            </a:r>
          </a:p>
          <a:p>
            <a:pPr lvl="2"/>
            <a:r>
              <a:rPr lang="en-GB" sz="1800" dirty="0"/>
              <a:t>Huge effort from many partners from within and outside WP2</a:t>
            </a:r>
          </a:p>
          <a:p>
            <a:pPr lvl="2"/>
            <a:r>
              <a:rPr lang="en-GB" sz="1800" dirty="0"/>
              <a:t>Some partners without planned effort in WP2 made significant and important contributions</a:t>
            </a:r>
          </a:p>
          <a:p>
            <a:pPr lvl="1"/>
            <a:r>
              <a:rPr lang="en-GB" sz="1800" dirty="0"/>
              <a:t>T2.3 is a very complex and critical activity cleverly and efficiently led by Infinera</a:t>
            </a:r>
          </a:p>
          <a:p>
            <a:pPr lvl="2"/>
            <a:r>
              <a:rPr lang="en-GB" sz="1800" dirty="0"/>
              <a:t> D2.3 laid the Foundations (Tools &amp; Methodology) of how to evaluate the Metro-Haul architecture &amp; different solution options</a:t>
            </a:r>
          </a:p>
          <a:p>
            <a:pPr lvl="1"/>
            <a:r>
              <a:rPr lang="en-GB" sz="1800" dirty="0"/>
              <a:t> D2.4 will show some of the Key Results of Metro-Haul Assessment &amp; Evaluation </a:t>
            </a:r>
            <a:endParaRPr lang="en-GB" dirty="0"/>
          </a:p>
          <a:p>
            <a:pPr>
              <a:spcBef>
                <a:spcPts val="1800"/>
              </a:spcBef>
            </a:pPr>
            <a:r>
              <a:rPr lang="en-GB" sz="2000" dirty="0"/>
              <a:t>Use of resources</a:t>
            </a:r>
          </a:p>
          <a:p>
            <a:pPr lvl="1"/>
            <a:r>
              <a:rPr lang="en-GB" sz="1800" dirty="0"/>
              <a:t>Activities have exceeded what had been planned in the proposal (e.g. development of Traffic Generating Tools)</a:t>
            </a:r>
          </a:p>
          <a:p>
            <a:pPr lvl="1"/>
            <a:r>
              <a:rPr lang="en-GB" sz="1800" dirty="0"/>
              <a:t>Higher complexity that anticipated (e.g. analysing the Use Cases)</a:t>
            </a:r>
          </a:p>
          <a:p>
            <a:pPr lvl="1"/>
            <a:r>
              <a:rPr lang="en-GB" sz="1800" dirty="0"/>
              <a:t>Some partners have made much larger contributions than anticipated (e.g. UPC/UPCT)</a:t>
            </a:r>
          </a:p>
          <a:p>
            <a:pPr>
              <a:spcBef>
                <a:spcPts val="1800"/>
              </a:spcBef>
            </a:pPr>
            <a:r>
              <a:rPr lang="en-GB" sz="2000" dirty="0"/>
              <a:t>NEXT STEPS</a:t>
            </a:r>
          </a:p>
          <a:p>
            <a:pPr lvl="1"/>
            <a:r>
              <a:rPr lang="en-GB" sz="1800" dirty="0"/>
              <a:t>Deliver D2.4</a:t>
            </a:r>
          </a:p>
          <a:p>
            <a:pPr lvl="1"/>
            <a:r>
              <a:rPr lang="en-GB" sz="1800" dirty="0"/>
              <a:t>WP2 planned to stop activities by end of November 2019</a:t>
            </a:r>
          </a:p>
        </p:txBody>
      </p:sp>
      <p:sp>
        <p:nvSpPr>
          <p:cNvPr id="6" name="Date Placeholder 5"/>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8" name="Footer Placeholder 5">
            <a:extLst>
              <a:ext uri="{FF2B5EF4-FFF2-40B4-BE49-F238E27FC236}">
                <a16:creationId xmlns:a16="http://schemas.microsoft.com/office/drawing/2014/main" id="{D5632FB8-A8E4-476E-86A1-5328F994E77E}"/>
              </a:ext>
            </a:extLst>
          </p:cNvPr>
          <p:cNvSpPr>
            <a:spLocks noGrp="1"/>
          </p:cNvSpPr>
          <p:nvPr>
            <p:ph type="ftr" sz="quarter" idx="3"/>
          </p:nvPr>
        </p:nvSpPr>
        <p:spPr>
          <a:xfrm>
            <a:off x="1750697" y="6410780"/>
            <a:ext cx="9571424" cy="365125"/>
          </a:xfrm>
        </p:spPr>
        <p:txBody>
          <a:bodyPr/>
          <a:lstStyle/>
          <a:p>
            <a:r>
              <a:rPr lang="en-US"/>
              <a:t>Metro-Haul Year 2 Review</a:t>
            </a:r>
            <a:endParaRPr lang="en-US" dirty="0"/>
          </a:p>
        </p:txBody>
      </p:sp>
    </p:spTree>
    <p:extLst>
      <p:ext uri="{BB962C8B-B14F-4D97-AF65-F5344CB8AC3E}">
        <p14:creationId xmlns:p14="http://schemas.microsoft.com/office/powerpoint/2010/main" val="406279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WP2 Approach – 5G Service Classes</a:t>
            </a:r>
          </a:p>
        </p:txBody>
      </p:sp>
      <p:sp>
        <p:nvSpPr>
          <p:cNvPr id="5" name="TextBox 4"/>
          <p:cNvSpPr txBox="1"/>
          <p:nvPr/>
        </p:nvSpPr>
        <p:spPr>
          <a:xfrm>
            <a:off x="87517" y="5670160"/>
            <a:ext cx="5664628" cy="276999"/>
          </a:xfrm>
          <a:prstGeom prst="rect">
            <a:avLst/>
          </a:prstGeom>
          <a:noFill/>
        </p:spPr>
        <p:txBody>
          <a:bodyPr wrap="none" rtlCol="0">
            <a:spAutoFit/>
          </a:bodyPr>
          <a:lstStyle/>
          <a:p>
            <a:r>
              <a:rPr lang="en-GB" sz="1200" dirty="0">
                <a:latin typeface="+mn-lt"/>
              </a:rPr>
              <a:t>Source: ETSI presentation - Adrian </a:t>
            </a:r>
            <a:r>
              <a:rPr lang="en-GB" sz="1200" dirty="0" err="1">
                <a:latin typeface="+mn-lt"/>
              </a:rPr>
              <a:t>Scrase</a:t>
            </a:r>
            <a:r>
              <a:rPr lang="en-GB" sz="1200" dirty="0">
                <a:latin typeface="+mn-lt"/>
              </a:rPr>
              <a:t> - URLLC 2017, London, UK, 14 November 2017</a:t>
            </a:r>
          </a:p>
        </p:txBody>
      </p:sp>
      <p:sp>
        <p:nvSpPr>
          <p:cNvPr id="6" name="Segnaposto numero diapositiva 5"/>
          <p:cNvSpPr>
            <a:spLocks noGrp="1"/>
          </p:cNvSpPr>
          <p:nvPr>
            <p:ph type="sldNum" sz="quarter" idx="12"/>
          </p:nvPr>
        </p:nvSpPr>
        <p:spPr/>
        <p:txBody>
          <a:bodyPr/>
          <a:lstStyle/>
          <a:p>
            <a:fld id="{9EC776E0-00C6-4634-A5F7-D35E042FD6BB}" type="slidenum">
              <a:rPr lang="en-US" smtClean="0"/>
              <a:pPr/>
              <a:t>3</a:t>
            </a:fld>
            <a:endParaRPr lang="en-US"/>
          </a:p>
        </p:txBody>
      </p:sp>
      <p:pic>
        <p:nvPicPr>
          <p:cNvPr id="7" name="Picture 2" descr="C:\Users\Freund\Desktop\Future-IM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9" y="1195496"/>
            <a:ext cx="6258272" cy="44746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05313" y="1384247"/>
            <a:ext cx="5716643" cy="3416320"/>
          </a:xfrm>
          <a:prstGeom prst="rect">
            <a:avLst/>
          </a:prstGeom>
          <a:noFill/>
        </p:spPr>
        <p:txBody>
          <a:bodyPr wrap="square" rtlCol="0">
            <a:spAutoFit/>
          </a:bodyPr>
          <a:lstStyle/>
          <a:p>
            <a:r>
              <a:rPr lang="en-GB" b="1" dirty="0">
                <a:latin typeface="+mn-lt"/>
              </a:rPr>
              <a:t>Distributing intelligence in the network</a:t>
            </a:r>
          </a:p>
          <a:p>
            <a:endParaRPr lang="en-GB" dirty="0">
              <a:latin typeface="+mn-lt"/>
            </a:endParaRPr>
          </a:p>
          <a:p>
            <a:pPr marL="171450" indent="-171450">
              <a:buFont typeface="Arial" panose="020B0604020202020204" pitchFamily="34" charset="0"/>
              <a:buChar char="•"/>
            </a:pPr>
            <a:r>
              <a:rPr lang="en-GB" dirty="0">
                <a:latin typeface="+mn-lt"/>
              </a:rPr>
              <a:t>a single physical network that is dynamically programmed to deliver not only </a:t>
            </a:r>
            <a:r>
              <a:rPr lang="en-GB" dirty="0" err="1">
                <a:latin typeface="+mn-lt"/>
              </a:rPr>
              <a:t>uRLLC</a:t>
            </a:r>
            <a:r>
              <a:rPr lang="en-GB" dirty="0">
                <a:latin typeface="+mn-lt"/>
              </a:rPr>
              <a:t>, but also </a:t>
            </a:r>
            <a:r>
              <a:rPr lang="en-GB" dirty="0" err="1">
                <a:latin typeface="+mn-lt"/>
              </a:rPr>
              <a:t>mMTC</a:t>
            </a:r>
            <a:r>
              <a:rPr lang="en-GB" dirty="0">
                <a:latin typeface="+mn-lt"/>
              </a:rPr>
              <a:t> and </a:t>
            </a:r>
            <a:r>
              <a:rPr lang="en-GB" dirty="0" err="1">
                <a:latin typeface="+mn-lt"/>
              </a:rPr>
              <a:t>eMBB</a:t>
            </a:r>
            <a:r>
              <a:rPr lang="en-GB" dirty="0">
                <a:latin typeface="+mn-lt"/>
              </a:rPr>
              <a:t> services at the same time. </a:t>
            </a:r>
          </a:p>
          <a:p>
            <a:pPr marL="171450" indent="-171450">
              <a:buFont typeface="Arial" panose="020B0604020202020204" pitchFamily="34" charset="0"/>
              <a:buChar char="•"/>
            </a:pPr>
            <a:r>
              <a:rPr lang="en-GB" dirty="0">
                <a:latin typeface="+mn-lt"/>
              </a:rPr>
              <a:t>The network uses the efficiencies and computing/storage scalability of data centres – the cloud – at multiple levels: near the edge, at the aggregation level, near the core.</a:t>
            </a:r>
          </a:p>
          <a:p>
            <a:pPr marL="171450" indent="-171450">
              <a:buFont typeface="Arial" panose="020B0604020202020204" pitchFamily="34" charset="0"/>
              <a:buChar char="•"/>
            </a:pPr>
            <a:r>
              <a:rPr lang="en-GB" dirty="0">
                <a:latin typeface="+mn-lt"/>
              </a:rPr>
              <a:t>Software-defined networking (SDN) and network function virtualization (NFV) provision a dynamically-configurable, service-oriented architecture.</a:t>
            </a:r>
          </a:p>
          <a:p>
            <a:endParaRPr lang="en-GB" dirty="0">
              <a:latin typeface="+mn-lt"/>
            </a:endParaRPr>
          </a:p>
        </p:txBody>
      </p:sp>
      <p:sp>
        <p:nvSpPr>
          <p:cNvPr id="10" name="Rechteck 4"/>
          <p:cNvSpPr/>
          <p:nvPr/>
        </p:nvSpPr>
        <p:spPr>
          <a:xfrm>
            <a:off x="7024375" y="4523568"/>
            <a:ext cx="4820094" cy="276999"/>
          </a:xfrm>
          <a:prstGeom prst="rect">
            <a:avLst/>
          </a:prstGeom>
        </p:spPr>
        <p:txBody>
          <a:bodyPr wrap="square">
            <a:spAutoFit/>
          </a:bodyPr>
          <a:lstStyle/>
          <a:p>
            <a:r>
              <a:rPr lang="de-DE" sz="1200" dirty="0">
                <a:latin typeface="+mn-lt"/>
                <a:cs typeface="Arial" panose="020B0604020202020204" pitchFamily="34" charset="0"/>
              </a:rPr>
              <a:t>Source: http://5gsmarts.com/5g-tech/5g-latency-1-millisecond/</a:t>
            </a:r>
          </a:p>
        </p:txBody>
      </p:sp>
      <p:sp>
        <p:nvSpPr>
          <p:cNvPr id="8" name="Rectangle 7"/>
          <p:cNvSpPr/>
          <p:nvPr/>
        </p:nvSpPr>
        <p:spPr>
          <a:xfrm>
            <a:off x="8000100" y="5633014"/>
            <a:ext cx="2127068" cy="1015663"/>
          </a:xfrm>
          <a:prstGeom prst="rect">
            <a:avLst/>
          </a:prstGeom>
          <a:solidFill>
            <a:srgbClr val="FFC000"/>
          </a:solidFill>
        </p:spPr>
        <p:txBody>
          <a:bodyPr wrap="square">
            <a:spAutoFit/>
          </a:bodyPr>
          <a:lstStyle/>
          <a:p>
            <a:pPr algn="ctr"/>
            <a:r>
              <a:rPr lang="en-GB" sz="2000" dirty="0"/>
              <a:t>Central Offices re-architected as Data Centres</a:t>
            </a:r>
          </a:p>
        </p:txBody>
      </p:sp>
      <p:sp>
        <p:nvSpPr>
          <p:cNvPr id="3" name="Down Arrow 2"/>
          <p:cNvSpPr/>
          <p:nvPr/>
        </p:nvSpPr>
        <p:spPr>
          <a:xfrm>
            <a:off x="8675914" y="4887686"/>
            <a:ext cx="505664" cy="782474"/>
          </a:xfrm>
          <a:prstGeom prst="downArrow">
            <a:avLst/>
          </a:prstGeom>
          <a:solidFill>
            <a:schemeClr val="accent4">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ate Placeholder 5"/>
          <p:cNvSpPr>
            <a:spLocks noGrp="1"/>
          </p:cNvSpPr>
          <p:nvPr>
            <p:ph type="dt" sz="half" idx="2"/>
          </p:nvPr>
        </p:nvSpPr>
        <p:spPr>
          <a:xfrm>
            <a:off x="512466" y="6410891"/>
            <a:ext cx="1316334" cy="311882"/>
          </a:xfrm>
        </p:spPr>
        <p:txBody>
          <a:bodyPr/>
          <a:lstStyle/>
          <a:p>
            <a:pPr algn="ctr"/>
            <a:fld id="{E8853CD6-3CE8-4C5A-AE8E-DAA0F10335BA}" type="datetime1">
              <a:rPr lang="es-ES" smtClean="0"/>
              <a:pPr algn="ctr"/>
              <a:t>02/10/2019</a:t>
            </a:fld>
            <a:endParaRPr lang="es-ES" dirty="0"/>
          </a:p>
        </p:txBody>
      </p:sp>
      <p:sp>
        <p:nvSpPr>
          <p:cNvPr id="14" name="Footer Placeholder 5">
            <a:extLst>
              <a:ext uri="{FF2B5EF4-FFF2-40B4-BE49-F238E27FC236}">
                <a16:creationId xmlns:a16="http://schemas.microsoft.com/office/drawing/2014/main" id="{06B898AF-D989-43F9-B668-F91B9E9BCB31}"/>
              </a:ext>
            </a:extLst>
          </p:cNvPr>
          <p:cNvSpPr>
            <a:spLocks noGrp="1"/>
          </p:cNvSpPr>
          <p:nvPr>
            <p:ph type="ftr" sz="quarter" idx="3"/>
          </p:nvPr>
        </p:nvSpPr>
        <p:spPr>
          <a:xfrm>
            <a:off x="1750697" y="6410780"/>
            <a:ext cx="9571424" cy="365125"/>
          </a:xfrm>
        </p:spPr>
        <p:txBody>
          <a:bodyPr/>
          <a:lstStyle/>
          <a:p>
            <a:r>
              <a:rPr lang="en-US" dirty="0"/>
              <a:t>Metro-Haul Year 2 Review</a:t>
            </a:r>
          </a:p>
        </p:txBody>
      </p:sp>
    </p:spTree>
    <p:extLst>
      <p:ext uri="{BB962C8B-B14F-4D97-AF65-F5344CB8AC3E}">
        <p14:creationId xmlns:p14="http://schemas.microsoft.com/office/powerpoint/2010/main" val="2360976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 &amp; Next Steps </a:t>
            </a:r>
          </a:p>
        </p:txBody>
      </p:sp>
      <p:sp>
        <p:nvSpPr>
          <p:cNvPr id="4" name="Slide Number Placeholder 3"/>
          <p:cNvSpPr>
            <a:spLocks noGrp="1"/>
          </p:cNvSpPr>
          <p:nvPr>
            <p:ph type="sldNum" sz="quarter" idx="12"/>
          </p:nvPr>
        </p:nvSpPr>
        <p:spPr/>
        <p:txBody>
          <a:bodyPr/>
          <a:lstStyle/>
          <a:p>
            <a:fld id="{9EC776E0-00C6-4634-A5F7-D35E042FD6BB}" type="slidenum">
              <a:rPr lang="en-US" smtClean="0"/>
              <a:pPr/>
              <a:t>30</a:t>
            </a:fld>
            <a:endParaRPr lang="en-US"/>
          </a:p>
        </p:txBody>
      </p:sp>
      <p:sp>
        <p:nvSpPr>
          <p:cNvPr id="5" name="Content Placeholder 4"/>
          <p:cNvSpPr>
            <a:spLocks noGrp="1"/>
          </p:cNvSpPr>
          <p:nvPr>
            <p:ph sz="quarter" idx="13"/>
          </p:nvPr>
        </p:nvSpPr>
        <p:spPr>
          <a:xfrm>
            <a:off x="741363" y="769938"/>
            <a:ext cx="11298237" cy="5446712"/>
          </a:xfrm>
        </p:spPr>
        <p:txBody>
          <a:bodyPr/>
          <a:lstStyle/>
          <a:p>
            <a:pPr marL="252000" indent="-252000">
              <a:spcBef>
                <a:spcPts val="1800"/>
              </a:spcBef>
            </a:pPr>
            <a:r>
              <a:rPr lang="en-GB" sz="2400" dirty="0"/>
              <a:t> Very important inputs to all WPs and activities in Metro-Haul</a:t>
            </a:r>
          </a:p>
          <a:p>
            <a:pPr marL="252000" indent="-252000">
              <a:spcBef>
                <a:spcPts val="1800"/>
              </a:spcBef>
            </a:pPr>
            <a:r>
              <a:rPr lang="en-GB" sz="2400" dirty="0"/>
              <a:t> Bringing together all the initial work done in WP2, WP3, WP4, and WP5</a:t>
            </a:r>
          </a:p>
          <a:p>
            <a:pPr marL="252000" indent="-252000">
              <a:spcBef>
                <a:spcPts val="1800"/>
              </a:spcBef>
            </a:pPr>
            <a:r>
              <a:rPr lang="en-GB" sz="2400" dirty="0"/>
              <a:t> Edge-to-edge fully disaggregated Metro-Haul architecture finalised assimilating physical and control plane aspects</a:t>
            </a:r>
          </a:p>
          <a:p>
            <a:pPr marL="252000" indent="-252000">
              <a:spcBef>
                <a:spcPts val="1800"/>
              </a:spcBef>
            </a:pPr>
            <a:r>
              <a:rPr lang="en-GB" sz="2400" dirty="0"/>
              <a:t> Laid the Foundations (Tools &amp; Methodology) to enable evaluation of the Metro-Haul architecture &amp; different solution options</a:t>
            </a:r>
          </a:p>
          <a:p>
            <a:pPr marL="252000" indent="-252000">
              <a:spcBef>
                <a:spcPts val="1800"/>
              </a:spcBef>
            </a:pPr>
            <a:r>
              <a:rPr lang="en-GB" sz="2400" dirty="0"/>
              <a:t>Techno-economic analysis with well-defined use-cases assessing the physical layer solutions already showing benefits</a:t>
            </a:r>
          </a:p>
          <a:p>
            <a:pPr>
              <a:spcBef>
                <a:spcPts val="1800"/>
              </a:spcBef>
            </a:pPr>
            <a:r>
              <a:rPr lang="en-GB" sz="2400" dirty="0"/>
              <a:t> </a:t>
            </a:r>
            <a:r>
              <a:rPr lang="en-GB" sz="2400" b="1" dirty="0">
                <a:solidFill>
                  <a:srgbClr val="00B050"/>
                </a:solidFill>
              </a:rPr>
              <a:t>NEXT STEPS</a:t>
            </a:r>
          </a:p>
          <a:p>
            <a:pPr lvl="1"/>
            <a:r>
              <a:rPr lang="en-GB" sz="2000" dirty="0"/>
              <a:t> </a:t>
            </a:r>
            <a:r>
              <a:rPr lang="en-GB" sz="2000" dirty="0">
                <a:solidFill>
                  <a:srgbClr val="00B050"/>
                </a:solidFill>
              </a:rPr>
              <a:t>Deliver D2.4</a:t>
            </a:r>
          </a:p>
          <a:p>
            <a:pPr lvl="1"/>
            <a:r>
              <a:rPr lang="en-GB" sz="2000" dirty="0">
                <a:solidFill>
                  <a:srgbClr val="00B050"/>
                </a:solidFill>
              </a:rPr>
              <a:t> WP2 planned to stop activities by end of November 2019</a:t>
            </a:r>
          </a:p>
          <a:p>
            <a:pPr marL="457200" lvl="1" indent="0">
              <a:buNone/>
            </a:pPr>
            <a:endParaRPr lang="en-GB" sz="2000" dirty="0"/>
          </a:p>
          <a:p>
            <a:pPr lvl="1"/>
            <a:endParaRPr lang="en-GB" sz="2000" dirty="0"/>
          </a:p>
          <a:p>
            <a:pPr lvl="1"/>
            <a:endParaRPr lang="en-GB" sz="2000" dirty="0"/>
          </a:p>
        </p:txBody>
      </p:sp>
      <p:sp>
        <p:nvSpPr>
          <p:cNvPr id="6" name="Date Placeholder 5"/>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8" name="Footer Placeholder 5">
            <a:extLst>
              <a:ext uri="{FF2B5EF4-FFF2-40B4-BE49-F238E27FC236}">
                <a16:creationId xmlns:a16="http://schemas.microsoft.com/office/drawing/2014/main" id="{D5632FB8-A8E4-476E-86A1-5328F994E77E}"/>
              </a:ext>
            </a:extLst>
          </p:cNvPr>
          <p:cNvSpPr>
            <a:spLocks noGrp="1"/>
          </p:cNvSpPr>
          <p:nvPr>
            <p:ph type="ftr" sz="quarter" idx="3"/>
          </p:nvPr>
        </p:nvSpPr>
        <p:spPr>
          <a:xfrm>
            <a:off x="1750697" y="6410780"/>
            <a:ext cx="9571424" cy="365125"/>
          </a:xfrm>
        </p:spPr>
        <p:txBody>
          <a:bodyPr/>
          <a:lstStyle/>
          <a:p>
            <a:r>
              <a:rPr lang="en-US"/>
              <a:t>Metro-Haul Year 2 Review</a:t>
            </a:r>
            <a:endParaRPr lang="en-US" dirty="0"/>
          </a:p>
        </p:txBody>
      </p:sp>
    </p:spTree>
    <p:extLst>
      <p:ext uri="{BB962C8B-B14F-4D97-AF65-F5344CB8AC3E}">
        <p14:creationId xmlns:p14="http://schemas.microsoft.com/office/powerpoint/2010/main" val="2380259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Questions or Clarifications?</a:t>
            </a:r>
          </a:p>
        </p:txBody>
      </p:sp>
      <p:sp>
        <p:nvSpPr>
          <p:cNvPr id="7" name="Date Placeholder 6"/>
          <p:cNvSpPr>
            <a:spLocks noGrp="1"/>
          </p:cNvSpPr>
          <p:nvPr>
            <p:ph type="dt" sz="half" idx="2"/>
          </p:nvPr>
        </p:nvSpPr>
        <p:spPr>
          <a:xfrm>
            <a:off x="379708" y="6356350"/>
            <a:ext cx="1253883" cy="365125"/>
          </a:xfrm>
        </p:spPr>
        <p:txBody>
          <a:bodyPr/>
          <a:lstStyle/>
          <a:p>
            <a:fld id="{759B565D-8133-4D39-B162-0088C74A7E6B}" type="datetime1">
              <a:rPr lang="es-ES" smtClean="0"/>
              <a:t>02/10/2019</a:t>
            </a:fld>
            <a:endParaRPr lang="en-US" dirty="0"/>
          </a:p>
        </p:txBody>
      </p:sp>
      <p:sp>
        <p:nvSpPr>
          <p:cNvPr id="3" name="Slide Number Placeholder 2"/>
          <p:cNvSpPr>
            <a:spLocks noGrp="1"/>
          </p:cNvSpPr>
          <p:nvPr>
            <p:ph type="sldNum" sz="quarter" idx="12"/>
          </p:nvPr>
        </p:nvSpPr>
        <p:spPr/>
        <p:txBody>
          <a:bodyPr/>
          <a:lstStyle/>
          <a:p>
            <a:fld id="{9EC776E0-00C6-4634-A5F7-D35E042FD6BB}" type="slidenum">
              <a:rPr lang="en-US" smtClean="0"/>
              <a:pPr/>
              <a:t>31</a:t>
            </a:fld>
            <a:endParaRPr lang="en-US"/>
          </a:p>
        </p:txBody>
      </p:sp>
      <p:pic>
        <p:nvPicPr>
          <p:cNvPr id="4" name="Picture 3"/>
          <p:cNvPicPr>
            <a:picLocks noChangeAspect="1"/>
          </p:cNvPicPr>
          <p:nvPr/>
        </p:nvPicPr>
        <p:blipFill>
          <a:blip r:embed="rId2"/>
          <a:stretch>
            <a:fillRect/>
          </a:stretch>
        </p:blipFill>
        <p:spPr>
          <a:xfrm>
            <a:off x="2047784" y="5249853"/>
            <a:ext cx="1095007" cy="1053292"/>
          </a:xfrm>
          <a:prstGeom prst="rect">
            <a:avLst/>
          </a:prstGeom>
        </p:spPr>
      </p:pic>
      <p:sp>
        <p:nvSpPr>
          <p:cNvPr id="5" name="TextBox 4"/>
          <p:cNvSpPr txBox="1"/>
          <p:nvPr/>
        </p:nvSpPr>
        <p:spPr>
          <a:xfrm>
            <a:off x="3120836" y="5942294"/>
            <a:ext cx="5228947" cy="369332"/>
          </a:xfrm>
          <a:prstGeom prst="rect">
            <a:avLst/>
          </a:prstGeom>
          <a:noFill/>
        </p:spPr>
        <p:txBody>
          <a:bodyPr wrap="square" rtlCol="0">
            <a:spAutoFit/>
          </a:bodyPr>
          <a:lstStyle/>
          <a:p>
            <a:r>
              <a:rPr lang="en-US" b="1" dirty="0">
                <a:latin typeface="+mn-lt"/>
              </a:rPr>
              <a:t>http://metro-haul.eu</a:t>
            </a:r>
          </a:p>
        </p:txBody>
      </p:sp>
      <p:cxnSp>
        <p:nvCxnSpPr>
          <p:cNvPr id="8" name="Straight Connector 7"/>
          <p:cNvCxnSpPr/>
          <p:nvPr/>
        </p:nvCxnSpPr>
        <p:spPr>
          <a:xfrm>
            <a:off x="2340747" y="4332303"/>
            <a:ext cx="7270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F21CD34-848E-405A-B8C6-1CB45A1BC389}"/>
              </a:ext>
            </a:extLst>
          </p:cNvPr>
          <p:cNvSpPr txBox="1">
            <a:spLocks/>
          </p:cNvSpPr>
          <p:nvPr/>
        </p:nvSpPr>
        <p:spPr>
          <a:xfrm>
            <a:off x="1524000" y="2861065"/>
            <a:ext cx="9144000" cy="6321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000" kern="1200" noProof="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GB" sz="3600" b="1" dirty="0"/>
              <a:t>THANK YOU</a:t>
            </a:r>
          </a:p>
          <a:p>
            <a:pPr marL="0" indent="0" algn="ctr" fontAlgn="auto">
              <a:spcAft>
                <a:spcPts val="0"/>
              </a:spcAft>
              <a:buFont typeface="Arial" panose="020B0604020202020204" pitchFamily="34" charset="0"/>
              <a:buNone/>
            </a:pPr>
            <a:endParaRPr lang="en-GB" b="1" dirty="0"/>
          </a:p>
          <a:p>
            <a:pPr marL="0" indent="0" algn="ctr" fontAlgn="auto">
              <a:spcAft>
                <a:spcPts val="0"/>
              </a:spcAft>
              <a:buFont typeface="Arial" panose="020B0604020202020204" pitchFamily="34" charset="0"/>
              <a:buNone/>
            </a:pPr>
            <a:endParaRPr lang="en-GB" dirty="0"/>
          </a:p>
        </p:txBody>
      </p:sp>
      <p:sp>
        <p:nvSpPr>
          <p:cNvPr id="13" name="Footer Placeholder 5">
            <a:extLst>
              <a:ext uri="{FF2B5EF4-FFF2-40B4-BE49-F238E27FC236}">
                <a16:creationId xmlns:a16="http://schemas.microsoft.com/office/drawing/2014/main" id="{05075A61-BF71-4F55-B9BD-027069AE437F}"/>
              </a:ext>
            </a:extLst>
          </p:cNvPr>
          <p:cNvSpPr>
            <a:spLocks noGrp="1"/>
          </p:cNvSpPr>
          <p:nvPr>
            <p:ph type="ftr" sz="quarter" idx="3"/>
          </p:nvPr>
        </p:nvSpPr>
        <p:spPr>
          <a:xfrm>
            <a:off x="1750697" y="6410780"/>
            <a:ext cx="9571424" cy="365125"/>
          </a:xfrm>
        </p:spPr>
        <p:txBody>
          <a:bodyPr/>
          <a:lstStyle/>
          <a:p>
            <a:r>
              <a:rPr lang="en-US"/>
              <a:t>Metro-Haul Year 2 Review</a:t>
            </a:r>
            <a:endParaRPr lang="en-US" dirty="0"/>
          </a:p>
        </p:txBody>
      </p:sp>
    </p:spTree>
    <p:extLst>
      <p:ext uri="{BB962C8B-B14F-4D97-AF65-F5344CB8AC3E}">
        <p14:creationId xmlns:p14="http://schemas.microsoft.com/office/powerpoint/2010/main" val="256720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617" y="-50039"/>
            <a:ext cx="7886700" cy="837141"/>
          </a:xfrm>
        </p:spPr>
        <p:txBody>
          <a:bodyPr>
            <a:normAutofit/>
          </a:bodyPr>
          <a:lstStyle/>
          <a:p>
            <a:r>
              <a:rPr lang="en-GB" sz="3600" b="1" dirty="0"/>
              <a:t>Metro-Haul Architecture</a:t>
            </a:r>
          </a:p>
        </p:txBody>
      </p:sp>
      <p:grpSp>
        <p:nvGrpSpPr>
          <p:cNvPr id="15" name="Group 14"/>
          <p:cNvGrpSpPr/>
          <p:nvPr/>
        </p:nvGrpSpPr>
        <p:grpSpPr>
          <a:xfrm>
            <a:off x="426756" y="887057"/>
            <a:ext cx="11638952" cy="5443240"/>
            <a:chOff x="426756" y="887057"/>
            <a:chExt cx="11638952" cy="5443240"/>
          </a:xfrm>
        </p:grpSpPr>
        <p:sp>
          <p:nvSpPr>
            <p:cNvPr id="5" name="Cloud 4"/>
            <p:cNvSpPr/>
            <p:nvPr/>
          </p:nvSpPr>
          <p:spPr>
            <a:xfrm>
              <a:off x="426756" y="1832319"/>
              <a:ext cx="3336466" cy="2113720"/>
            </a:xfrm>
            <a:prstGeom prst="cloud">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53" name="Rounded Rectangle 52"/>
            <p:cNvSpPr/>
            <p:nvPr/>
          </p:nvSpPr>
          <p:spPr>
            <a:xfrm>
              <a:off x="3902247" y="1611703"/>
              <a:ext cx="5008659" cy="3728588"/>
            </a:xfrm>
            <a:prstGeom prst="roundRect">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3951134" y="2504823"/>
              <a:ext cx="1075266" cy="1061974"/>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cxnSp>
          <p:nvCxnSpPr>
            <p:cNvPr id="7" name="Straight Connector 6"/>
            <p:cNvCxnSpPr>
              <a:stCxn id="140" idx="5"/>
            </p:cNvCxnSpPr>
            <p:nvPr/>
          </p:nvCxnSpPr>
          <p:spPr>
            <a:xfrm>
              <a:off x="3187046" y="2682181"/>
              <a:ext cx="774468" cy="1063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35" idx="2"/>
            </p:cNvCxnSpPr>
            <p:nvPr/>
          </p:nvCxnSpPr>
          <p:spPr>
            <a:xfrm flipV="1">
              <a:off x="2732847" y="3211899"/>
              <a:ext cx="1245600" cy="32058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87981" y="2843510"/>
              <a:ext cx="1855866" cy="8259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33" idx="2"/>
            </p:cNvCxnSpPr>
            <p:nvPr/>
          </p:nvCxnSpPr>
          <p:spPr>
            <a:xfrm flipV="1">
              <a:off x="2740773" y="3093365"/>
              <a:ext cx="1246140" cy="19234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239589" y="2802011"/>
              <a:ext cx="885615" cy="1008000"/>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cxnSp>
          <p:nvCxnSpPr>
            <p:cNvPr id="33" name="Straight Connector 32"/>
            <p:cNvCxnSpPr>
              <a:endCxn id="113" idx="1"/>
            </p:cNvCxnSpPr>
            <p:nvPr/>
          </p:nvCxnSpPr>
          <p:spPr>
            <a:xfrm>
              <a:off x="5320767" y="3352148"/>
              <a:ext cx="2849933" cy="2349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9" idx="2"/>
            </p:cNvCxnSpPr>
            <p:nvPr/>
          </p:nvCxnSpPr>
          <p:spPr>
            <a:xfrm>
              <a:off x="5080902" y="3566797"/>
              <a:ext cx="1142698" cy="9559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627145" y="4970839"/>
              <a:ext cx="2005677" cy="369332"/>
            </a:xfrm>
            <a:prstGeom prst="rect">
              <a:avLst/>
            </a:prstGeom>
            <a:noFill/>
          </p:spPr>
          <p:txBody>
            <a:bodyPr wrap="none" rtlCol="0">
              <a:spAutoFit/>
            </a:bodyPr>
            <a:lstStyle/>
            <a:p>
              <a:r>
                <a:rPr lang="en-GB" dirty="0"/>
                <a:t>Metro-Haul scope</a:t>
              </a:r>
            </a:p>
          </p:txBody>
        </p:sp>
        <p:cxnSp>
          <p:nvCxnSpPr>
            <p:cNvPr id="64" name="Straight Arrow Connector 63"/>
            <p:cNvCxnSpPr/>
            <p:nvPr/>
          </p:nvCxnSpPr>
          <p:spPr>
            <a:xfrm flipV="1">
              <a:off x="1331546" y="1040946"/>
              <a:ext cx="937479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342153" y="887057"/>
              <a:ext cx="1877373" cy="307777"/>
            </a:xfrm>
            <a:prstGeom prst="rect">
              <a:avLst/>
            </a:prstGeom>
            <a:solidFill>
              <a:schemeClr val="bg1"/>
            </a:solidFill>
          </p:spPr>
          <p:txBody>
            <a:bodyPr wrap="none" rtlCol="0">
              <a:spAutoFit/>
            </a:bodyPr>
            <a:lstStyle/>
            <a:p>
              <a:r>
                <a:rPr lang="en-GB" sz="1400" dirty="0"/>
                <a:t>Control / Orchestration</a:t>
              </a:r>
            </a:p>
          </p:txBody>
        </p:sp>
        <p:cxnSp>
          <p:nvCxnSpPr>
            <p:cNvPr id="41" name="Straight Connector 40"/>
            <p:cNvCxnSpPr/>
            <p:nvPr/>
          </p:nvCxnSpPr>
          <p:spPr>
            <a:xfrm flipV="1">
              <a:off x="5903144" y="4733528"/>
              <a:ext cx="300461" cy="799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1" idx="3"/>
              <a:endCxn id="113" idx="2"/>
            </p:cNvCxnSpPr>
            <p:nvPr/>
          </p:nvCxnSpPr>
          <p:spPr>
            <a:xfrm flipV="1">
              <a:off x="6872471" y="3803007"/>
              <a:ext cx="1615729" cy="8177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loud 17"/>
            <p:cNvSpPr/>
            <p:nvPr/>
          </p:nvSpPr>
          <p:spPr>
            <a:xfrm>
              <a:off x="8988708" y="2255169"/>
              <a:ext cx="1919522" cy="23047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Photonic Core</a:t>
              </a:r>
            </a:p>
          </p:txBody>
        </p:sp>
        <p:cxnSp>
          <p:nvCxnSpPr>
            <p:cNvPr id="55" name="Straight Arrow Connector 54"/>
            <p:cNvCxnSpPr/>
            <p:nvPr/>
          </p:nvCxnSpPr>
          <p:spPr>
            <a:xfrm>
              <a:off x="426756" y="5106743"/>
              <a:ext cx="351709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814164" y="4917103"/>
              <a:ext cx="947695" cy="523220"/>
            </a:xfrm>
            <a:prstGeom prst="rect">
              <a:avLst/>
            </a:prstGeom>
            <a:solidFill>
              <a:schemeClr val="bg1"/>
            </a:solidFill>
          </p:spPr>
          <p:txBody>
            <a:bodyPr wrap="none" rtlCol="0">
              <a:spAutoFit/>
            </a:bodyPr>
            <a:lstStyle/>
            <a:p>
              <a:r>
                <a:rPr lang="en-GB" sz="1400" dirty="0"/>
                <a:t>10-20 km</a:t>
              </a:r>
            </a:p>
            <a:p>
              <a:r>
                <a:rPr lang="en-GB" sz="1400" dirty="0"/>
                <a:t>0.1-0.2 ms</a:t>
              </a:r>
            </a:p>
          </p:txBody>
        </p:sp>
        <p:cxnSp>
          <p:nvCxnSpPr>
            <p:cNvPr id="60" name="Straight Arrow Connector 59"/>
            <p:cNvCxnSpPr/>
            <p:nvPr/>
          </p:nvCxnSpPr>
          <p:spPr>
            <a:xfrm flipV="1">
              <a:off x="426756" y="5646449"/>
              <a:ext cx="83932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095827" y="5387369"/>
              <a:ext cx="960519" cy="523220"/>
            </a:xfrm>
            <a:prstGeom prst="rect">
              <a:avLst/>
            </a:prstGeom>
            <a:solidFill>
              <a:schemeClr val="bg1"/>
            </a:solidFill>
          </p:spPr>
          <p:txBody>
            <a:bodyPr wrap="none" rtlCol="0">
              <a:spAutoFit/>
            </a:bodyPr>
            <a:lstStyle/>
            <a:p>
              <a:r>
                <a:rPr lang="en-GB" sz="1400" dirty="0"/>
                <a:t>50-200 km</a:t>
              </a:r>
            </a:p>
            <a:p>
              <a:r>
                <a:rPr lang="en-GB" sz="1400" dirty="0"/>
                <a:t>0.5-2 ms</a:t>
              </a:r>
            </a:p>
          </p:txBody>
        </p:sp>
        <p:cxnSp>
          <p:nvCxnSpPr>
            <p:cNvPr id="63" name="Straight Arrow Connector 62"/>
            <p:cNvCxnSpPr/>
            <p:nvPr/>
          </p:nvCxnSpPr>
          <p:spPr>
            <a:xfrm>
              <a:off x="434000" y="6033059"/>
              <a:ext cx="1035169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280840" y="5807077"/>
              <a:ext cx="1143262" cy="523220"/>
            </a:xfrm>
            <a:prstGeom prst="rect">
              <a:avLst/>
            </a:prstGeom>
            <a:solidFill>
              <a:schemeClr val="bg1"/>
            </a:solidFill>
          </p:spPr>
          <p:txBody>
            <a:bodyPr wrap="none" rtlCol="0">
              <a:spAutoFit/>
            </a:bodyPr>
            <a:lstStyle/>
            <a:p>
              <a:r>
                <a:rPr lang="en-GB" sz="1400" dirty="0"/>
                <a:t>100-1000 km</a:t>
              </a:r>
            </a:p>
            <a:p>
              <a:r>
                <a:rPr lang="en-GB" sz="1400" dirty="0"/>
                <a:t>1-10 ms</a:t>
              </a:r>
            </a:p>
          </p:txBody>
        </p:sp>
        <p:grpSp>
          <p:nvGrpSpPr>
            <p:cNvPr id="19" name="Group 18"/>
            <p:cNvGrpSpPr/>
            <p:nvPr/>
          </p:nvGrpSpPr>
          <p:grpSpPr>
            <a:xfrm>
              <a:off x="6152480" y="4379377"/>
              <a:ext cx="787395" cy="457246"/>
              <a:chOff x="5804747" y="4379377"/>
              <a:chExt cx="787395" cy="457246"/>
            </a:xfrm>
          </p:grpSpPr>
          <p:sp>
            <p:nvSpPr>
              <p:cNvPr id="31" name="Rectangle 30"/>
              <p:cNvSpPr/>
              <p:nvPr/>
            </p:nvSpPr>
            <p:spPr>
              <a:xfrm>
                <a:off x="5889739" y="4404824"/>
                <a:ext cx="634999" cy="431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44" name="Freeform 118"/>
              <p:cNvSpPr>
                <a:spLocks/>
              </p:cNvSpPr>
              <p:nvPr/>
            </p:nvSpPr>
            <p:spPr bwMode="auto">
              <a:xfrm>
                <a:off x="6068134" y="4573179"/>
                <a:ext cx="250727" cy="240251"/>
              </a:xfrm>
              <a:custGeom>
                <a:avLst/>
                <a:gdLst>
                  <a:gd name="T0" fmla="*/ 17 w 114"/>
                  <a:gd name="T1" fmla="*/ 0 h 139"/>
                  <a:gd name="T2" fmla="*/ 17 w 114"/>
                  <a:gd name="T3" fmla="*/ 17 h 139"/>
                  <a:gd name="T4" fmla="*/ 43 w 114"/>
                  <a:gd name="T5" fmla="*/ 17 h 139"/>
                  <a:gd name="T6" fmla="*/ 57 w 114"/>
                  <a:gd name="T7" fmla="*/ 54 h 139"/>
                  <a:gd name="T8" fmla="*/ 71 w 114"/>
                  <a:gd name="T9" fmla="*/ 17 h 139"/>
                  <a:gd name="T10" fmla="*/ 97 w 114"/>
                  <a:gd name="T11" fmla="*/ 17 h 139"/>
                  <a:gd name="T12" fmla="*/ 97 w 114"/>
                  <a:gd name="T13" fmla="*/ 0 h 139"/>
                  <a:gd name="T14" fmla="*/ 114 w 114"/>
                  <a:gd name="T15" fmla="*/ 21 h 139"/>
                  <a:gd name="T16" fmla="*/ 97 w 114"/>
                  <a:gd name="T17" fmla="*/ 42 h 139"/>
                  <a:gd name="T18" fmla="*/ 97 w 114"/>
                  <a:gd name="T19" fmla="*/ 27 h 139"/>
                  <a:gd name="T20" fmla="*/ 79 w 114"/>
                  <a:gd name="T21" fmla="*/ 27 h 139"/>
                  <a:gd name="T22" fmla="*/ 63 w 114"/>
                  <a:gd name="T23" fmla="*/ 70 h 139"/>
                  <a:gd name="T24" fmla="*/ 79 w 114"/>
                  <a:gd name="T25" fmla="*/ 112 h 139"/>
                  <a:gd name="T26" fmla="*/ 97 w 114"/>
                  <a:gd name="T27" fmla="*/ 112 h 139"/>
                  <a:gd name="T28" fmla="*/ 97 w 114"/>
                  <a:gd name="T29" fmla="*/ 97 h 139"/>
                  <a:gd name="T30" fmla="*/ 114 w 114"/>
                  <a:gd name="T31" fmla="*/ 118 h 139"/>
                  <a:gd name="T32" fmla="*/ 97 w 114"/>
                  <a:gd name="T33" fmla="*/ 139 h 139"/>
                  <a:gd name="T34" fmla="*/ 97 w 114"/>
                  <a:gd name="T35" fmla="*/ 124 h 139"/>
                  <a:gd name="T36" fmla="*/ 71 w 114"/>
                  <a:gd name="T37" fmla="*/ 124 h 139"/>
                  <a:gd name="T38" fmla="*/ 57 w 114"/>
                  <a:gd name="T39" fmla="*/ 85 h 139"/>
                  <a:gd name="T40" fmla="*/ 43 w 114"/>
                  <a:gd name="T41" fmla="*/ 124 h 139"/>
                  <a:gd name="T42" fmla="*/ 17 w 114"/>
                  <a:gd name="T43" fmla="*/ 124 h 139"/>
                  <a:gd name="T44" fmla="*/ 17 w 114"/>
                  <a:gd name="T45" fmla="*/ 139 h 139"/>
                  <a:gd name="T46" fmla="*/ 0 w 114"/>
                  <a:gd name="T47" fmla="*/ 118 h 139"/>
                  <a:gd name="T48" fmla="*/ 17 w 114"/>
                  <a:gd name="T49" fmla="*/ 97 h 139"/>
                  <a:gd name="T50" fmla="*/ 17 w 114"/>
                  <a:gd name="T51" fmla="*/ 112 h 139"/>
                  <a:gd name="T52" fmla="*/ 35 w 114"/>
                  <a:gd name="T53" fmla="*/ 112 h 139"/>
                  <a:gd name="T54" fmla="*/ 51 w 114"/>
                  <a:gd name="T55" fmla="*/ 70 h 139"/>
                  <a:gd name="T56" fmla="*/ 35 w 114"/>
                  <a:gd name="T57" fmla="*/ 27 h 139"/>
                  <a:gd name="T58" fmla="*/ 17 w 114"/>
                  <a:gd name="T59" fmla="*/ 27 h 139"/>
                  <a:gd name="T60" fmla="*/ 17 w 114"/>
                  <a:gd name="T61" fmla="*/ 42 h 139"/>
                  <a:gd name="T62" fmla="*/ 0 w 114"/>
                  <a:gd name="T63" fmla="*/ 21 h 139"/>
                  <a:gd name="T64" fmla="*/ 17 w 114"/>
                  <a:gd name="T6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39">
                    <a:moveTo>
                      <a:pt x="17" y="0"/>
                    </a:moveTo>
                    <a:lnTo>
                      <a:pt x="17" y="17"/>
                    </a:lnTo>
                    <a:lnTo>
                      <a:pt x="43" y="17"/>
                    </a:lnTo>
                    <a:lnTo>
                      <a:pt x="57" y="54"/>
                    </a:lnTo>
                    <a:lnTo>
                      <a:pt x="71" y="17"/>
                    </a:lnTo>
                    <a:lnTo>
                      <a:pt x="97" y="17"/>
                    </a:lnTo>
                    <a:lnTo>
                      <a:pt x="97" y="0"/>
                    </a:lnTo>
                    <a:lnTo>
                      <a:pt x="114" y="21"/>
                    </a:lnTo>
                    <a:lnTo>
                      <a:pt x="97" y="42"/>
                    </a:lnTo>
                    <a:lnTo>
                      <a:pt x="97" y="27"/>
                    </a:lnTo>
                    <a:lnTo>
                      <a:pt x="79" y="27"/>
                    </a:lnTo>
                    <a:lnTo>
                      <a:pt x="63" y="70"/>
                    </a:lnTo>
                    <a:lnTo>
                      <a:pt x="79" y="112"/>
                    </a:lnTo>
                    <a:lnTo>
                      <a:pt x="97" y="112"/>
                    </a:lnTo>
                    <a:lnTo>
                      <a:pt x="97" y="97"/>
                    </a:lnTo>
                    <a:lnTo>
                      <a:pt x="114" y="118"/>
                    </a:lnTo>
                    <a:lnTo>
                      <a:pt x="97" y="139"/>
                    </a:lnTo>
                    <a:lnTo>
                      <a:pt x="97" y="124"/>
                    </a:lnTo>
                    <a:lnTo>
                      <a:pt x="71" y="124"/>
                    </a:lnTo>
                    <a:lnTo>
                      <a:pt x="57" y="85"/>
                    </a:lnTo>
                    <a:lnTo>
                      <a:pt x="43" y="124"/>
                    </a:lnTo>
                    <a:lnTo>
                      <a:pt x="17" y="124"/>
                    </a:lnTo>
                    <a:lnTo>
                      <a:pt x="17" y="139"/>
                    </a:lnTo>
                    <a:lnTo>
                      <a:pt x="0" y="118"/>
                    </a:lnTo>
                    <a:lnTo>
                      <a:pt x="17" y="97"/>
                    </a:lnTo>
                    <a:lnTo>
                      <a:pt x="17" y="112"/>
                    </a:lnTo>
                    <a:lnTo>
                      <a:pt x="35" y="112"/>
                    </a:lnTo>
                    <a:lnTo>
                      <a:pt x="51" y="70"/>
                    </a:lnTo>
                    <a:lnTo>
                      <a:pt x="35" y="27"/>
                    </a:lnTo>
                    <a:lnTo>
                      <a:pt x="17" y="27"/>
                    </a:lnTo>
                    <a:lnTo>
                      <a:pt x="17" y="42"/>
                    </a:lnTo>
                    <a:lnTo>
                      <a:pt x="0" y="21"/>
                    </a:lnTo>
                    <a:lnTo>
                      <a:pt x="17" y="0"/>
                    </a:lnTo>
                    <a:close/>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TextBox 2"/>
              <p:cNvSpPr txBox="1"/>
              <p:nvPr/>
            </p:nvSpPr>
            <p:spPr>
              <a:xfrm>
                <a:off x="5804747" y="4379377"/>
                <a:ext cx="787395" cy="230832"/>
              </a:xfrm>
              <a:prstGeom prst="rect">
                <a:avLst/>
              </a:prstGeom>
              <a:noFill/>
            </p:spPr>
            <p:txBody>
              <a:bodyPr wrap="none" rtlCol="0">
                <a:spAutoFit/>
              </a:bodyPr>
              <a:lstStyle/>
              <a:p>
                <a:r>
                  <a:rPr lang="en-GB" sz="900" dirty="0">
                    <a:solidFill>
                      <a:schemeClr val="tx2"/>
                    </a:solidFill>
                  </a:rPr>
                  <a:t>Metro Node</a:t>
                </a:r>
              </a:p>
            </p:txBody>
          </p:sp>
        </p:grpSp>
        <p:sp>
          <p:nvSpPr>
            <p:cNvPr id="9" name="TextBox 8"/>
            <p:cNvSpPr txBox="1"/>
            <p:nvPr/>
          </p:nvSpPr>
          <p:spPr>
            <a:xfrm>
              <a:off x="4123682" y="2211177"/>
              <a:ext cx="657552" cy="307777"/>
            </a:xfrm>
            <a:prstGeom prst="rect">
              <a:avLst/>
            </a:prstGeom>
            <a:noFill/>
          </p:spPr>
          <p:txBody>
            <a:bodyPr wrap="none" rtlCol="0">
              <a:spAutoFit/>
            </a:bodyPr>
            <a:lstStyle/>
            <a:p>
              <a:r>
                <a:rPr lang="en-GB" sz="1400" b="1" dirty="0"/>
                <a:t>AMEN</a:t>
              </a:r>
            </a:p>
          </p:txBody>
        </p:sp>
        <p:grpSp>
          <p:nvGrpSpPr>
            <p:cNvPr id="56" name="Group 55"/>
            <p:cNvGrpSpPr/>
            <p:nvPr/>
          </p:nvGrpSpPr>
          <p:grpSpPr>
            <a:xfrm>
              <a:off x="4507599" y="2547821"/>
              <a:ext cx="454025" cy="539750"/>
              <a:chOff x="5691823" y="2709228"/>
              <a:chExt cx="454025" cy="539750"/>
            </a:xfrm>
          </p:grpSpPr>
          <p:sp>
            <p:nvSpPr>
              <p:cNvPr id="57" name="Freeform 45"/>
              <p:cNvSpPr>
                <a:spLocks noEditPoints="1"/>
              </p:cNvSpPr>
              <p:nvPr/>
            </p:nvSpPr>
            <p:spPr bwMode="auto">
              <a:xfrm>
                <a:off x="6017261" y="3207703"/>
                <a:ext cx="47625" cy="17463"/>
              </a:xfrm>
              <a:custGeom>
                <a:avLst/>
                <a:gdLst>
                  <a:gd name="T0" fmla="*/ 31 w 231"/>
                  <a:gd name="T1" fmla="*/ 2 h 74"/>
                  <a:gd name="T2" fmla="*/ 205 w 231"/>
                  <a:gd name="T3" fmla="*/ 19 h 74"/>
                  <a:gd name="T4" fmla="*/ 204 w 231"/>
                  <a:gd name="T5" fmla="*/ 37 h 74"/>
                  <a:gd name="T6" fmla="*/ 29 w 231"/>
                  <a:gd name="T7" fmla="*/ 20 h 74"/>
                  <a:gd name="T8" fmla="*/ 31 w 231"/>
                  <a:gd name="T9" fmla="*/ 2 h 74"/>
                  <a:gd name="T10" fmla="*/ 27 w 231"/>
                  <a:gd name="T11" fmla="*/ 37 h 74"/>
                  <a:gd name="T12" fmla="*/ 202 w 231"/>
                  <a:gd name="T13" fmla="*/ 55 h 74"/>
                  <a:gd name="T14" fmla="*/ 200 w 231"/>
                  <a:gd name="T15" fmla="*/ 72 h 74"/>
                  <a:gd name="T16" fmla="*/ 26 w 231"/>
                  <a:gd name="T17" fmla="*/ 55 h 74"/>
                  <a:gd name="T18" fmla="*/ 27 w 231"/>
                  <a:gd name="T19" fmla="*/ 37 h 74"/>
                  <a:gd name="T20" fmla="*/ 26 w 231"/>
                  <a:gd name="T21" fmla="*/ 55 h 74"/>
                  <a:gd name="T22" fmla="*/ 2 w 231"/>
                  <a:gd name="T23" fmla="*/ 26 h 74"/>
                  <a:gd name="T24" fmla="*/ 31 w 231"/>
                  <a:gd name="T25" fmla="*/ 2 h 74"/>
                  <a:gd name="T26" fmla="*/ 26 w 231"/>
                  <a:gd name="T27" fmla="*/ 55 h 74"/>
                  <a:gd name="T28" fmla="*/ 205 w 231"/>
                  <a:gd name="T29" fmla="*/ 19 h 74"/>
                  <a:gd name="T30" fmla="*/ 229 w 231"/>
                  <a:gd name="T31" fmla="*/ 48 h 74"/>
                  <a:gd name="T32" fmla="*/ 200 w 231"/>
                  <a:gd name="T33" fmla="*/ 72 h 74"/>
                  <a:gd name="T34" fmla="*/ 205 w 231"/>
                  <a:gd name="T35"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74">
                    <a:moveTo>
                      <a:pt x="31" y="2"/>
                    </a:moveTo>
                    <a:lnTo>
                      <a:pt x="205" y="19"/>
                    </a:lnTo>
                    <a:lnTo>
                      <a:pt x="204" y="37"/>
                    </a:lnTo>
                    <a:lnTo>
                      <a:pt x="29" y="20"/>
                    </a:lnTo>
                    <a:lnTo>
                      <a:pt x="31" y="2"/>
                    </a:lnTo>
                    <a:close/>
                    <a:moveTo>
                      <a:pt x="27" y="37"/>
                    </a:moveTo>
                    <a:lnTo>
                      <a:pt x="202" y="55"/>
                    </a:lnTo>
                    <a:lnTo>
                      <a:pt x="200" y="72"/>
                    </a:lnTo>
                    <a:lnTo>
                      <a:pt x="26" y="55"/>
                    </a:lnTo>
                    <a:lnTo>
                      <a:pt x="27" y="37"/>
                    </a:lnTo>
                    <a:close/>
                    <a:moveTo>
                      <a:pt x="26" y="55"/>
                    </a:moveTo>
                    <a:cubicBezTo>
                      <a:pt x="11" y="54"/>
                      <a:pt x="0" y="40"/>
                      <a:pt x="2" y="26"/>
                    </a:cubicBezTo>
                    <a:cubicBezTo>
                      <a:pt x="3" y="11"/>
                      <a:pt x="16" y="0"/>
                      <a:pt x="31" y="2"/>
                    </a:cubicBezTo>
                    <a:lnTo>
                      <a:pt x="26" y="55"/>
                    </a:lnTo>
                    <a:close/>
                    <a:moveTo>
                      <a:pt x="205" y="19"/>
                    </a:moveTo>
                    <a:cubicBezTo>
                      <a:pt x="220" y="21"/>
                      <a:pt x="231" y="34"/>
                      <a:pt x="229" y="48"/>
                    </a:cubicBezTo>
                    <a:cubicBezTo>
                      <a:pt x="228" y="63"/>
                      <a:pt x="215" y="74"/>
                      <a:pt x="200" y="72"/>
                    </a:cubicBezTo>
                    <a:lnTo>
                      <a:pt x="205" y="19"/>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Oval 79"/>
              <p:cNvSpPr>
                <a:spLocks noChangeArrowheads="1"/>
              </p:cNvSpPr>
              <p:nvPr/>
            </p:nvSpPr>
            <p:spPr bwMode="auto">
              <a:xfrm>
                <a:off x="5691823" y="2931478"/>
                <a:ext cx="454025" cy="1333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Oval 80"/>
              <p:cNvSpPr>
                <a:spLocks noChangeArrowheads="1"/>
              </p:cNvSpPr>
              <p:nvPr/>
            </p:nvSpPr>
            <p:spPr bwMode="auto">
              <a:xfrm>
                <a:off x="5691823" y="2931478"/>
                <a:ext cx="454025" cy="133350"/>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7" name="Rectangle 81"/>
              <p:cNvSpPr>
                <a:spLocks noChangeArrowheads="1"/>
              </p:cNvSpPr>
              <p:nvPr/>
            </p:nvSpPr>
            <p:spPr bwMode="auto">
              <a:xfrm>
                <a:off x="5753736" y="2710815"/>
                <a:ext cx="177800"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Rectangle 82"/>
              <p:cNvSpPr>
                <a:spLocks noChangeArrowheads="1"/>
              </p:cNvSpPr>
              <p:nvPr/>
            </p:nvSpPr>
            <p:spPr bwMode="auto">
              <a:xfrm>
                <a:off x="5753736" y="2710815"/>
                <a:ext cx="177800" cy="26828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9" name="Oval 83"/>
              <p:cNvSpPr>
                <a:spLocks noChangeArrowheads="1"/>
              </p:cNvSpPr>
              <p:nvPr/>
            </p:nvSpPr>
            <p:spPr bwMode="auto">
              <a:xfrm>
                <a:off x="5887086" y="2844165"/>
                <a:ext cx="20638"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0" name="Oval 84"/>
              <p:cNvSpPr>
                <a:spLocks noChangeArrowheads="1"/>
              </p:cNvSpPr>
              <p:nvPr/>
            </p:nvSpPr>
            <p:spPr bwMode="auto">
              <a:xfrm>
                <a:off x="5887086" y="2844165"/>
                <a:ext cx="20638"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85"/>
              <p:cNvSpPr>
                <a:spLocks noEditPoints="1"/>
              </p:cNvSpPr>
              <p:nvPr/>
            </p:nvSpPr>
            <p:spPr bwMode="auto">
              <a:xfrm>
                <a:off x="5821998" y="2887028"/>
                <a:ext cx="85725" cy="47625"/>
              </a:xfrm>
              <a:custGeom>
                <a:avLst/>
                <a:gdLst>
                  <a:gd name="T0" fmla="*/ 0 w 54"/>
                  <a:gd name="T1" fmla="*/ 30 h 30"/>
                  <a:gd name="T2" fmla="*/ 54 w 54"/>
                  <a:gd name="T3" fmla="*/ 30 h 30"/>
                  <a:gd name="T4" fmla="*/ 54 w 54"/>
                  <a:gd name="T5" fmla="*/ 26 h 30"/>
                  <a:gd name="T6" fmla="*/ 0 w 54"/>
                  <a:gd name="T7" fmla="*/ 26 h 30"/>
                  <a:gd name="T8" fmla="*/ 0 w 54"/>
                  <a:gd name="T9" fmla="*/ 30 h 30"/>
                  <a:gd name="T10" fmla="*/ 0 w 54"/>
                  <a:gd name="T11" fmla="*/ 17 h 30"/>
                  <a:gd name="T12" fmla="*/ 54 w 54"/>
                  <a:gd name="T13" fmla="*/ 17 h 30"/>
                  <a:gd name="T14" fmla="*/ 54 w 54"/>
                  <a:gd name="T15" fmla="*/ 13 h 30"/>
                  <a:gd name="T16" fmla="*/ 0 w 54"/>
                  <a:gd name="T17" fmla="*/ 13 h 30"/>
                  <a:gd name="T18" fmla="*/ 0 w 54"/>
                  <a:gd name="T19" fmla="*/ 17 h 30"/>
                  <a:gd name="T20" fmla="*/ 0 w 54"/>
                  <a:gd name="T21" fmla="*/ 5 h 30"/>
                  <a:gd name="T22" fmla="*/ 54 w 54"/>
                  <a:gd name="T23" fmla="*/ 5 h 30"/>
                  <a:gd name="T24" fmla="*/ 54 w 54"/>
                  <a:gd name="T25" fmla="*/ 0 h 30"/>
                  <a:gd name="T26" fmla="*/ 0 w 54"/>
                  <a:gd name="T27" fmla="*/ 0 h 30"/>
                  <a:gd name="T28" fmla="*/ 0 w 54"/>
                  <a:gd name="T2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30">
                    <a:moveTo>
                      <a:pt x="0" y="30"/>
                    </a:moveTo>
                    <a:lnTo>
                      <a:pt x="54" y="30"/>
                    </a:lnTo>
                    <a:lnTo>
                      <a:pt x="54" y="26"/>
                    </a:lnTo>
                    <a:lnTo>
                      <a:pt x="0" y="26"/>
                    </a:lnTo>
                    <a:lnTo>
                      <a:pt x="0" y="30"/>
                    </a:lnTo>
                    <a:close/>
                    <a:moveTo>
                      <a:pt x="0" y="17"/>
                    </a:moveTo>
                    <a:lnTo>
                      <a:pt x="54" y="17"/>
                    </a:lnTo>
                    <a:lnTo>
                      <a:pt x="54" y="13"/>
                    </a:lnTo>
                    <a:lnTo>
                      <a:pt x="0" y="13"/>
                    </a:lnTo>
                    <a:lnTo>
                      <a:pt x="0" y="17"/>
                    </a:lnTo>
                    <a:close/>
                    <a:moveTo>
                      <a:pt x="0" y="5"/>
                    </a:moveTo>
                    <a:lnTo>
                      <a:pt x="54" y="5"/>
                    </a:lnTo>
                    <a:lnTo>
                      <a:pt x="54" y="0"/>
                    </a:lnTo>
                    <a:lnTo>
                      <a:pt x="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Rectangle 86"/>
              <p:cNvSpPr>
                <a:spLocks noChangeArrowheads="1"/>
              </p:cNvSpPr>
              <p:nvPr/>
            </p:nvSpPr>
            <p:spPr bwMode="auto">
              <a:xfrm>
                <a:off x="5760086" y="2763203"/>
                <a:ext cx="165100" cy="131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Rectangle 87"/>
              <p:cNvSpPr>
                <a:spLocks noChangeArrowheads="1"/>
              </p:cNvSpPr>
              <p:nvPr/>
            </p:nvSpPr>
            <p:spPr bwMode="auto">
              <a:xfrm>
                <a:off x="5783396" y="2747101"/>
                <a:ext cx="11221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0" u="none" strike="noStrike" cap="none" normalizeH="0" baseline="0" dirty="0">
                    <a:ln>
                      <a:noFill/>
                    </a:ln>
                    <a:solidFill>
                      <a:srgbClr val="000000"/>
                    </a:solidFill>
                    <a:effectLst/>
                    <a:latin typeface="Calibri" panose="020F0502020204030204" pitchFamily="34" charset="0"/>
                  </a:rPr>
                  <a:t>BBU</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4" name="Rectangle 88"/>
              <p:cNvSpPr>
                <a:spLocks noChangeArrowheads="1"/>
              </p:cNvSpPr>
              <p:nvPr/>
            </p:nvSpPr>
            <p:spPr bwMode="auto">
              <a:xfrm>
                <a:off x="5944236" y="2709228"/>
                <a:ext cx="176213" cy="26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Rectangle 89"/>
              <p:cNvSpPr>
                <a:spLocks noChangeArrowheads="1"/>
              </p:cNvSpPr>
              <p:nvPr/>
            </p:nvSpPr>
            <p:spPr bwMode="auto">
              <a:xfrm>
                <a:off x="5944236" y="2709228"/>
                <a:ext cx="176213"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6" name="Oval 90"/>
              <p:cNvSpPr>
                <a:spLocks noChangeArrowheads="1"/>
              </p:cNvSpPr>
              <p:nvPr/>
            </p:nvSpPr>
            <p:spPr bwMode="auto">
              <a:xfrm>
                <a:off x="6075998" y="2840990"/>
                <a:ext cx="22225"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 name="Oval 91"/>
              <p:cNvSpPr>
                <a:spLocks noChangeArrowheads="1"/>
              </p:cNvSpPr>
              <p:nvPr/>
            </p:nvSpPr>
            <p:spPr bwMode="auto">
              <a:xfrm>
                <a:off x="6075998" y="2840990"/>
                <a:ext cx="22225"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92"/>
              <p:cNvSpPr>
                <a:spLocks noEditPoints="1"/>
              </p:cNvSpPr>
              <p:nvPr/>
            </p:nvSpPr>
            <p:spPr bwMode="auto">
              <a:xfrm>
                <a:off x="6010911" y="2885440"/>
                <a:ext cx="87313" cy="47625"/>
              </a:xfrm>
              <a:custGeom>
                <a:avLst/>
                <a:gdLst>
                  <a:gd name="T0" fmla="*/ 0 w 55"/>
                  <a:gd name="T1" fmla="*/ 30 h 30"/>
                  <a:gd name="T2" fmla="*/ 55 w 55"/>
                  <a:gd name="T3" fmla="*/ 30 h 30"/>
                  <a:gd name="T4" fmla="*/ 55 w 55"/>
                  <a:gd name="T5" fmla="*/ 25 h 30"/>
                  <a:gd name="T6" fmla="*/ 0 w 55"/>
                  <a:gd name="T7" fmla="*/ 25 h 30"/>
                  <a:gd name="T8" fmla="*/ 0 w 55"/>
                  <a:gd name="T9" fmla="*/ 30 h 30"/>
                  <a:gd name="T10" fmla="*/ 0 w 55"/>
                  <a:gd name="T11" fmla="*/ 17 h 30"/>
                  <a:gd name="T12" fmla="*/ 55 w 55"/>
                  <a:gd name="T13" fmla="*/ 17 h 30"/>
                  <a:gd name="T14" fmla="*/ 55 w 55"/>
                  <a:gd name="T15" fmla="*/ 13 h 30"/>
                  <a:gd name="T16" fmla="*/ 0 w 55"/>
                  <a:gd name="T17" fmla="*/ 13 h 30"/>
                  <a:gd name="T18" fmla="*/ 0 w 55"/>
                  <a:gd name="T19" fmla="*/ 17 h 30"/>
                  <a:gd name="T20" fmla="*/ 0 w 55"/>
                  <a:gd name="T21" fmla="*/ 4 h 30"/>
                  <a:gd name="T22" fmla="*/ 55 w 55"/>
                  <a:gd name="T23" fmla="*/ 4 h 30"/>
                  <a:gd name="T24" fmla="*/ 55 w 55"/>
                  <a:gd name="T25" fmla="*/ 0 h 30"/>
                  <a:gd name="T26" fmla="*/ 0 w 55"/>
                  <a:gd name="T27" fmla="*/ 0 h 30"/>
                  <a:gd name="T28" fmla="*/ 0 w 55"/>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0">
                    <a:moveTo>
                      <a:pt x="0" y="30"/>
                    </a:moveTo>
                    <a:lnTo>
                      <a:pt x="55" y="30"/>
                    </a:lnTo>
                    <a:lnTo>
                      <a:pt x="55" y="25"/>
                    </a:lnTo>
                    <a:lnTo>
                      <a:pt x="0" y="25"/>
                    </a:lnTo>
                    <a:lnTo>
                      <a:pt x="0" y="30"/>
                    </a:lnTo>
                    <a:close/>
                    <a:moveTo>
                      <a:pt x="0" y="17"/>
                    </a:moveTo>
                    <a:lnTo>
                      <a:pt x="55" y="17"/>
                    </a:lnTo>
                    <a:lnTo>
                      <a:pt x="55" y="13"/>
                    </a:lnTo>
                    <a:lnTo>
                      <a:pt x="0" y="13"/>
                    </a:lnTo>
                    <a:lnTo>
                      <a:pt x="0" y="17"/>
                    </a:lnTo>
                    <a:close/>
                    <a:moveTo>
                      <a:pt x="0" y="4"/>
                    </a:moveTo>
                    <a:lnTo>
                      <a:pt x="55" y="4"/>
                    </a:lnTo>
                    <a:lnTo>
                      <a:pt x="55"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9" name="Freeform 111"/>
              <p:cNvSpPr>
                <a:spLocks noEditPoints="1"/>
              </p:cNvSpPr>
              <p:nvPr/>
            </p:nvSpPr>
            <p:spPr bwMode="auto">
              <a:xfrm>
                <a:off x="5766436" y="3142615"/>
                <a:ext cx="320675" cy="106363"/>
              </a:xfrm>
              <a:custGeom>
                <a:avLst/>
                <a:gdLst>
                  <a:gd name="T0" fmla="*/ 187 w 202"/>
                  <a:gd name="T1" fmla="*/ 67 h 67"/>
                  <a:gd name="T2" fmla="*/ 191 w 202"/>
                  <a:gd name="T3" fmla="*/ 62 h 67"/>
                  <a:gd name="T4" fmla="*/ 12 w 202"/>
                  <a:gd name="T5" fmla="*/ 62 h 67"/>
                  <a:gd name="T6" fmla="*/ 16 w 202"/>
                  <a:gd name="T7" fmla="*/ 67 h 67"/>
                  <a:gd name="T8" fmla="*/ 187 w 202"/>
                  <a:gd name="T9" fmla="*/ 67 h 67"/>
                  <a:gd name="T10" fmla="*/ 202 w 202"/>
                  <a:gd name="T11" fmla="*/ 0 h 67"/>
                  <a:gd name="T12" fmla="*/ 0 w 202"/>
                  <a:gd name="T13" fmla="*/ 0 h 67"/>
                  <a:gd name="T14" fmla="*/ 0 w 202"/>
                  <a:gd name="T15" fmla="*/ 59 h 67"/>
                  <a:gd name="T16" fmla="*/ 202 w 202"/>
                  <a:gd name="T17" fmla="*/ 59 h 67"/>
                  <a:gd name="T18" fmla="*/ 202 w 202"/>
                  <a:gd name="T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67">
                    <a:moveTo>
                      <a:pt x="187" y="67"/>
                    </a:moveTo>
                    <a:lnTo>
                      <a:pt x="191" y="62"/>
                    </a:lnTo>
                    <a:lnTo>
                      <a:pt x="12" y="62"/>
                    </a:lnTo>
                    <a:lnTo>
                      <a:pt x="16" y="67"/>
                    </a:lnTo>
                    <a:lnTo>
                      <a:pt x="187" y="67"/>
                    </a:lnTo>
                    <a:close/>
                    <a:moveTo>
                      <a:pt x="202" y="0"/>
                    </a:moveTo>
                    <a:lnTo>
                      <a:pt x="0" y="0"/>
                    </a:lnTo>
                    <a:lnTo>
                      <a:pt x="0" y="59"/>
                    </a:lnTo>
                    <a:lnTo>
                      <a:pt x="202" y="59"/>
                    </a:lnTo>
                    <a:lnTo>
                      <a:pt x="2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112"/>
              <p:cNvSpPr>
                <a:spLocks/>
              </p:cNvSpPr>
              <p:nvPr/>
            </p:nvSpPr>
            <p:spPr bwMode="auto">
              <a:xfrm>
                <a:off x="5785486" y="3241040"/>
                <a:ext cx="284163" cy="7938"/>
              </a:xfrm>
              <a:custGeom>
                <a:avLst/>
                <a:gdLst>
                  <a:gd name="T0" fmla="*/ 175 w 179"/>
                  <a:gd name="T1" fmla="*/ 5 h 5"/>
                  <a:gd name="T2" fmla="*/ 179 w 179"/>
                  <a:gd name="T3" fmla="*/ 0 h 5"/>
                  <a:gd name="T4" fmla="*/ 0 w 179"/>
                  <a:gd name="T5" fmla="*/ 0 h 5"/>
                  <a:gd name="T6" fmla="*/ 4 w 179"/>
                  <a:gd name="T7" fmla="*/ 5 h 5"/>
                  <a:gd name="T8" fmla="*/ 175 w 179"/>
                  <a:gd name="T9" fmla="*/ 5 h 5"/>
                </a:gdLst>
                <a:ahLst/>
                <a:cxnLst>
                  <a:cxn ang="0">
                    <a:pos x="T0" y="T1"/>
                  </a:cxn>
                  <a:cxn ang="0">
                    <a:pos x="T2" y="T3"/>
                  </a:cxn>
                  <a:cxn ang="0">
                    <a:pos x="T4" y="T5"/>
                  </a:cxn>
                  <a:cxn ang="0">
                    <a:pos x="T6" y="T7"/>
                  </a:cxn>
                  <a:cxn ang="0">
                    <a:pos x="T8" y="T9"/>
                  </a:cxn>
                </a:cxnLst>
                <a:rect l="0" t="0" r="r" b="b"/>
                <a:pathLst>
                  <a:path w="179" h="5">
                    <a:moveTo>
                      <a:pt x="175" y="5"/>
                    </a:moveTo>
                    <a:lnTo>
                      <a:pt x="179" y="0"/>
                    </a:lnTo>
                    <a:lnTo>
                      <a:pt x="0" y="0"/>
                    </a:lnTo>
                    <a:lnTo>
                      <a:pt x="4" y="5"/>
                    </a:lnTo>
                    <a:lnTo>
                      <a:pt x="175" y="5"/>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1" name="Rectangle 113"/>
              <p:cNvSpPr>
                <a:spLocks noChangeArrowheads="1"/>
              </p:cNvSpPr>
              <p:nvPr/>
            </p:nvSpPr>
            <p:spPr bwMode="auto">
              <a:xfrm>
                <a:off x="5766436" y="3142615"/>
                <a:ext cx="320675" cy="93663"/>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2" name="Rectangle 114"/>
              <p:cNvSpPr>
                <a:spLocks noChangeArrowheads="1"/>
              </p:cNvSpPr>
              <p:nvPr/>
            </p:nvSpPr>
            <p:spPr bwMode="auto">
              <a:xfrm>
                <a:off x="5985511" y="3160078"/>
                <a:ext cx="84138"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Rectangle 115"/>
              <p:cNvSpPr>
                <a:spLocks noChangeArrowheads="1"/>
              </p:cNvSpPr>
              <p:nvPr/>
            </p:nvSpPr>
            <p:spPr bwMode="auto">
              <a:xfrm>
                <a:off x="5985511" y="3160078"/>
                <a:ext cx="84138" cy="5715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116"/>
              <p:cNvSpPr>
                <a:spLocks noEditPoints="1"/>
              </p:cNvSpPr>
              <p:nvPr/>
            </p:nvSpPr>
            <p:spPr bwMode="auto">
              <a:xfrm>
                <a:off x="5802948" y="3172778"/>
                <a:ext cx="131763" cy="31750"/>
              </a:xfrm>
              <a:custGeom>
                <a:avLst/>
                <a:gdLst>
                  <a:gd name="T0" fmla="*/ 0 w 83"/>
                  <a:gd name="T1" fmla="*/ 0 h 20"/>
                  <a:gd name="T2" fmla="*/ 4 w 83"/>
                  <a:gd name="T3" fmla="*/ 5 h 20"/>
                  <a:gd name="T4" fmla="*/ 10 w 83"/>
                  <a:gd name="T5" fmla="*/ 8 h 20"/>
                  <a:gd name="T6" fmla="*/ 14 w 83"/>
                  <a:gd name="T7" fmla="*/ 5 h 20"/>
                  <a:gd name="T8" fmla="*/ 37 w 83"/>
                  <a:gd name="T9" fmla="*/ 0 h 20"/>
                  <a:gd name="T10" fmla="*/ 23 w 83"/>
                  <a:gd name="T11" fmla="*/ 5 h 20"/>
                  <a:gd name="T12" fmla="*/ 27 w 83"/>
                  <a:gd name="T13" fmla="*/ 8 h 20"/>
                  <a:gd name="T14" fmla="*/ 33 w 83"/>
                  <a:gd name="T15" fmla="*/ 5 h 20"/>
                  <a:gd name="T16" fmla="*/ 37 w 83"/>
                  <a:gd name="T17" fmla="*/ 0 h 20"/>
                  <a:gd name="T18" fmla="*/ 46 w 83"/>
                  <a:gd name="T19" fmla="*/ 0 h 20"/>
                  <a:gd name="T20" fmla="*/ 49 w 83"/>
                  <a:gd name="T21" fmla="*/ 5 h 20"/>
                  <a:gd name="T22" fmla="*/ 56 w 83"/>
                  <a:gd name="T23" fmla="*/ 8 h 20"/>
                  <a:gd name="T24" fmla="*/ 60 w 83"/>
                  <a:gd name="T25" fmla="*/ 5 h 20"/>
                  <a:gd name="T26" fmla="*/ 83 w 83"/>
                  <a:gd name="T27" fmla="*/ 0 h 20"/>
                  <a:gd name="T28" fmla="*/ 68 w 83"/>
                  <a:gd name="T29" fmla="*/ 5 h 20"/>
                  <a:gd name="T30" fmla="*/ 72 w 83"/>
                  <a:gd name="T31" fmla="*/ 8 h 20"/>
                  <a:gd name="T32" fmla="*/ 79 w 83"/>
                  <a:gd name="T33" fmla="*/ 5 h 20"/>
                  <a:gd name="T34" fmla="*/ 83 w 83"/>
                  <a:gd name="T35" fmla="*/ 0 h 20"/>
                  <a:gd name="T36" fmla="*/ 68 w 83"/>
                  <a:gd name="T37" fmla="*/ 12 h 20"/>
                  <a:gd name="T38" fmla="*/ 72 w 83"/>
                  <a:gd name="T39" fmla="*/ 17 h 20"/>
                  <a:gd name="T40" fmla="*/ 79 w 83"/>
                  <a:gd name="T41" fmla="*/ 20 h 20"/>
                  <a:gd name="T42" fmla="*/ 83 w 83"/>
                  <a:gd name="T43" fmla="*/ 17 h 20"/>
                  <a:gd name="T44" fmla="*/ 60 w 83"/>
                  <a:gd name="T45" fmla="*/ 12 h 20"/>
                  <a:gd name="T46" fmla="*/ 46 w 83"/>
                  <a:gd name="T47" fmla="*/ 17 h 20"/>
                  <a:gd name="T48" fmla="*/ 49 w 83"/>
                  <a:gd name="T49" fmla="*/ 20 h 20"/>
                  <a:gd name="T50" fmla="*/ 56 w 83"/>
                  <a:gd name="T51" fmla="*/ 17 h 20"/>
                  <a:gd name="T52" fmla="*/ 60 w 83"/>
                  <a:gd name="T53" fmla="*/ 12 h 20"/>
                  <a:gd name="T54" fmla="*/ 23 w 83"/>
                  <a:gd name="T55" fmla="*/ 12 h 20"/>
                  <a:gd name="T56" fmla="*/ 27 w 83"/>
                  <a:gd name="T57" fmla="*/ 17 h 20"/>
                  <a:gd name="T58" fmla="*/ 33 w 83"/>
                  <a:gd name="T59" fmla="*/ 20 h 20"/>
                  <a:gd name="T60" fmla="*/ 37 w 83"/>
                  <a:gd name="T61" fmla="*/ 17 h 20"/>
                  <a:gd name="T62" fmla="*/ 14 w 83"/>
                  <a:gd name="T63" fmla="*/ 12 h 20"/>
                  <a:gd name="T64" fmla="*/ 0 w 83"/>
                  <a:gd name="T65" fmla="*/ 17 h 20"/>
                  <a:gd name="T66" fmla="*/ 4 w 83"/>
                  <a:gd name="T67" fmla="*/ 20 h 20"/>
                  <a:gd name="T68" fmla="*/ 10 w 83"/>
                  <a:gd name="T69" fmla="*/ 17 h 20"/>
                  <a:gd name="T70" fmla="*/ 14 w 83"/>
                  <a:gd name="T7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20">
                    <a:moveTo>
                      <a:pt x="14" y="0"/>
                    </a:moveTo>
                    <a:lnTo>
                      <a:pt x="0" y="0"/>
                    </a:lnTo>
                    <a:lnTo>
                      <a:pt x="0" y="5"/>
                    </a:lnTo>
                    <a:lnTo>
                      <a:pt x="4" y="5"/>
                    </a:lnTo>
                    <a:lnTo>
                      <a:pt x="4" y="8"/>
                    </a:lnTo>
                    <a:lnTo>
                      <a:pt x="10" y="8"/>
                    </a:lnTo>
                    <a:lnTo>
                      <a:pt x="10" y="5"/>
                    </a:lnTo>
                    <a:lnTo>
                      <a:pt x="14" y="5"/>
                    </a:lnTo>
                    <a:lnTo>
                      <a:pt x="14" y="0"/>
                    </a:lnTo>
                    <a:close/>
                    <a:moveTo>
                      <a:pt x="37" y="0"/>
                    </a:moveTo>
                    <a:lnTo>
                      <a:pt x="23" y="0"/>
                    </a:lnTo>
                    <a:lnTo>
                      <a:pt x="23" y="5"/>
                    </a:lnTo>
                    <a:lnTo>
                      <a:pt x="27" y="5"/>
                    </a:lnTo>
                    <a:lnTo>
                      <a:pt x="27" y="8"/>
                    </a:lnTo>
                    <a:lnTo>
                      <a:pt x="33" y="8"/>
                    </a:lnTo>
                    <a:lnTo>
                      <a:pt x="33" y="5"/>
                    </a:lnTo>
                    <a:lnTo>
                      <a:pt x="37" y="5"/>
                    </a:lnTo>
                    <a:lnTo>
                      <a:pt x="37" y="0"/>
                    </a:lnTo>
                    <a:close/>
                    <a:moveTo>
                      <a:pt x="60" y="0"/>
                    </a:moveTo>
                    <a:lnTo>
                      <a:pt x="46" y="0"/>
                    </a:lnTo>
                    <a:lnTo>
                      <a:pt x="46" y="5"/>
                    </a:lnTo>
                    <a:lnTo>
                      <a:pt x="49" y="5"/>
                    </a:lnTo>
                    <a:lnTo>
                      <a:pt x="49" y="8"/>
                    </a:lnTo>
                    <a:lnTo>
                      <a:pt x="56" y="8"/>
                    </a:lnTo>
                    <a:lnTo>
                      <a:pt x="56" y="5"/>
                    </a:lnTo>
                    <a:lnTo>
                      <a:pt x="60" y="5"/>
                    </a:lnTo>
                    <a:lnTo>
                      <a:pt x="60" y="0"/>
                    </a:lnTo>
                    <a:close/>
                    <a:moveTo>
                      <a:pt x="83" y="0"/>
                    </a:moveTo>
                    <a:lnTo>
                      <a:pt x="68" y="0"/>
                    </a:lnTo>
                    <a:lnTo>
                      <a:pt x="68" y="5"/>
                    </a:lnTo>
                    <a:lnTo>
                      <a:pt x="72" y="5"/>
                    </a:lnTo>
                    <a:lnTo>
                      <a:pt x="72" y="8"/>
                    </a:lnTo>
                    <a:lnTo>
                      <a:pt x="79" y="8"/>
                    </a:lnTo>
                    <a:lnTo>
                      <a:pt x="79" y="5"/>
                    </a:lnTo>
                    <a:lnTo>
                      <a:pt x="83" y="5"/>
                    </a:lnTo>
                    <a:lnTo>
                      <a:pt x="83" y="0"/>
                    </a:lnTo>
                    <a:close/>
                    <a:moveTo>
                      <a:pt x="83" y="12"/>
                    </a:moveTo>
                    <a:lnTo>
                      <a:pt x="68" y="12"/>
                    </a:lnTo>
                    <a:lnTo>
                      <a:pt x="68" y="17"/>
                    </a:lnTo>
                    <a:lnTo>
                      <a:pt x="72" y="17"/>
                    </a:lnTo>
                    <a:lnTo>
                      <a:pt x="72" y="20"/>
                    </a:lnTo>
                    <a:lnTo>
                      <a:pt x="79" y="20"/>
                    </a:lnTo>
                    <a:lnTo>
                      <a:pt x="79" y="17"/>
                    </a:lnTo>
                    <a:lnTo>
                      <a:pt x="83" y="17"/>
                    </a:lnTo>
                    <a:lnTo>
                      <a:pt x="83" y="12"/>
                    </a:lnTo>
                    <a:close/>
                    <a:moveTo>
                      <a:pt x="60" y="12"/>
                    </a:moveTo>
                    <a:lnTo>
                      <a:pt x="46" y="12"/>
                    </a:lnTo>
                    <a:lnTo>
                      <a:pt x="46" y="17"/>
                    </a:lnTo>
                    <a:lnTo>
                      <a:pt x="49" y="17"/>
                    </a:lnTo>
                    <a:lnTo>
                      <a:pt x="49" y="20"/>
                    </a:lnTo>
                    <a:lnTo>
                      <a:pt x="56" y="20"/>
                    </a:lnTo>
                    <a:lnTo>
                      <a:pt x="56" y="17"/>
                    </a:lnTo>
                    <a:lnTo>
                      <a:pt x="60" y="17"/>
                    </a:lnTo>
                    <a:lnTo>
                      <a:pt x="60" y="12"/>
                    </a:lnTo>
                    <a:close/>
                    <a:moveTo>
                      <a:pt x="37" y="12"/>
                    </a:moveTo>
                    <a:lnTo>
                      <a:pt x="23" y="12"/>
                    </a:lnTo>
                    <a:lnTo>
                      <a:pt x="23" y="17"/>
                    </a:lnTo>
                    <a:lnTo>
                      <a:pt x="27" y="17"/>
                    </a:lnTo>
                    <a:lnTo>
                      <a:pt x="27" y="20"/>
                    </a:lnTo>
                    <a:lnTo>
                      <a:pt x="33" y="20"/>
                    </a:lnTo>
                    <a:lnTo>
                      <a:pt x="33" y="17"/>
                    </a:lnTo>
                    <a:lnTo>
                      <a:pt x="37" y="17"/>
                    </a:lnTo>
                    <a:lnTo>
                      <a:pt x="37" y="12"/>
                    </a:lnTo>
                    <a:close/>
                    <a:moveTo>
                      <a:pt x="14" y="12"/>
                    </a:moveTo>
                    <a:lnTo>
                      <a:pt x="0" y="12"/>
                    </a:lnTo>
                    <a:lnTo>
                      <a:pt x="0" y="17"/>
                    </a:lnTo>
                    <a:lnTo>
                      <a:pt x="4" y="17"/>
                    </a:lnTo>
                    <a:lnTo>
                      <a:pt x="4" y="20"/>
                    </a:lnTo>
                    <a:lnTo>
                      <a:pt x="10" y="20"/>
                    </a:lnTo>
                    <a:lnTo>
                      <a:pt x="10" y="17"/>
                    </a:lnTo>
                    <a:lnTo>
                      <a:pt x="14" y="17"/>
                    </a:lnTo>
                    <a:lnTo>
                      <a:pt x="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117"/>
              <p:cNvSpPr>
                <a:spLocks noEditPoints="1"/>
              </p:cNvSpPr>
              <p:nvPr/>
            </p:nvSpPr>
            <p:spPr bwMode="auto">
              <a:xfrm>
                <a:off x="5991861" y="3163253"/>
                <a:ext cx="73025" cy="50800"/>
              </a:xfrm>
              <a:custGeom>
                <a:avLst/>
                <a:gdLst>
                  <a:gd name="T0" fmla="*/ 21 w 46"/>
                  <a:gd name="T1" fmla="*/ 28 h 32"/>
                  <a:gd name="T2" fmla="*/ 18 w 46"/>
                  <a:gd name="T3" fmla="*/ 26 h 32"/>
                  <a:gd name="T4" fmla="*/ 18 w 46"/>
                  <a:gd name="T5" fmla="*/ 29 h 32"/>
                  <a:gd name="T6" fmla="*/ 23 w 46"/>
                  <a:gd name="T7" fmla="*/ 32 h 32"/>
                  <a:gd name="T8" fmla="*/ 28 w 46"/>
                  <a:gd name="T9" fmla="*/ 29 h 32"/>
                  <a:gd name="T10" fmla="*/ 28 w 46"/>
                  <a:gd name="T11" fmla="*/ 26 h 32"/>
                  <a:gd name="T12" fmla="*/ 24 w 46"/>
                  <a:gd name="T13" fmla="*/ 28 h 32"/>
                  <a:gd name="T14" fmla="*/ 24 w 46"/>
                  <a:gd name="T15" fmla="*/ 19 h 32"/>
                  <a:gd name="T16" fmla="*/ 21 w 46"/>
                  <a:gd name="T17" fmla="*/ 19 h 32"/>
                  <a:gd name="T18" fmla="*/ 21 w 46"/>
                  <a:gd name="T19" fmla="*/ 28 h 32"/>
                  <a:gd name="T20" fmla="*/ 33 w 46"/>
                  <a:gd name="T21" fmla="*/ 15 h 32"/>
                  <a:gd name="T22" fmla="*/ 37 w 46"/>
                  <a:gd name="T23" fmla="*/ 12 h 32"/>
                  <a:gd name="T24" fmla="*/ 33 w 46"/>
                  <a:gd name="T25" fmla="*/ 12 h 32"/>
                  <a:gd name="T26" fmla="*/ 28 w 46"/>
                  <a:gd name="T27" fmla="*/ 16 h 32"/>
                  <a:gd name="T28" fmla="*/ 33 w 46"/>
                  <a:gd name="T29" fmla="*/ 20 h 32"/>
                  <a:gd name="T30" fmla="*/ 37 w 46"/>
                  <a:gd name="T31" fmla="*/ 20 h 32"/>
                  <a:gd name="T32" fmla="*/ 33 w 46"/>
                  <a:gd name="T33" fmla="*/ 17 h 32"/>
                  <a:gd name="T34" fmla="*/ 46 w 46"/>
                  <a:gd name="T35" fmla="*/ 17 h 32"/>
                  <a:gd name="T36" fmla="*/ 46 w 46"/>
                  <a:gd name="T37" fmla="*/ 15 h 32"/>
                  <a:gd name="T38" fmla="*/ 33 w 46"/>
                  <a:gd name="T39" fmla="*/ 15 h 32"/>
                  <a:gd name="T40" fmla="*/ 24 w 46"/>
                  <a:gd name="T41" fmla="*/ 4 h 32"/>
                  <a:gd name="T42" fmla="*/ 28 w 46"/>
                  <a:gd name="T43" fmla="*/ 6 h 32"/>
                  <a:gd name="T44" fmla="*/ 28 w 46"/>
                  <a:gd name="T45" fmla="*/ 3 h 32"/>
                  <a:gd name="T46" fmla="*/ 23 w 46"/>
                  <a:gd name="T47" fmla="*/ 0 h 32"/>
                  <a:gd name="T48" fmla="*/ 18 w 46"/>
                  <a:gd name="T49" fmla="*/ 3 h 32"/>
                  <a:gd name="T50" fmla="*/ 18 w 46"/>
                  <a:gd name="T51" fmla="*/ 6 h 32"/>
                  <a:gd name="T52" fmla="*/ 21 w 46"/>
                  <a:gd name="T53" fmla="*/ 4 h 32"/>
                  <a:gd name="T54" fmla="*/ 21 w 46"/>
                  <a:gd name="T55" fmla="*/ 13 h 32"/>
                  <a:gd name="T56" fmla="*/ 24 w 46"/>
                  <a:gd name="T57" fmla="*/ 13 h 32"/>
                  <a:gd name="T58" fmla="*/ 24 w 46"/>
                  <a:gd name="T59" fmla="*/ 4 h 32"/>
                  <a:gd name="T60" fmla="*/ 12 w 46"/>
                  <a:gd name="T61" fmla="*/ 17 h 32"/>
                  <a:gd name="T62" fmla="*/ 9 w 46"/>
                  <a:gd name="T63" fmla="*/ 20 h 32"/>
                  <a:gd name="T64" fmla="*/ 13 w 46"/>
                  <a:gd name="T65" fmla="*/ 20 h 32"/>
                  <a:gd name="T66" fmla="*/ 18 w 46"/>
                  <a:gd name="T67" fmla="*/ 16 h 32"/>
                  <a:gd name="T68" fmla="*/ 13 w 46"/>
                  <a:gd name="T69" fmla="*/ 12 h 32"/>
                  <a:gd name="T70" fmla="*/ 9 w 46"/>
                  <a:gd name="T71" fmla="*/ 12 h 32"/>
                  <a:gd name="T72" fmla="*/ 12 w 46"/>
                  <a:gd name="T73" fmla="*/ 15 h 32"/>
                  <a:gd name="T74" fmla="*/ 0 w 46"/>
                  <a:gd name="T75" fmla="*/ 15 h 32"/>
                  <a:gd name="T76" fmla="*/ 0 w 46"/>
                  <a:gd name="T77" fmla="*/ 17 h 32"/>
                  <a:gd name="T78" fmla="*/ 12 w 46"/>
                  <a:gd name="T7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32">
                    <a:moveTo>
                      <a:pt x="21" y="28"/>
                    </a:moveTo>
                    <a:lnTo>
                      <a:pt x="18" y="26"/>
                    </a:lnTo>
                    <a:lnTo>
                      <a:pt x="18" y="29"/>
                    </a:lnTo>
                    <a:lnTo>
                      <a:pt x="23" y="32"/>
                    </a:lnTo>
                    <a:lnTo>
                      <a:pt x="28" y="29"/>
                    </a:lnTo>
                    <a:lnTo>
                      <a:pt x="28" y="26"/>
                    </a:lnTo>
                    <a:lnTo>
                      <a:pt x="24" y="28"/>
                    </a:lnTo>
                    <a:lnTo>
                      <a:pt x="24" y="19"/>
                    </a:lnTo>
                    <a:lnTo>
                      <a:pt x="21" y="19"/>
                    </a:lnTo>
                    <a:lnTo>
                      <a:pt x="21" y="28"/>
                    </a:lnTo>
                    <a:close/>
                    <a:moveTo>
                      <a:pt x="33" y="15"/>
                    </a:moveTo>
                    <a:lnTo>
                      <a:pt x="37" y="12"/>
                    </a:lnTo>
                    <a:lnTo>
                      <a:pt x="33" y="12"/>
                    </a:lnTo>
                    <a:lnTo>
                      <a:pt x="28" y="16"/>
                    </a:lnTo>
                    <a:lnTo>
                      <a:pt x="33" y="20"/>
                    </a:lnTo>
                    <a:lnTo>
                      <a:pt x="37" y="20"/>
                    </a:lnTo>
                    <a:lnTo>
                      <a:pt x="33" y="17"/>
                    </a:lnTo>
                    <a:lnTo>
                      <a:pt x="46" y="17"/>
                    </a:lnTo>
                    <a:lnTo>
                      <a:pt x="46" y="15"/>
                    </a:lnTo>
                    <a:lnTo>
                      <a:pt x="33" y="15"/>
                    </a:lnTo>
                    <a:close/>
                    <a:moveTo>
                      <a:pt x="24" y="4"/>
                    </a:moveTo>
                    <a:lnTo>
                      <a:pt x="28" y="6"/>
                    </a:lnTo>
                    <a:lnTo>
                      <a:pt x="28" y="3"/>
                    </a:lnTo>
                    <a:lnTo>
                      <a:pt x="23" y="0"/>
                    </a:lnTo>
                    <a:lnTo>
                      <a:pt x="18" y="3"/>
                    </a:lnTo>
                    <a:lnTo>
                      <a:pt x="18" y="6"/>
                    </a:lnTo>
                    <a:lnTo>
                      <a:pt x="21" y="4"/>
                    </a:lnTo>
                    <a:lnTo>
                      <a:pt x="21" y="13"/>
                    </a:lnTo>
                    <a:lnTo>
                      <a:pt x="24" y="13"/>
                    </a:lnTo>
                    <a:lnTo>
                      <a:pt x="24" y="4"/>
                    </a:lnTo>
                    <a:close/>
                    <a:moveTo>
                      <a:pt x="12" y="17"/>
                    </a:moveTo>
                    <a:lnTo>
                      <a:pt x="9" y="20"/>
                    </a:lnTo>
                    <a:lnTo>
                      <a:pt x="13" y="20"/>
                    </a:lnTo>
                    <a:lnTo>
                      <a:pt x="18" y="16"/>
                    </a:lnTo>
                    <a:lnTo>
                      <a:pt x="13" y="12"/>
                    </a:lnTo>
                    <a:lnTo>
                      <a:pt x="9" y="12"/>
                    </a:lnTo>
                    <a:lnTo>
                      <a:pt x="12" y="15"/>
                    </a:lnTo>
                    <a:lnTo>
                      <a:pt x="0" y="15"/>
                    </a:lnTo>
                    <a:lnTo>
                      <a:pt x="0" y="17"/>
                    </a:lnTo>
                    <a:lnTo>
                      <a:pt x="1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Line 193"/>
              <p:cNvSpPr>
                <a:spLocks noChangeShapeType="1"/>
              </p:cNvSpPr>
              <p:nvPr/>
            </p:nvSpPr>
            <p:spPr bwMode="auto">
              <a:xfrm flipV="1">
                <a:off x="5817236" y="2975063"/>
                <a:ext cx="0" cy="180000"/>
              </a:xfrm>
              <a:prstGeom prst="line">
                <a:avLst/>
              </a:prstGeom>
              <a:noFill/>
              <a:ln w="9525" cap="rnd">
                <a:solidFill>
                  <a:srgbClr val="000000"/>
                </a:solidFill>
                <a:prstDash val="sysDash"/>
                <a:round/>
                <a:headEnd type="triangle" w="sm" len="sm"/>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7" name="Line 193"/>
              <p:cNvSpPr>
                <a:spLocks noChangeShapeType="1"/>
              </p:cNvSpPr>
              <p:nvPr/>
            </p:nvSpPr>
            <p:spPr bwMode="auto">
              <a:xfrm flipV="1">
                <a:off x="6013856" y="2973240"/>
                <a:ext cx="0" cy="180000"/>
              </a:xfrm>
              <a:prstGeom prst="line">
                <a:avLst/>
              </a:prstGeom>
              <a:noFill/>
              <a:ln w="9525" cap="rnd">
                <a:solidFill>
                  <a:srgbClr val="000000"/>
                </a:solidFill>
                <a:prstDash val="sysDash"/>
                <a:round/>
                <a:headEnd type="triangle" w="sm" len="sm"/>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2" name="Rectangle 11"/>
            <p:cNvSpPr/>
            <p:nvPr/>
          </p:nvSpPr>
          <p:spPr bwMode="auto">
            <a:xfrm>
              <a:off x="4087047" y="2623888"/>
              <a:ext cx="380866" cy="759738"/>
            </a:xfrm>
            <a:prstGeom prst="rect">
              <a:avLst/>
            </a:prstGeom>
            <a:solidFill>
              <a:schemeClr val="bg1"/>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3" name="Rectangle 12"/>
            <p:cNvSpPr/>
            <p:nvPr/>
          </p:nvSpPr>
          <p:spPr bwMode="auto">
            <a:xfrm>
              <a:off x="3953307" y="2744356"/>
              <a:ext cx="136769" cy="80958"/>
            </a:xfrm>
            <a:prstGeom prst="rect">
              <a:avLst/>
            </a:prstGeom>
            <a:solidFill>
              <a:schemeClr val="accent6">
                <a:lumMod val="20000"/>
                <a:lumOff val="8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88" name="Rectangle 87"/>
            <p:cNvSpPr/>
            <p:nvPr/>
          </p:nvSpPr>
          <p:spPr bwMode="auto">
            <a:xfrm>
              <a:off x="3949643" y="2887337"/>
              <a:ext cx="136769" cy="80958"/>
            </a:xfrm>
            <a:prstGeom prst="rect">
              <a:avLst/>
            </a:prstGeom>
            <a:solidFill>
              <a:schemeClr val="accent5">
                <a:lumMod val="20000"/>
                <a:lumOff val="8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89" name="Rectangle 88"/>
            <p:cNvSpPr/>
            <p:nvPr/>
          </p:nvSpPr>
          <p:spPr bwMode="auto">
            <a:xfrm>
              <a:off x="3954995" y="3046442"/>
              <a:ext cx="136769" cy="80958"/>
            </a:xfrm>
            <a:prstGeom prst="rect">
              <a:avLst/>
            </a:prstGeom>
            <a:solidFill>
              <a:schemeClr val="tx2">
                <a:lumMod val="50000"/>
                <a:lumOff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90" name="Rectangle 89"/>
            <p:cNvSpPr/>
            <p:nvPr/>
          </p:nvSpPr>
          <p:spPr bwMode="auto">
            <a:xfrm>
              <a:off x="3953916" y="3179775"/>
              <a:ext cx="136769" cy="80958"/>
            </a:xfrm>
            <a:prstGeom prst="rect">
              <a:avLst/>
            </a:prstGeom>
            <a:solidFill>
              <a:schemeClr val="tx1">
                <a:lumMod val="20000"/>
                <a:lumOff val="8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nvGrpSpPr>
            <p:cNvPr id="16" name="Group 15"/>
            <p:cNvGrpSpPr/>
            <p:nvPr/>
          </p:nvGrpSpPr>
          <p:grpSpPr>
            <a:xfrm>
              <a:off x="4141663" y="2825610"/>
              <a:ext cx="113792" cy="323646"/>
              <a:chOff x="3786310" y="2797035"/>
              <a:chExt cx="113792" cy="323646"/>
            </a:xfrm>
          </p:grpSpPr>
          <p:grpSp>
            <p:nvGrpSpPr>
              <p:cNvPr id="14" name="Group 13"/>
              <p:cNvGrpSpPr/>
              <p:nvPr/>
            </p:nvGrpSpPr>
            <p:grpSpPr>
              <a:xfrm>
                <a:off x="3792102" y="2797035"/>
                <a:ext cx="108000" cy="72000"/>
                <a:chOff x="3814650" y="2833035"/>
                <a:chExt cx="108000" cy="72000"/>
              </a:xfrm>
            </p:grpSpPr>
            <p:sp>
              <p:nvSpPr>
                <p:cNvPr id="92" name="Freeform 127"/>
                <p:cNvSpPr>
                  <a:spLocks/>
                </p:cNvSpPr>
                <p:nvPr/>
              </p:nvSpPr>
              <p:spPr bwMode="auto">
                <a:xfrm rot="16200000">
                  <a:off x="3832650" y="2815035"/>
                  <a:ext cx="72000" cy="108000"/>
                </a:xfrm>
                <a:custGeom>
                  <a:avLst/>
                  <a:gdLst>
                    <a:gd name="T0" fmla="*/ 93 w 93"/>
                    <a:gd name="T1" fmla="*/ 0 h 165"/>
                    <a:gd name="T2" fmla="*/ 93 w 93"/>
                    <a:gd name="T3" fmla="*/ 165 h 165"/>
                    <a:gd name="T4" fmla="*/ 0 w 93"/>
                    <a:gd name="T5" fmla="*/ 165 h 165"/>
                    <a:gd name="T6" fmla="*/ 0 w 93"/>
                    <a:gd name="T7" fmla="*/ 3 h 165"/>
                  </a:gdLst>
                  <a:ahLst/>
                  <a:cxnLst>
                    <a:cxn ang="0">
                      <a:pos x="T0" y="T1"/>
                    </a:cxn>
                    <a:cxn ang="0">
                      <a:pos x="T2" y="T3"/>
                    </a:cxn>
                    <a:cxn ang="0">
                      <a:pos x="T4" y="T5"/>
                    </a:cxn>
                    <a:cxn ang="0">
                      <a:pos x="T6" y="T7"/>
                    </a:cxn>
                  </a:cxnLst>
                  <a:rect l="0" t="0" r="r" b="b"/>
                  <a:pathLst>
                    <a:path w="93" h="165">
                      <a:moveTo>
                        <a:pt x="93" y="0"/>
                      </a:moveTo>
                      <a:lnTo>
                        <a:pt x="93" y="165"/>
                      </a:lnTo>
                      <a:lnTo>
                        <a:pt x="0" y="165"/>
                      </a:lnTo>
                      <a:lnTo>
                        <a:pt x="0" y="3"/>
                      </a:lnTo>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dirty="0"/>
                </a:p>
              </p:txBody>
            </p:sp>
            <p:sp>
              <p:nvSpPr>
                <p:cNvPr id="93" name="Line 130"/>
                <p:cNvSpPr>
                  <a:spLocks noChangeShapeType="1"/>
                </p:cNvSpPr>
                <p:nvPr/>
              </p:nvSpPr>
              <p:spPr bwMode="auto">
                <a:xfrm rot="16200000" flipH="1">
                  <a:off x="3879835" y="2868936"/>
                  <a:ext cx="36000"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dirty="0"/>
                </a:p>
              </p:txBody>
            </p:sp>
            <p:sp>
              <p:nvSpPr>
                <p:cNvPr id="94" name="Line 131"/>
                <p:cNvSpPr>
                  <a:spLocks noChangeShapeType="1"/>
                </p:cNvSpPr>
                <p:nvPr/>
              </p:nvSpPr>
              <p:spPr bwMode="auto">
                <a:xfrm rot="16200000" flipH="1">
                  <a:off x="3840148" y="2868936"/>
                  <a:ext cx="36000"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dirty="0"/>
                </a:p>
              </p:txBody>
            </p:sp>
          </p:grpSp>
          <p:grpSp>
            <p:nvGrpSpPr>
              <p:cNvPr id="95" name="Group 94"/>
              <p:cNvGrpSpPr/>
              <p:nvPr/>
            </p:nvGrpSpPr>
            <p:grpSpPr>
              <a:xfrm>
                <a:off x="3791588" y="2922443"/>
                <a:ext cx="108000" cy="72000"/>
                <a:chOff x="3814650" y="2833035"/>
                <a:chExt cx="108000" cy="72000"/>
              </a:xfrm>
            </p:grpSpPr>
            <p:sp>
              <p:nvSpPr>
                <p:cNvPr id="96" name="Freeform 127"/>
                <p:cNvSpPr>
                  <a:spLocks/>
                </p:cNvSpPr>
                <p:nvPr/>
              </p:nvSpPr>
              <p:spPr bwMode="auto">
                <a:xfrm rot="16200000">
                  <a:off x="3832650" y="2815035"/>
                  <a:ext cx="72000" cy="108000"/>
                </a:xfrm>
                <a:custGeom>
                  <a:avLst/>
                  <a:gdLst>
                    <a:gd name="T0" fmla="*/ 93 w 93"/>
                    <a:gd name="T1" fmla="*/ 0 h 165"/>
                    <a:gd name="T2" fmla="*/ 93 w 93"/>
                    <a:gd name="T3" fmla="*/ 165 h 165"/>
                    <a:gd name="T4" fmla="*/ 0 w 93"/>
                    <a:gd name="T5" fmla="*/ 165 h 165"/>
                    <a:gd name="T6" fmla="*/ 0 w 93"/>
                    <a:gd name="T7" fmla="*/ 3 h 165"/>
                  </a:gdLst>
                  <a:ahLst/>
                  <a:cxnLst>
                    <a:cxn ang="0">
                      <a:pos x="T0" y="T1"/>
                    </a:cxn>
                    <a:cxn ang="0">
                      <a:pos x="T2" y="T3"/>
                    </a:cxn>
                    <a:cxn ang="0">
                      <a:pos x="T4" y="T5"/>
                    </a:cxn>
                    <a:cxn ang="0">
                      <a:pos x="T6" y="T7"/>
                    </a:cxn>
                  </a:cxnLst>
                  <a:rect l="0" t="0" r="r" b="b"/>
                  <a:pathLst>
                    <a:path w="93" h="165">
                      <a:moveTo>
                        <a:pt x="93" y="0"/>
                      </a:moveTo>
                      <a:lnTo>
                        <a:pt x="93" y="165"/>
                      </a:lnTo>
                      <a:lnTo>
                        <a:pt x="0" y="165"/>
                      </a:lnTo>
                      <a:lnTo>
                        <a:pt x="0" y="3"/>
                      </a:lnTo>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dirty="0"/>
                </a:p>
              </p:txBody>
            </p:sp>
            <p:sp>
              <p:nvSpPr>
                <p:cNvPr id="97" name="Line 130"/>
                <p:cNvSpPr>
                  <a:spLocks noChangeShapeType="1"/>
                </p:cNvSpPr>
                <p:nvPr/>
              </p:nvSpPr>
              <p:spPr bwMode="auto">
                <a:xfrm rot="16200000" flipH="1">
                  <a:off x="3879835" y="2868936"/>
                  <a:ext cx="36000"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dirty="0"/>
                </a:p>
              </p:txBody>
            </p:sp>
            <p:sp>
              <p:nvSpPr>
                <p:cNvPr id="98" name="Line 131"/>
                <p:cNvSpPr>
                  <a:spLocks noChangeShapeType="1"/>
                </p:cNvSpPr>
                <p:nvPr/>
              </p:nvSpPr>
              <p:spPr bwMode="auto">
                <a:xfrm rot="16200000" flipH="1">
                  <a:off x="3840148" y="2868936"/>
                  <a:ext cx="36000"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dirty="0"/>
                </a:p>
              </p:txBody>
            </p:sp>
          </p:grpSp>
          <p:grpSp>
            <p:nvGrpSpPr>
              <p:cNvPr id="99" name="Group 98"/>
              <p:cNvGrpSpPr/>
              <p:nvPr/>
            </p:nvGrpSpPr>
            <p:grpSpPr>
              <a:xfrm>
                <a:off x="3786310" y="3048681"/>
                <a:ext cx="108000" cy="72000"/>
                <a:chOff x="3814650" y="2833035"/>
                <a:chExt cx="108000" cy="72000"/>
              </a:xfrm>
            </p:grpSpPr>
            <p:sp>
              <p:nvSpPr>
                <p:cNvPr id="100" name="Freeform 127"/>
                <p:cNvSpPr>
                  <a:spLocks/>
                </p:cNvSpPr>
                <p:nvPr/>
              </p:nvSpPr>
              <p:spPr bwMode="auto">
                <a:xfrm rot="16200000">
                  <a:off x="3832650" y="2815035"/>
                  <a:ext cx="72000" cy="108000"/>
                </a:xfrm>
                <a:custGeom>
                  <a:avLst/>
                  <a:gdLst>
                    <a:gd name="T0" fmla="*/ 93 w 93"/>
                    <a:gd name="T1" fmla="*/ 0 h 165"/>
                    <a:gd name="T2" fmla="*/ 93 w 93"/>
                    <a:gd name="T3" fmla="*/ 165 h 165"/>
                    <a:gd name="T4" fmla="*/ 0 w 93"/>
                    <a:gd name="T5" fmla="*/ 165 h 165"/>
                    <a:gd name="T6" fmla="*/ 0 w 93"/>
                    <a:gd name="T7" fmla="*/ 3 h 165"/>
                  </a:gdLst>
                  <a:ahLst/>
                  <a:cxnLst>
                    <a:cxn ang="0">
                      <a:pos x="T0" y="T1"/>
                    </a:cxn>
                    <a:cxn ang="0">
                      <a:pos x="T2" y="T3"/>
                    </a:cxn>
                    <a:cxn ang="0">
                      <a:pos x="T4" y="T5"/>
                    </a:cxn>
                    <a:cxn ang="0">
                      <a:pos x="T6" y="T7"/>
                    </a:cxn>
                  </a:cxnLst>
                  <a:rect l="0" t="0" r="r" b="b"/>
                  <a:pathLst>
                    <a:path w="93" h="165">
                      <a:moveTo>
                        <a:pt x="93" y="0"/>
                      </a:moveTo>
                      <a:lnTo>
                        <a:pt x="93" y="165"/>
                      </a:lnTo>
                      <a:lnTo>
                        <a:pt x="0" y="165"/>
                      </a:lnTo>
                      <a:lnTo>
                        <a:pt x="0" y="3"/>
                      </a:lnTo>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dirty="0"/>
                </a:p>
              </p:txBody>
            </p:sp>
            <p:sp>
              <p:nvSpPr>
                <p:cNvPr id="101" name="Line 130"/>
                <p:cNvSpPr>
                  <a:spLocks noChangeShapeType="1"/>
                </p:cNvSpPr>
                <p:nvPr/>
              </p:nvSpPr>
              <p:spPr bwMode="auto">
                <a:xfrm rot="16200000" flipH="1">
                  <a:off x="3879835" y="2868936"/>
                  <a:ext cx="36000"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dirty="0"/>
                </a:p>
              </p:txBody>
            </p:sp>
            <p:sp>
              <p:nvSpPr>
                <p:cNvPr id="102" name="Line 131"/>
                <p:cNvSpPr>
                  <a:spLocks noChangeShapeType="1"/>
                </p:cNvSpPr>
                <p:nvPr/>
              </p:nvSpPr>
              <p:spPr bwMode="auto">
                <a:xfrm rot="16200000" flipH="1">
                  <a:off x="3840148" y="2868936"/>
                  <a:ext cx="36000"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dirty="0"/>
                </a:p>
              </p:txBody>
            </p:sp>
          </p:grpSp>
        </p:grpSp>
        <p:cxnSp>
          <p:nvCxnSpPr>
            <p:cNvPr id="103" name="Straight Connector 102"/>
            <p:cNvCxnSpPr/>
            <p:nvPr/>
          </p:nvCxnSpPr>
          <p:spPr>
            <a:xfrm>
              <a:off x="4465524" y="3050279"/>
              <a:ext cx="11668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rot="16200000">
              <a:off x="4181170" y="2930576"/>
              <a:ext cx="360000" cy="144000"/>
              <a:chOff x="7649211" y="4954429"/>
              <a:chExt cx="360000" cy="144000"/>
            </a:xfrm>
          </p:grpSpPr>
          <p:sp>
            <p:nvSpPr>
              <p:cNvPr id="105" name="Freeform 96"/>
              <p:cNvSpPr>
                <a:spLocks/>
              </p:cNvSpPr>
              <p:nvPr/>
            </p:nvSpPr>
            <p:spPr bwMode="auto">
              <a:xfrm>
                <a:off x="7649211" y="4954429"/>
                <a:ext cx="360000" cy="144000"/>
              </a:xfrm>
              <a:custGeom>
                <a:avLst/>
                <a:gdLst>
                  <a:gd name="T0" fmla="*/ 551 w 551"/>
                  <a:gd name="T1" fmla="*/ 0 h 197"/>
                  <a:gd name="T2" fmla="*/ 551 w 551"/>
                  <a:gd name="T3" fmla="*/ 59 h 197"/>
                  <a:gd name="T4" fmla="*/ 0 w 551"/>
                  <a:gd name="T5" fmla="*/ 138 h 197"/>
                  <a:gd name="T6" fmla="*/ 0 w 551"/>
                  <a:gd name="T7" fmla="*/ 197 h 197"/>
                </a:gdLst>
                <a:ahLst/>
                <a:cxnLst>
                  <a:cxn ang="0">
                    <a:pos x="T0" y="T1"/>
                  </a:cxn>
                  <a:cxn ang="0">
                    <a:pos x="T2" y="T3"/>
                  </a:cxn>
                  <a:cxn ang="0">
                    <a:pos x="T4" y="T5"/>
                  </a:cxn>
                  <a:cxn ang="0">
                    <a:pos x="T6" y="T7"/>
                  </a:cxn>
                </a:cxnLst>
                <a:rect l="0" t="0" r="r" b="b"/>
                <a:pathLst>
                  <a:path w="551" h="197">
                    <a:moveTo>
                      <a:pt x="551" y="0"/>
                    </a:moveTo>
                    <a:lnTo>
                      <a:pt x="551" y="59"/>
                    </a:lnTo>
                    <a:lnTo>
                      <a:pt x="0" y="138"/>
                    </a:lnTo>
                    <a:lnTo>
                      <a:pt x="0" y="197"/>
                    </a:lnTo>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dirty="0"/>
              </a:p>
            </p:txBody>
          </p:sp>
          <p:sp>
            <p:nvSpPr>
              <p:cNvPr id="106" name="Freeform 97"/>
              <p:cNvSpPr>
                <a:spLocks/>
              </p:cNvSpPr>
              <p:nvPr/>
            </p:nvSpPr>
            <p:spPr bwMode="auto">
              <a:xfrm>
                <a:off x="7649211" y="4954429"/>
                <a:ext cx="360000" cy="144000"/>
              </a:xfrm>
              <a:custGeom>
                <a:avLst/>
                <a:gdLst>
                  <a:gd name="T0" fmla="*/ 551 w 551"/>
                  <a:gd name="T1" fmla="*/ 197 h 197"/>
                  <a:gd name="T2" fmla="*/ 551 w 551"/>
                  <a:gd name="T3" fmla="*/ 138 h 197"/>
                  <a:gd name="T4" fmla="*/ 0 w 551"/>
                  <a:gd name="T5" fmla="*/ 59 h 197"/>
                  <a:gd name="T6" fmla="*/ 0 w 551"/>
                  <a:gd name="T7" fmla="*/ 0 h 197"/>
                </a:gdLst>
                <a:ahLst/>
                <a:cxnLst>
                  <a:cxn ang="0">
                    <a:pos x="T0" y="T1"/>
                  </a:cxn>
                  <a:cxn ang="0">
                    <a:pos x="T2" y="T3"/>
                  </a:cxn>
                  <a:cxn ang="0">
                    <a:pos x="T4" y="T5"/>
                  </a:cxn>
                  <a:cxn ang="0">
                    <a:pos x="T6" y="T7"/>
                  </a:cxn>
                </a:cxnLst>
                <a:rect l="0" t="0" r="r" b="b"/>
                <a:pathLst>
                  <a:path w="551" h="197">
                    <a:moveTo>
                      <a:pt x="551" y="197"/>
                    </a:moveTo>
                    <a:lnTo>
                      <a:pt x="551" y="138"/>
                    </a:lnTo>
                    <a:lnTo>
                      <a:pt x="0" y="59"/>
                    </a:lnTo>
                    <a:lnTo>
                      <a:pt x="0" y="0"/>
                    </a:lnTo>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dirty="0"/>
              </a:p>
            </p:txBody>
          </p:sp>
        </p:grpSp>
        <p:grpSp>
          <p:nvGrpSpPr>
            <p:cNvPr id="108" name="Group 107"/>
            <p:cNvGrpSpPr/>
            <p:nvPr/>
          </p:nvGrpSpPr>
          <p:grpSpPr>
            <a:xfrm>
              <a:off x="4678410" y="3109551"/>
              <a:ext cx="787395" cy="457246"/>
              <a:chOff x="5804747" y="4379377"/>
              <a:chExt cx="787395" cy="457246"/>
            </a:xfrm>
          </p:grpSpPr>
          <p:sp>
            <p:nvSpPr>
              <p:cNvPr id="109" name="Rectangle 108"/>
              <p:cNvSpPr/>
              <p:nvPr/>
            </p:nvSpPr>
            <p:spPr>
              <a:xfrm>
                <a:off x="5889739" y="4404824"/>
                <a:ext cx="634999" cy="431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10" name="Freeform 118"/>
              <p:cNvSpPr>
                <a:spLocks/>
              </p:cNvSpPr>
              <p:nvPr/>
            </p:nvSpPr>
            <p:spPr bwMode="auto">
              <a:xfrm>
                <a:off x="6068134" y="4573179"/>
                <a:ext cx="250727" cy="240251"/>
              </a:xfrm>
              <a:custGeom>
                <a:avLst/>
                <a:gdLst>
                  <a:gd name="T0" fmla="*/ 17 w 114"/>
                  <a:gd name="T1" fmla="*/ 0 h 139"/>
                  <a:gd name="T2" fmla="*/ 17 w 114"/>
                  <a:gd name="T3" fmla="*/ 17 h 139"/>
                  <a:gd name="T4" fmla="*/ 43 w 114"/>
                  <a:gd name="T5" fmla="*/ 17 h 139"/>
                  <a:gd name="T6" fmla="*/ 57 w 114"/>
                  <a:gd name="T7" fmla="*/ 54 h 139"/>
                  <a:gd name="T8" fmla="*/ 71 w 114"/>
                  <a:gd name="T9" fmla="*/ 17 h 139"/>
                  <a:gd name="T10" fmla="*/ 97 w 114"/>
                  <a:gd name="T11" fmla="*/ 17 h 139"/>
                  <a:gd name="T12" fmla="*/ 97 w 114"/>
                  <a:gd name="T13" fmla="*/ 0 h 139"/>
                  <a:gd name="T14" fmla="*/ 114 w 114"/>
                  <a:gd name="T15" fmla="*/ 21 h 139"/>
                  <a:gd name="T16" fmla="*/ 97 w 114"/>
                  <a:gd name="T17" fmla="*/ 42 h 139"/>
                  <a:gd name="T18" fmla="*/ 97 w 114"/>
                  <a:gd name="T19" fmla="*/ 27 h 139"/>
                  <a:gd name="T20" fmla="*/ 79 w 114"/>
                  <a:gd name="T21" fmla="*/ 27 h 139"/>
                  <a:gd name="T22" fmla="*/ 63 w 114"/>
                  <a:gd name="T23" fmla="*/ 70 h 139"/>
                  <a:gd name="T24" fmla="*/ 79 w 114"/>
                  <a:gd name="T25" fmla="*/ 112 h 139"/>
                  <a:gd name="T26" fmla="*/ 97 w 114"/>
                  <a:gd name="T27" fmla="*/ 112 h 139"/>
                  <a:gd name="T28" fmla="*/ 97 w 114"/>
                  <a:gd name="T29" fmla="*/ 97 h 139"/>
                  <a:gd name="T30" fmla="*/ 114 w 114"/>
                  <a:gd name="T31" fmla="*/ 118 h 139"/>
                  <a:gd name="T32" fmla="*/ 97 w 114"/>
                  <a:gd name="T33" fmla="*/ 139 h 139"/>
                  <a:gd name="T34" fmla="*/ 97 w 114"/>
                  <a:gd name="T35" fmla="*/ 124 h 139"/>
                  <a:gd name="T36" fmla="*/ 71 w 114"/>
                  <a:gd name="T37" fmla="*/ 124 h 139"/>
                  <a:gd name="T38" fmla="*/ 57 w 114"/>
                  <a:gd name="T39" fmla="*/ 85 h 139"/>
                  <a:gd name="T40" fmla="*/ 43 w 114"/>
                  <a:gd name="T41" fmla="*/ 124 h 139"/>
                  <a:gd name="T42" fmla="*/ 17 w 114"/>
                  <a:gd name="T43" fmla="*/ 124 h 139"/>
                  <a:gd name="T44" fmla="*/ 17 w 114"/>
                  <a:gd name="T45" fmla="*/ 139 h 139"/>
                  <a:gd name="T46" fmla="*/ 0 w 114"/>
                  <a:gd name="T47" fmla="*/ 118 h 139"/>
                  <a:gd name="T48" fmla="*/ 17 w 114"/>
                  <a:gd name="T49" fmla="*/ 97 h 139"/>
                  <a:gd name="T50" fmla="*/ 17 w 114"/>
                  <a:gd name="T51" fmla="*/ 112 h 139"/>
                  <a:gd name="T52" fmla="*/ 35 w 114"/>
                  <a:gd name="T53" fmla="*/ 112 h 139"/>
                  <a:gd name="T54" fmla="*/ 51 w 114"/>
                  <a:gd name="T55" fmla="*/ 70 h 139"/>
                  <a:gd name="T56" fmla="*/ 35 w 114"/>
                  <a:gd name="T57" fmla="*/ 27 h 139"/>
                  <a:gd name="T58" fmla="*/ 17 w 114"/>
                  <a:gd name="T59" fmla="*/ 27 h 139"/>
                  <a:gd name="T60" fmla="*/ 17 w 114"/>
                  <a:gd name="T61" fmla="*/ 42 h 139"/>
                  <a:gd name="T62" fmla="*/ 0 w 114"/>
                  <a:gd name="T63" fmla="*/ 21 h 139"/>
                  <a:gd name="T64" fmla="*/ 17 w 114"/>
                  <a:gd name="T6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39">
                    <a:moveTo>
                      <a:pt x="17" y="0"/>
                    </a:moveTo>
                    <a:lnTo>
                      <a:pt x="17" y="17"/>
                    </a:lnTo>
                    <a:lnTo>
                      <a:pt x="43" y="17"/>
                    </a:lnTo>
                    <a:lnTo>
                      <a:pt x="57" y="54"/>
                    </a:lnTo>
                    <a:lnTo>
                      <a:pt x="71" y="17"/>
                    </a:lnTo>
                    <a:lnTo>
                      <a:pt x="97" y="17"/>
                    </a:lnTo>
                    <a:lnTo>
                      <a:pt x="97" y="0"/>
                    </a:lnTo>
                    <a:lnTo>
                      <a:pt x="114" y="21"/>
                    </a:lnTo>
                    <a:lnTo>
                      <a:pt x="97" y="42"/>
                    </a:lnTo>
                    <a:lnTo>
                      <a:pt x="97" y="27"/>
                    </a:lnTo>
                    <a:lnTo>
                      <a:pt x="79" y="27"/>
                    </a:lnTo>
                    <a:lnTo>
                      <a:pt x="63" y="70"/>
                    </a:lnTo>
                    <a:lnTo>
                      <a:pt x="79" y="112"/>
                    </a:lnTo>
                    <a:lnTo>
                      <a:pt x="97" y="112"/>
                    </a:lnTo>
                    <a:lnTo>
                      <a:pt x="97" y="97"/>
                    </a:lnTo>
                    <a:lnTo>
                      <a:pt x="114" y="118"/>
                    </a:lnTo>
                    <a:lnTo>
                      <a:pt x="97" y="139"/>
                    </a:lnTo>
                    <a:lnTo>
                      <a:pt x="97" y="124"/>
                    </a:lnTo>
                    <a:lnTo>
                      <a:pt x="71" y="124"/>
                    </a:lnTo>
                    <a:lnTo>
                      <a:pt x="57" y="85"/>
                    </a:lnTo>
                    <a:lnTo>
                      <a:pt x="43" y="124"/>
                    </a:lnTo>
                    <a:lnTo>
                      <a:pt x="17" y="124"/>
                    </a:lnTo>
                    <a:lnTo>
                      <a:pt x="17" y="139"/>
                    </a:lnTo>
                    <a:lnTo>
                      <a:pt x="0" y="118"/>
                    </a:lnTo>
                    <a:lnTo>
                      <a:pt x="17" y="97"/>
                    </a:lnTo>
                    <a:lnTo>
                      <a:pt x="17" y="112"/>
                    </a:lnTo>
                    <a:lnTo>
                      <a:pt x="35" y="112"/>
                    </a:lnTo>
                    <a:lnTo>
                      <a:pt x="51" y="70"/>
                    </a:lnTo>
                    <a:lnTo>
                      <a:pt x="35" y="27"/>
                    </a:lnTo>
                    <a:lnTo>
                      <a:pt x="17" y="27"/>
                    </a:lnTo>
                    <a:lnTo>
                      <a:pt x="17" y="42"/>
                    </a:lnTo>
                    <a:lnTo>
                      <a:pt x="0" y="21"/>
                    </a:lnTo>
                    <a:lnTo>
                      <a:pt x="17" y="0"/>
                    </a:lnTo>
                    <a:close/>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1" name="TextBox 110"/>
              <p:cNvSpPr txBox="1"/>
              <p:nvPr/>
            </p:nvSpPr>
            <p:spPr>
              <a:xfrm>
                <a:off x="5804747" y="4379377"/>
                <a:ext cx="787395" cy="230832"/>
              </a:xfrm>
              <a:prstGeom prst="rect">
                <a:avLst/>
              </a:prstGeom>
              <a:noFill/>
            </p:spPr>
            <p:txBody>
              <a:bodyPr wrap="none" rtlCol="0">
                <a:spAutoFit/>
              </a:bodyPr>
              <a:lstStyle/>
              <a:p>
                <a:r>
                  <a:rPr lang="en-GB" sz="900" dirty="0">
                    <a:solidFill>
                      <a:schemeClr val="tx2"/>
                    </a:solidFill>
                  </a:rPr>
                  <a:t>Metro Node</a:t>
                </a:r>
              </a:p>
            </p:txBody>
          </p:sp>
        </p:grpSp>
        <p:grpSp>
          <p:nvGrpSpPr>
            <p:cNvPr id="112" name="Group 111"/>
            <p:cNvGrpSpPr/>
            <p:nvPr/>
          </p:nvGrpSpPr>
          <p:grpSpPr>
            <a:xfrm>
              <a:off x="8085708" y="3345761"/>
              <a:ext cx="787395" cy="457246"/>
              <a:chOff x="5804747" y="4379377"/>
              <a:chExt cx="787395" cy="457246"/>
            </a:xfrm>
          </p:grpSpPr>
          <p:sp>
            <p:nvSpPr>
              <p:cNvPr id="113" name="Rectangle 112"/>
              <p:cNvSpPr/>
              <p:nvPr/>
            </p:nvSpPr>
            <p:spPr>
              <a:xfrm>
                <a:off x="5889739" y="4404824"/>
                <a:ext cx="634999" cy="431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14" name="Freeform 118"/>
              <p:cNvSpPr>
                <a:spLocks/>
              </p:cNvSpPr>
              <p:nvPr/>
            </p:nvSpPr>
            <p:spPr bwMode="auto">
              <a:xfrm>
                <a:off x="6068134" y="4573179"/>
                <a:ext cx="250727" cy="240251"/>
              </a:xfrm>
              <a:custGeom>
                <a:avLst/>
                <a:gdLst>
                  <a:gd name="T0" fmla="*/ 17 w 114"/>
                  <a:gd name="T1" fmla="*/ 0 h 139"/>
                  <a:gd name="T2" fmla="*/ 17 w 114"/>
                  <a:gd name="T3" fmla="*/ 17 h 139"/>
                  <a:gd name="T4" fmla="*/ 43 w 114"/>
                  <a:gd name="T5" fmla="*/ 17 h 139"/>
                  <a:gd name="T6" fmla="*/ 57 w 114"/>
                  <a:gd name="T7" fmla="*/ 54 h 139"/>
                  <a:gd name="T8" fmla="*/ 71 w 114"/>
                  <a:gd name="T9" fmla="*/ 17 h 139"/>
                  <a:gd name="T10" fmla="*/ 97 w 114"/>
                  <a:gd name="T11" fmla="*/ 17 h 139"/>
                  <a:gd name="T12" fmla="*/ 97 w 114"/>
                  <a:gd name="T13" fmla="*/ 0 h 139"/>
                  <a:gd name="T14" fmla="*/ 114 w 114"/>
                  <a:gd name="T15" fmla="*/ 21 h 139"/>
                  <a:gd name="T16" fmla="*/ 97 w 114"/>
                  <a:gd name="T17" fmla="*/ 42 h 139"/>
                  <a:gd name="T18" fmla="*/ 97 w 114"/>
                  <a:gd name="T19" fmla="*/ 27 h 139"/>
                  <a:gd name="T20" fmla="*/ 79 w 114"/>
                  <a:gd name="T21" fmla="*/ 27 h 139"/>
                  <a:gd name="T22" fmla="*/ 63 w 114"/>
                  <a:gd name="T23" fmla="*/ 70 h 139"/>
                  <a:gd name="T24" fmla="*/ 79 w 114"/>
                  <a:gd name="T25" fmla="*/ 112 h 139"/>
                  <a:gd name="T26" fmla="*/ 97 w 114"/>
                  <a:gd name="T27" fmla="*/ 112 h 139"/>
                  <a:gd name="T28" fmla="*/ 97 w 114"/>
                  <a:gd name="T29" fmla="*/ 97 h 139"/>
                  <a:gd name="T30" fmla="*/ 114 w 114"/>
                  <a:gd name="T31" fmla="*/ 118 h 139"/>
                  <a:gd name="T32" fmla="*/ 97 w 114"/>
                  <a:gd name="T33" fmla="*/ 139 h 139"/>
                  <a:gd name="T34" fmla="*/ 97 w 114"/>
                  <a:gd name="T35" fmla="*/ 124 h 139"/>
                  <a:gd name="T36" fmla="*/ 71 w 114"/>
                  <a:gd name="T37" fmla="*/ 124 h 139"/>
                  <a:gd name="T38" fmla="*/ 57 w 114"/>
                  <a:gd name="T39" fmla="*/ 85 h 139"/>
                  <a:gd name="T40" fmla="*/ 43 w 114"/>
                  <a:gd name="T41" fmla="*/ 124 h 139"/>
                  <a:gd name="T42" fmla="*/ 17 w 114"/>
                  <a:gd name="T43" fmla="*/ 124 h 139"/>
                  <a:gd name="T44" fmla="*/ 17 w 114"/>
                  <a:gd name="T45" fmla="*/ 139 h 139"/>
                  <a:gd name="T46" fmla="*/ 0 w 114"/>
                  <a:gd name="T47" fmla="*/ 118 h 139"/>
                  <a:gd name="T48" fmla="*/ 17 w 114"/>
                  <a:gd name="T49" fmla="*/ 97 h 139"/>
                  <a:gd name="T50" fmla="*/ 17 w 114"/>
                  <a:gd name="T51" fmla="*/ 112 h 139"/>
                  <a:gd name="T52" fmla="*/ 35 w 114"/>
                  <a:gd name="T53" fmla="*/ 112 h 139"/>
                  <a:gd name="T54" fmla="*/ 51 w 114"/>
                  <a:gd name="T55" fmla="*/ 70 h 139"/>
                  <a:gd name="T56" fmla="*/ 35 w 114"/>
                  <a:gd name="T57" fmla="*/ 27 h 139"/>
                  <a:gd name="T58" fmla="*/ 17 w 114"/>
                  <a:gd name="T59" fmla="*/ 27 h 139"/>
                  <a:gd name="T60" fmla="*/ 17 w 114"/>
                  <a:gd name="T61" fmla="*/ 42 h 139"/>
                  <a:gd name="T62" fmla="*/ 0 w 114"/>
                  <a:gd name="T63" fmla="*/ 21 h 139"/>
                  <a:gd name="T64" fmla="*/ 17 w 114"/>
                  <a:gd name="T6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39">
                    <a:moveTo>
                      <a:pt x="17" y="0"/>
                    </a:moveTo>
                    <a:lnTo>
                      <a:pt x="17" y="17"/>
                    </a:lnTo>
                    <a:lnTo>
                      <a:pt x="43" y="17"/>
                    </a:lnTo>
                    <a:lnTo>
                      <a:pt x="57" y="54"/>
                    </a:lnTo>
                    <a:lnTo>
                      <a:pt x="71" y="17"/>
                    </a:lnTo>
                    <a:lnTo>
                      <a:pt x="97" y="17"/>
                    </a:lnTo>
                    <a:lnTo>
                      <a:pt x="97" y="0"/>
                    </a:lnTo>
                    <a:lnTo>
                      <a:pt x="114" y="21"/>
                    </a:lnTo>
                    <a:lnTo>
                      <a:pt x="97" y="42"/>
                    </a:lnTo>
                    <a:lnTo>
                      <a:pt x="97" y="27"/>
                    </a:lnTo>
                    <a:lnTo>
                      <a:pt x="79" y="27"/>
                    </a:lnTo>
                    <a:lnTo>
                      <a:pt x="63" y="70"/>
                    </a:lnTo>
                    <a:lnTo>
                      <a:pt x="79" y="112"/>
                    </a:lnTo>
                    <a:lnTo>
                      <a:pt x="97" y="112"/>
                    </a:lnTo>
                    <a:lnTo>
                      <a:pt x="97" y="97"/>
                    </a:lnTo>
                    <a:lnTo>
                      <a:pt x="114" y="118"/>
                    </a:lnTo>
                    <a:lnTo>
                      <a:pt x="97" y="139"/>
                    </a:lnTo>
                    <a:lnTo>
                      <a:pt x="97" y="124"/>
                    </a:lnTo>
                    <a:lnTo>
                      <a:pt x="71" y="124"/>
                    </a:lnTo>
                    <a:lnTo>
                      <a:pt x="57" y="85"/>
                    </a:lnTo>
                    <a:lnTo>
                      <a:pt x="43" y="124"/>
                    </a:lnTo>
                    <a:lnTo>
                      <a:pt x="17" y="124"/>
                    </a:lnTo>
                    <a:lnTo>
                      <a:pt x="17" y="139"/>
                    </a:lnTo>
                    <a:lnTo>
                      <a:pt x="0" y="118"/>
                    </a:lnTo>
                    <a:lnTo>
                      <a:pt x="17" y="97"/>
                    </a:lnTo>
                    <a:lnTo>
                      <a:pt x="17" y="112"/>
                    </a:lnTo>
                    <a:lnTo>
                      <a:pt x="35" y="112"/>
                    </a:lnTo>
                    <a:lnTo>
                      <a:pt x="51" y="70"/>
                    </a:lnTo>
                    <a:lnTo>
                      <a:pt x="35" y="27"/>
                    </a:lnTo>
                    <a:lnTo>
                      <a:pt x="17" y="27"/>
                    </a:lnTo>
                    <a:lnTo>
                      <a:pt x="17" y="42"/>
                    </a:lnTo>
                    <a:lnTo>
                      <a:pt x="0" y="21"/>
                    </a:lnTo>
                    <a:lnTo>
                      <a:pt x="17" y="0"/>
                    </a:lnTo>
                    <a:close/>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5" name="TextBox 114"/>
              <p:cNvSpPr txBox="1"/>
              <p:nvPr/>
            </p:nvSpPr>
            <p:spPr>
              <a:xfrm>
                <a:off x="5804747" y="4379377"/>
                <a:ext cx="787395" cy="230832"/>
              </a:xfrm>
              <a:prstGeom prst="rect">
                <a:avLst/>
              </a:prstGeom>
              <a:noFill/>
            </p:spPr>
            <p:txBody>
              <a:bodyPr wrap="none" rtlCol="0">
                <a:spAutoFit/>
              </a:bodyPr>
              <a:lstStyle/>
              <a:p>
                <a:r>
                  <a:rPr lang="en-GB" sz="900" dirty="0">
                    <a:solidFill>
                      <a:schemeClr val="tx2"/>
                    </a:solidFill>
                  </a:rPr>
                  <a:t>Metro Node</a:t>
                </a:r>
              </a:p>
            </p:txBody>
          </p:sp>
        </p:grpSp>
        <p:sp>
          <p:nvSpPr>
            <p:cNvPr id="26" name="TextBox 25"/>
            <p:cNvSpPr txBox="1"/>
            <p:nvPr/>
          </p:nvSpPr>
          <p:spPr>
            <a:xfrm>
              <a:off x="9519755" y="5132807"/>
              <a:ext cx="2545953" cy="523220"/>
            </a:xfrm>
            <a:prstGeom prst="rect">
              <a:avLst/>
            </a:prstGeom>
            <a:noFill/>
          </p:spPr>
          <p:txBody>
            <a:bodyPr wrap="none" rtlCol="0">
              <a:spAutoFit/>
            </a:bodyPr>
            <a:lstStyle/>
            <a:p>
              <a:r>
                <a:rPr lang="en-GB" sz="1400" b="1" dirty="0"/>
                <a:t>AMEN</a:t>
              </a:r>
              <a:r>
                <a:rPr lang="en-GB" sz="1400" dirty="0"/>
                <a:t>: Access Metro Edge Node</a:t>
              </a:r>
            </a:p>
            <a:p>
              <a:r>
                <a:rPr lang="en-GB" sz="1400" b="1" dirty="0"/>
                <a:t>MCEN</a:t>
              </a:r>
              <a:r>
                <a:rPr lang="en-GB" sz="1400" dirty="0"/>
                <a:t>: Metro Core Edge Node</a:t>
              </a:r>
            </a:p>
          </p:txBody>
        </p:sp>
        <p:sp>
          <p:nvSpPr>
            <p:cNvPr id="117" name="TextBox 116"/>
            <p:cNvSpPr txBox="1"/>
            <p:nvPr/>
          </p:nvSpPr>
          <p:spPr>
            <a:xfrm>
              <a:off x="8242580" y="2511811"/>
              <a:ext cx="638316" cy="307777"/>
            </a:xfrm>
            <a:prstGeom prst="rect">
              <a:avLst/>
            </a:prstGeom>
            <a:noFill/>
          </p:spPr>
          <p:txBody>
            <a:bodyPr wrap="none" rtlCol="0">
              <a:spAutoFit/>
            </a:bodyPr>
            <a:lstStyle/>
            <a:p>
              <a:r>
                <a:rPr lang="en-GB" sz="1400" b="1" dirty="0"/>
                <a:t>MCEN</a:t>
              </a:r>
            </a:p>
          </p:txBody>
        </p:sp>
        <p:grpSp>
          <p:nvGrpSpPr>
            <p:cNvPr id="184" name="Group 183"/>
            <p:cNvGrpSpPr/>
            <p:nvPr/>
          </p:nvGrpSpPr>
          <p:grpSpPr>
            <a:xfrm>
              <a:off x="8309199" y="2871351"/>
              <a:ext cx="581540" cy="421025"/>
              <a:chOff x="9244650" y="4405971"/>
              <a:chExt cx="581540" cy="421025"/>
            </a:xfrm>
          </p:grpSpPr>
          <p:sp>
            <p:nvSpPr>
              <p:cNvPr id="185" name="Oval 223"/>
              <p:cNvSpPr>
                <a:spLocks noChangeArrowheads="1"/>
              </p:cNvSpPr>
              <p:nvPr/>
            </p:nvSpPr>
            <p:spPr bwMode="auto">
              <a:xfrm>
                <a:off x="9244651" y="4455183"/>
                <a:ext cx="555434" cy="131763"/>
              </a:xfrm>
              <a:prstGeom prst="ellipse">
                <a:avLst/>
              </a:prstGeom>
              <a:solidFill>
                <a:srgbClr val="FFFFFF"/>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86" name="Group 185"/>
              <p:cNvGrpSpPr/>
              <p:nvPr/>
            </p:nvGrpSpPr>
            <p:grpSpPr>
              <a:xfrm>
                <a:off x="9359712" y="4405971"/>
                <a:ext cx="320675" cy="107950"/>
                <a:chOff x="9268462" y="4976221"/>
                <a:chExt cx="320675" cy="107950"/>
              </a:xfrm>
            </p:grpSpPr>
            <p:sp>
              <p:nvSpPr>
                <p:cNvPr id="210" name="Freeform 175"/>
                <p:cNvSpPr>
                  <a:spLocks noEditPoints="1"/>
                </p:cNvSpPr>
                <p:nvPr/>
              </p:nvSpPr>
              <p:spPr bwMode="auto">
                <a:xfrm>
                  <a:off x="9522462" y="5049246"/>
                  <a:ext cx="47625" cy="19050"/>
                </a:xfrm>
                <a:custGeom>
                  <a:avLst/>
                  <a:gdLst>
                    <a:gd name="T0" fmla="*/ 31 w 231"/>
                    <a:gd name="T1" fmla="*/ 2 h 74"/>
                    <a:gd name="T2" fmla="*/ 205 w 231"/>
                    <a:gd name="T3" fmla="*/ 19 h 74"/>
                    <a:gd name="T4" fmla="*/ 204 w 231"/>
                    <a:gd name="T5" fmla="*/ 37 h 74"/>
                    <a:gd name="T6" fmla="*/ 29 w 231"/>
                    <a:gd name="T7" fmla="*/ 20 h 74"/>
                    <a:gd name="T8" fmla="*/ 31 w 231"/>
                    <a:gd name="T9" fmla="*/ 2 h 74"/>
                    <a:gd name="T10" fmla="*/ 27 w 231"/>
                    <a:gd name="T11" fmla="*/ 37 h 74"/>
                    <a:gd name="T12" fmla="*/ 202 w 231"/>
                    <a:gd name="T13" fmla="*/ 55 h 74"/>
                    <a:gd name="T14" fmla="*/ 200 w 231"/>
                    <a:gd name="T15" fmla="*/ 72 h 74"/>
                    <a:gd name="T16" fmla="*/ 26 w 231"/>
                    <a:gd name="T17" fmla="*/ 55 h 74"/>
                    <a:gd name="T18" fmla="*/ 27 w 231"/>
                    <a:gd name="T19" fmla="*/ 37 h 74"/>
                    <a:gd name="T20" fmla="*/ 26 w 231"/>
                    <a:gd name="T21" fmla="*/ 55 h 74"/>
                    <a:gd name="T22" fmla="*/ 2 w 231"/>
                    <a:gd name="T23" fmla="*/ 26 h 74"/>
                    <a:gd name="T24" fmla="*/ 31 w 231"/>
                    <a:gd name="T25" fmla="*/ 2 h 74"/>
                    <a:gd name="T26" fmla="*/ 26 w 231"/>
                    <a:gd name="T27" fmla="*/ 55 h 74"/>
                    <a:gd name="T28" fmla="*/ 205 w 231"/>
                    <a:gd name="T29" fmla="*/ 19 h 74"/>
                    <a:gd name="T30" fmla="*/ 229 w 231"/>
                    <a:gd name="T31" fmla="*/ 48 h 74"/>
                    <a:gd name="T32" fmla="*/ 200 w 231"/>
                    <a:gd name="T33" fmla="*/ 72 h 74"/>
                    <a:gd name="T34" fmla="*/ 205 w 231"/>
                    <a:gd name="T35"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74">
                      <a:moveTo>
                        <a:pt x="31" y="2"/>
                      </a:moveTo>
                      <a:lnTo>
                        <a:pt x="205" y="19"/>
                      </a:lnTo>
                      <a:lnTo>
                        <a:pt x="204" y="37"/>
                      </a:lnTo>
                      <a:lnTo>
                        <a:pt x="29" y="20"/>
                      </a:lnTo>
                      <a:lnTo>
                        <a:pt x="31" y="2"/>
                      </a:lnTo>
                      <a:close/>
                      <a:moveTo>
                        <a:pt x="27" y="37"/>
                      </a:moveTo>
                      <a:lnTo>
                        <a:pt x="202" y="55"/>
                      </a:lnTo>
                      <a:lnTo>
                        <a:pt x="200" y="72"/>
                      </a:lnTo>
                      <a:lnTo>
                        <a:pt x="26" y="55"/>
                      </a:lnTo>
                      <a:lnTo>
                        <a:pt x="27" y="37"/>
                      </a:lnTo>
                      <a:close/>
                      <a:moveTo>
                        <a:pt x="26" y="55"/>
                      </a:moveTo>
                      <a:cubicBezTo>
                        <a:pt x="11" y="54"/>
                        <a:pt x="0" y="40"/>
                        <a:pt x="2" y="26"/>
                      </a:cubicBezTo>
                      <a:cubicBezTo>
                        <a:pt x="3" y="11"/>
                        <a:pt x="16" y="0"/>
                        <a:pt x="31" y="2"/>
                      </a:cubicBezTo>
                      <a:lnTo>
                        <a:pt x="26" y="55"/>
                      </a:lnTo>
                      <a:close/>
                      <a:moveTo>
                        <a:pt x="205" y="19"/>
                      </a:moveTo>
                      <a:cubicBezTo>
                        <a:pt x="220" y="21"/>
                        <a:pt x="231" y="34"/>
                        <a:pt x="229" y="48"/>
                      </a:cubicBezTo>
                      <a:cubicBezTo>
                        <a:pt x="228" y="63"/>
                        <a:pt x="215" y="74"/>
                        <a:pt x="200" y="72"/>
                      </a:cubicBezTo>
                      <a:lnTo>
                        <a:pt x="205" y="19"/>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1" name="Freeform 177"/>
                <p:cNvSpPr>
                  <a:spLocks noEditPoints="1"/>
                </p:cNvSpPr>
                <p:nvPr/>
              </p:nvSpPr>
              <p:spPr bwMode="auto">
                <a:xfrm>
                  <a:off x="9268462" y="4976221"/>
                  <a:ext cx="320675" cy="107950"/>
                </a:xfrm>
                <a:custGeom>
                  <a:avLst/>
                  <a:gdLst>
                    <a:gd name="T0" fmla="*/ 186 w 202"/>
                    <a:gd name="T1" fmla="*/ 68 h 68"/>
                    <a:gd name="T2" fmla="*/ 190 w 202"/>
                    <a:gd name="T3" fmla="*/ 62 h 68"/>
                    <a:gd name="T4" fmla="*/ 11 w 202"/>
                    <a:gd name="T5" fmla="*/ 62 h 68"/>
                    <a:gd name="T6" fmla="*/ 15 w 202"/>
                    <a:gd name="T7" fmla="*/ 68 h 68"/>
                    <a:gd name="T8" fmla="*/ 186 w 202"/>
                    <a:gd name="T9" fmla="*/ 68 h 68"/>
                    <a:gd name="T10" fmla="*/ 202 w 202"/>
                    <a:gd name="T11" fmla="*/ 0 h 68"/>
                    <a:gd name="T12" fmla="*/ 0 w 202"/>
                    <a:gd name="T13" fmla="*/ 0 h 68"/>
                    <a:gd name="T14" fmla="*/ 0 w 202"/>
                    <a:gd name="T15" fmla="*/ 60 h 68"/>
                    <a:gd name="T16" fmla="*/ 202 w 202"/>
                    <a:gd name="T17" fmla="*/ 60 h 68"/>
                    <a:gd name="T18" fmla="*/ 202 w 202"/>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68">
                      <a:moveTo>
                        <a:pt x="186" y="68"/>
                      </a:moveTo>
                      <a:lnTo>
                        <a:pt x="190" y="62"/>
                      </a:lnTo>
                      <a:lnTo>
                        <a:pt x="11" y="62"/>
                      </a:lnTo>
                      <a:lnTo>
                        <a:pt x="15" y="68"/>
                      </a:lnTo>
                      <a:lnTo>
                        <a:pt x="186" y="68"/>
                      </a:lnTo>
                      <a:close/>
                      <a:moveTo>
                        <a:pt x="202" y="0"/>
                      </a:moveTo>
                      <a:lnTo>
                        <a:pt x="0" y="0"/>
                      </a:lnTo>
                      <a:lnTo>
                        <a:pt x="0" y="60"/>
                      </a:lnTo>
                      <a:lnTo>
                        <a:pt x="202" y="60"/>
                      </a:lnTo>
                      <a:lnTo>
                        <a:pt x="2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2" name="Freeform 178"/>
                <p:cNvSpPr>
                  <a:spLocks/>
                </p:cNvSpPr>
                <p:nvPr/>
              </p:nvSpPr>
              <p:spPr bwMode="auto">
                <a:xfrm>
                  <a:off x="9285924" y="5074646"/>
                  <a:ext cx="284163" cy="9525"/>
                </a:xfrm>
                <a:custGeom>
                  <a:avLst/>
                  <a:gdLst>
                    <a:gd name="T0" fmla="*/ 175 w 179"/>
                    <a:gd name="T1" fmla="*/ 6 h 6"/>
                    <a:gd name="T2" fmla="*/ 179 w 179"/>
                    <a:gd name="T3" fmla="*/ 0 h 6"/>
                    <a:gd name="T4" fmla="*/ 0 w 179"/>
                    <a:gd name="T5" fmla="*/ 0 h 6"/>
                    <a:gd name="T6" fmla="*/ 4 w 179"/>
                    <a:gd name="T7" fmla="*/ 6 h 6"/>
                    <a:gd name="T8" fmla="*/ 175 w 179"/>
                    <a:gd name="T9" fmla="*/ 6 h 6"/>
                  </a:gdLst>
                  <a:ahLst/>
                  <a:cxnLst>
                    <a:cxn ang="0">
                      <a:pos x="T0" y="T1"/>
                    </a:cxn>
                    <a:cxn ang="0">
                      <a:pos x="T2" y="T3"/>
                    </a:cxn>
                    <a:cxn ang="0">
                      <a:pos x="T4" y="T5"/>
                    </a:cxn>
                    <a:cxn ang="0">
                      <a:pos x="T6" y="T7"/>
                    </a:cxn>
                    <a:cxn ang="0">
                      <a:pos x="T8" y="T9"/>
                    </a:cxn>
                  </a:cxnLst>
                  <a:rect l="0" t="0" r="r" b="b"/>
                  <a:pathLst>
                    <a:path w="179" h="6">
                      <a:moveTo>
                        <a:pt x="175" y="6"/>
                      </a:moveTo>
                      <a:lnTo>
                        <a:pt x="179" y="0"/>
                      </a:lnTo>
                      <a:lnTo>
                        <a:pt x="0" y="0"/>
                      </a:lnTo>
                      <a:lnTo>
                        <a:pt x="4" y="6"/>
                      </a:lnTo>
                      <a:lnTo>
                        <a:pt x="175" y="6"/>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3" name="Rectangle 179"/>
                <p:cNvSpPr>
                  <a:spLocks noChangeArrowheads="1"/>
                </p:cNvSpPr>
                <p:nvPr/>
              </p:nvSpPr>
              <p:spPr bwMode="auto">
                <a:xfrm>
                  <a:off x="9268462" y="4976221"/>
                  <a:ext cx="320675" cy="9525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4" name="Rectangle 180"/>
                <p:cNvSpPr>
                  <a:spLocks noChangeArrowheads="1"/>
                </p:cNvSpPr>
                <p:nvPr/>
              </p:nvSpPr>
              <p:spPr bwMode="auto">
                <a:xfrm>
                  <a:off x="9485949" y="4993683"/>
                  <a:ext cx="84138"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5" name="Rectangle 181"/>
                <p:cNvSpPr>
                  <a:spLocks noChangeArrowheads="1"/>
                </p:cNvSpPr>
                <p:nvPr/>
              </p:nvSpPr>
              <p:spPr bwMode="auto">
                <a:xfrm>
                  <a:off x="9485949" y="4993683"/>
                  <a:ext cx="84138" cy="5873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6" name="Freeform 182"/>
                <p:cNvSpPr>
                  <a:spLocks noEditPoints="1"/>
                </p:cNvSpPr>
                <p:nvPr/>
              </p:nvSpPr>
              <p:spPr bwMode="auto">
                <a:xfrm>
                  <a:off x="9303387" y="5007971"/>
                  <a:ext cx="131763" cy="31750"/>
                </a:xfrm>
                <a:custGeom>
                  <a:avLst/>
                  <a:gdLst>
                    <a:gd name="T0" fmla="*/ 0 w 83"/>
                    <a:gd name="T1" fmla="*/ 0 h 20"/>
                    <a:gd name="T2" fmla="*/ 4 w 83"/>
                    <a:gd name="T3" fmla="*/ 5 h 20"/>
                    <a:gd name="T4" fmla="*/ 11 w 83"/>
                    <a:gd name="T5" fmla="*/ 8 h 20"/>
                    <a:gd name="T6" fmla="*/ 14 w 83"/>
                    <a:gd name="T7" fmla="*/ 5 h 20"/>
                    <a:gd name="T8" fmla="*/ 37 w 83"/>
                    <a:gd name="T9" fmla="*/ 0 h 20"/>
                    <a:gd name="T10" fmla="*/ 23 w 83"/>
                    <a:gd name="T11" fmla="*/ 5 h 20"/>
                    <a:gd name="T12" fmla="*/ 27 w 83"/>
                    <a:gd name="T13" fmla="*/ 8 h 20"/>
                    <a:gd name="T14" fmla="*/ 34 w 83"/>
                    <a:gd name="T15" fmla="*/ 5 h 20"/>
                    <a:gd name="T16" fmla="*/ 37 w 83"/>
                    <a:gd name="T17" fmla="*/ 0 h 20"/>
                    <a:gd name="T18" fmla="*/ 46 w 83"/>
                    <a:gd name="T19" fmla="*/ 0 h 20"/>
                    <a:gd name="T20" fmla="*/ 50 w 83"/>
                    <a:gd name="T21" fmla="*/ 5 h 20"/>
                    <a:gd name="T22" fmla="*/ 56 w 83"/>
                    <a:gd name="T23" fmla="*/ 8 h 20"/>
                    <a:gd name="T24" fmla="*/ 60 w 83"/>
                    <a:gd name="T25" fmla="*/ 5 h 20"/>
                    <a:gd name="T26" fmla="*/ 83 w 83"/>
                    <a:gd name="T27" fmla="*/ 0 h 20"/>
                    <a:gd name="T28" fmla="*/ 69 w 83"/>
                    <a:gd name="T29" fmla="*/ 5 h 20"/>
                    <a:gd name="T30" fmla="*/ 72 w 83"/>
                    <a:gd name="T31" fmla="*/ 8 h 20"/>
                    <a:gd name="T32" fmla="*/ 79 w 83"/>
                    <a:gd name="T33" fmla="*/ 5 h 20"/>
                    <a:gd name="T34" fmla="*/ 83 w 83"/>
                    <a:gd name="T35" fmla="*/ 0 h 20"/>
                    <a:gd name="T36" fmla="*/ 69 w 83"/>
                    <a:gd name="T37" fmla="*/ 12 h 20"/>
                    <a:gd name="T38" fmla="*/ 72 w 83"/>
                    <a:gd name="T39" fmla="*/ 17 h 20"/>
                    <a:gd name="T40" fmla="*/ 79 w 83"/>
                    <a:gd name="T41" fmla="*/ 20 h 20"/>
                    <a:gd name="T42" fmla="*/ 83 w 83"/>
                    <a:gd name="T43" fmla="*/ 17 h 20"/>
                    <a:gd name="T44" fmla="*/ 60 w 83"/>
                    <a:gd name="T45" fmla="*/ 12 h 20"/>
                    <a:gd name="T46" fmla="*/ 46 w 83"/>
                    <a:gd name="T47" fmla="*/ 17 h 20"/>
                    <a:gd name="T48" fmla="*/ 50 w 83"/>
                    <a:gd name="T49" fmla="*/ 20 h 20"/>
                    <a:gd name="T50" fmla="*/ 56 w 83"/>
                    <a:gd name="T51" fmla="*/ 17 h 20"/>
                    <a:gd name="T52" fmla="*/ 60 w 83"/>
                    <a:gd name="T53" fmla="*/ 12 h 20"/>
                    <a:gd name="T54" fmla="*/ 23 w 83"/>
                    <a:gd name="T55" fmla="*/ 12 h 20"/>
                    <a:gd name="T56" fmla="*/ 27 w 83"/>
                    <a:gd name="T57" fmla="*/ 17 h 20"/>
                    <a:gd name="T58" fmla="*/ 34 w 83"/>
                    <a:gd name="T59" fmla="*/ 20 h 20"/>
                    <a:gd name="T60" fmla="*/ 37 w 83"/>
                    <a:gd name="T61" fmla="*/ 17 h 20"/>
                    <a:gd name="T62" fmla="*/ 14 w 83"/>
                    <a:gd name="T63" fmla="*/ 12 h 20"/>
                    <a:gd name="T64" fmla="*/ 0 w 83"/>
                    <a:gd name="T65" fmla="*/ 17 h 20"/>
                    <a:gd name="T66" fmla="*/ 4 w 83"/>
                    <a:gd name="T67" fmla="*/ 20 h 20"/>
                    <a:gd name="T68" fmla="*/ 11 w 83"/>
                    <a:gd name="T69" fmla="*/ 17 h 20"/>
                    <a:gd name="T70" fmla="*/ 14 w 83"/>
                    <a:gd name="T7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20">
                      <a:moveTo>
                        <a:pt x="14" y="0"/>
                      </a:moveTo>
                      <a:lnTo>
                        <a:pt x="0" y="0"/>
                      </a:lnTo>
                      <a:lnTo>
                        <a:pt x="0" y="5"/>
                      </a:lnTo>
                      <a:lnTo>
                        <a:pt x="4" y="5"/>
                      </a:lnTo>
                      <a:lnTo>
                        <a:pt x="4" y="8"/>
                      </a:lnTo>
                      <a:lnTo>
                        <a:pt x="11" y="8"/>
                      </a:lnTo>
                      <a:lnTo>
                        <a:pt x="11" y="5"/>
                      </a:lnTo>
                      <a:lnTo>
                        <a:pt x="14" y="5"/>
                      </a:lnTo>
                      <a:lnTo>
                        <a:pt x="14" y="0"/>
                      </a:lnTo>
                      <a:close/>
                      <a:moveTo>
                        <a:pt x="37" y="0"/>
                      </a:moveTo>
                      <a:lnTo>
                        <a:pt x="23" y="0"/>
                      </a:lnTo>
                      <a:lnTo>
                        <a:pt x="23" y="5"/>
                      </a:lnTo>
                      <a:lnTo>
                        <a:pt x="27" y="5"/>
                      </a:lnTo>
                      <a:lnTo>
                        <a:pt x="27" y="8"/>
                      </a:lnTo>
                      <a:lnTo>
                        <a:pt x="34" y="8"/>
                      </a:lnTo>
                      <a:lnTo>
                        <a:pt x="34" y="5"/>
                      </a:lnTo>
                      <a:lnTo>
                        <a:pt x="37" y="5"/>
                      </a:lnTo>
                      <a:lnTo>
                        <a:pt x="37" y="0"/>
                      </a:lnTo>
                      <a:close/>
                      <a:moveTo>
                        <a:pt x="60" y="0"/>
                      </a:moveTo>
                      <a:lnTo>
                        <a:pt x="46" y="0"/>
                      </a:lnTo>
                      <a:lnTo>
                        <a:pt x="46" y="5"/>
                      </a:lnTo>
                      <a:lnTo>
                        <a:pt x="50" y="5"/>
                      </a:lnTo>
                      <a:lnTo>
                        <a:pt x="50" y="8"/>
                      </a:lnTo>
                      <a:lnTo>
                        <a:pt x="56" y="8"/>
                      </a:lnTo>
                      <a:lnTo>
                        <a:pt x="56" y="5"/>
                      </a:lnTo>
                      <a:lnTo>
                        <a:pt x="60" y="5"/>
                      </a:lnTo>
                      <a:lnTo>
                        <a:pt x="60" y="0"/>
                      </a:lnTo>
                      <a:close/>
                      <a:moveTo>
                        <a:pt x="83" y="0"/>
                      </a:moveTo>
                      <a:lnTo>
                        <a:pt x="69" y="0"/>
                      </a:lnTo>
                      <a:lnTo>
                        <a:pt x="69" y="5"/>
                      </a:lnTo>
                      <a:lnTo>
                        <a:pt x="72" y="5"/>
                      </a:lnTo>
                      <a:lnTo>
                        <a:pt x="72" y="8"/>
                      </a:lnTo>
                      <a:lnTo>
                        <a:pt x="79" y="8"/>
                      </a:lnTo>
                      <a:lnTo>
                        <a:pt x="79" y="5"/>
                      </a:lnTo>
                      <a:lnTo>
                        <a:pt x="83" y="5"/>
                      </a:lnTo>
                      <a:lnTo>
                        <a:pt x="83" y="0"/>
                      </a:lnTo>
                      <a:close/>
                      <a:moveTo>
                        <a:pt x="83" y="12"/>
                      </a:moveTo>
                      <a:lnTo>
                        <a:pt x="69" y="12"/>
                      </a:lnTo>
                      <a:lnTo>
                        <a:pt x="69" y="17"/>
                      </a:lnTo>
                      <a:lnTo>
                        <a:pt x="72" y="17"/>
                      </a:lnTo>
                      <a:lnTo>
                        <a:pt x="72" y="20"/>
                      </a:lnTo>
                      <a:lnTo>
                        <a:pt x="79" y="20"/>
                      </a:lnTo>
                      <a:lnTo>
                        <a:pt x="79" y="17"/>
                      </a:lnTo>
                      <a:lnTo>
                        <a:pt x="83" y="17"/>
                      </a:lnTo>
                      <a:lnTo>
                        <a:pt x="83" y="12"/>
                      </a:lnTo>
                      <a:close/>
                      <a:moveTo>
                        <a:pt x="60" y="12"/>
                      </a:moveTo>
                      <a:lnTo>
                        <a:pt x="46" y="12"/>
                      </a:lnTo>
                      <a:lnTo>
                        <a:pt x="46" y="17"/>
                      </a:lnTo>
                      <a:lnTo>
                        <a:pt x="50" y="17"/>
                      </a:lnTo>
                      <a:lnTo>
                        <a:pt x="50" y="20"/>
                      </a:lnTo>
                      <a:lnTo>
                        <a:pt x="56" y="20"/>
                      </a:lnTo>
                      <a:lnTo>
                        <a:pt x="56" y="17"/>
                      </a:lnTo>
                      <a:lnTo>
                        <a:pt x="60" y="17"/>
                      </a:lnTo>
                      <a:lnTo>
                        <a:pt x="60" y="12"/>
                      </a:lnTo>
                      <a:close/>
                      <a:moveTo>
                        <a:pt x="37" y="12"/>
                      </a:moveTo>
                      <a:lnTo>
                        <a:pt x="23" y="12"/>
                      </a:lnTo>
                      <a:lnTo>
                        <a:pt x="23" y="17"/>
                      </a:lnTo>
                      <a:lnTo>
                        <a:pt x="27" y="17"/>
                      </a:lnTo>
                      <a:lnTo>
                        <a:pt x="27" y="20"/>
                      </a:lnTo>
                      <a:lnTo>
                        <a:pt x="34" y="20"/>
                      </a:lnTo>
                      <a:lnTo>
                        <a:pt x="34" y="17"/>
                      </a:lnTo>
                      <a:lnTo>
                        <a:pt x="37" y="17"/>
                      </a:lnTo>
                      <a:lnTo>
                        <a:pt x="37" y="12"/>
                      </a:lnTo>
                      <a:close/>
                      <a:moveTo>
                        <a:pt x="14" y="12"/>
                      </a:moveTo>
                      <a:lnTo>
                        <a:pt x="0" y="12"/>
                      </a:lnTo>
                      <a:lnTo>
                        <a:pt x="0" y="17"/>
                      </a:lnTo>
                      <a:lnTo>
                        <a:pt x="4" y="17"/>
                      </a:lnTo>
                      <a:lnTo>
                        <a:pt x="4" y="20"/>
                      </a:lnTo>
                      <a:lnTo>
                        <a:pt x="11" y="20"/>
                      </a:lnTo>
                      <a:lnTo>
                        <a:pt x="11" y="17"/>
                      </a:lnTo>
                      <a:lnTo>
                        <a:pt x="14" y="17"/>
                      </a:lnTo>
                      <a:lnTo>
                        <a:pt x="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7" name="Freeform 183"/>
                <p:cNvSpPr>
                  <a:spLocks noEditPoints="1"/>
                </p:cNvSpPr>
                <p:nvPr/>
              </p:nvSpPr>
              <p:spPr bwMode="auto">
                <a:xfrm>
                  <a:off x="9492299" y="4998446"/>
                  <a:ext cx="73025" cy="50800"/>
                </a:xfrm>
                <a:custGeom>
                  <a:avLst/>
                  <a:gdLst>
                    <a:gd name="T0" fmla="*/ 22 w 46"/>
                    <a:gd name="T1" fmla="*/ 28 h 32"/>
                    <a:gd name="T2" fmla="*/ 18 w 46"/>
                    <a:gd name="T3" fmla="*/ 25 h 32"/>
                    <a:gd name="T4" fmla="*/ 18 w 46"/>
                    <a:gd name="T5" fmla="*/ 29 h 32"/>
                    <a:gd name="T6" fmla="*/ 23 w 46"/>
                    <a:gd name="T7" fmla="*/ 32 h 32"/>
                    <a:gd name="T8" fmla="*/ 28 w 46"/>
                    <a:gd name="T9" fmla="*/ 29 h 32"/>
                    <a:gd name="T10" fmla="*/ 28 w 46"/>
                    <a:gd name="T11" fmla="*/ 25 h 32"/>
                    <a:gd name="T12" fmla="*/ 25 w 46"/>
                    <a:gd name="T13" fmla="*/ 28 h 32"/>
                    <a:gd name="T14" fmla="*/ 25 w 46"/>
                    <a:gd name="T15" fmla="*/ 19 h 32"/>
                    <a:gd name="T16" fmla="*/ 22 w 46"/>
                    <a:gd name="T17" fmla="*/ 19 h 32"/>
                    <a:gd name="T18" fmla="*/ 22 w 46"/>
                    <a:gd name="T19" fmla="*/ 28 h 32"/>
                    <a:gd name="T20" fmla="*/ 33 w 46"/>
                    <a:gd name="T21" fmla="*/ 15 h 32"/>
                    <a:gd name="T22" fmla="*/ 37 w 46"/>
                    <a:gd name="T23" fmla="*/ 12 h 32"/>
                    <a:gd name="T24" fmla="*/ 33 w 46"/>
                    <a:gd name="T25" fmla="*/ 12 h 32"/>
                    <a:gd name="T26" fmla="*/ 28 w 46"/>
                    <a:gd name="T27" fmla="*/ 16 h 32"/>
                    <a:gd name="T28" fmla="*/ 33 w 46"/>
                    <a:gd name="T29" fmla="*/ 20 h 32"/>
                    <a:gd name="T30" fmla="*/ 37 w 46"/>
                    <a:gd name="T31" fmla="*/ 20 h 32"/>
                    <a:gd name="T32" fmla="*/ 33 w 46"/>
                    <a:gd name="T33" fmla="*/ 17 h 32"/>
                    <a:gd name="T34" fmla="*/ 46 w 46"/>
                    <a:gd name="T35" fmla="*/ 17 h 32"/>
                    <a:gd name="T36" fmla="*/ 46 w 46"/>
                    <a:gd name="T37" fmla="*/ 15 h 32"/>
                    <a:gd name="T38" fmla="*/ 33 w 46"/>
                    <a:gd name="T39" fmla="*/ 15 h 32"/>
                    <a:gd name="T40" fmla="*/ 25 w 46"/>
                    <a:gd name="T41" fmla="*/ 3 h 32"/>
                    <a:gd name="T42" fmla="*/ 28 w 46"/>
                    <a:gd name="T43" fmla="*/ 6 h 32"/>
                    <a:gd name="T44" fmla="*/ 28 w 46"/>
                    <a:gd name="T45" fmla="*/ 3 h 32"/>
                    <a:gd name="T46" fmla="*/ 23 w 46"/>
                    <a:gd name="T47" fmla="*/ 0 h 32"/>
                    <a:gd name="T48" fmla="*/ 18 w 46"/>
                    <a:gd name="T49" fmla="*/ 3 h 32"/>
                    <a:gd name="T50" fmla="*/ 18 w 46"/>
                    <a:gd name="T51" fmla="*/ 6 h 32"/>
                    <a:gd name="T52" fmla="*/ 22 w 46"/>
                    <a:gd name="T53" fmla="*/ 3 h 32"/>
                    <a:gd name="T54" fmla="*/ 22 w 46"/>
                    <a:gd name="T55" fmla="*/ 13 h 32"/>
                    <a:gd name="T56" fmla="*/ 25 w 46"/>
                    <a:gd name="T57" fmla="*/ 13 h 32"/>
                    <a:gd name="T58" fmla="*/ 25 w 46"/>
                    <a:gd name="T59" fmla="*/ 3 h 32"/>
                    <a:gd name="T60" fmla="*/ 13 w 46"/>
                    <a:gd name="T61" fmla="*/ 17 h 32"/>
                    <a:gd name="T62" fmla="*/ 9 w 46"/>
                    <a:gd name="T63" fmla="*/ 20 h 32"/>
                    <a:gd name="T64" fmla="*/ 13 w 46"/>
                    <a:gd name="T65" fmla="*/ 20 h 32"/>
                    <a:gd name="T66" fmla="*/ 18 w 46"/>
                    <a:gd name="T67" fmla="*/ 16 h 32"/>
                    <a:gd name="T68" fmla="*/ 13 w 46"/>
                    <a:gd name="T69" fmla="*/ 12 h 32"/>
                    <a:gd name="T70" fmla="*/ 9 w 46"/>
                    <a:gd name="T71" fmla="*/ 12 h 32"/>
                    <a:gd name="T72" fmla="*/ 13 w 46"/>
                    <a:gd name="T73" fmla="*/ 15 h 32"/>
                    <a:gd name="T74" fmla="*/ 0 w 46"/>
                    <a:gd name="T75" fmla="*/ 15 h 32"/>
                    <a:gd name="T76" fmla="*/ 0 w 46"/>
                    <a:gd name="T77" fmla="*/ 17 h 32"/>
                    <a:gd name="T78" fmla="*/ 13 w 46"/>
                    <a:gd name="T7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32">
                      <a:moveTo>
                        <a:pt x="22" y="28"/>
                      </a:moveTo>
                      <a:lnTo>
                        <a:pt x="18" y="25"/>
                      </a:lnTo>
                      <a:lnTo>
                        <a:pt x="18" y="29"/>
                      </a:lnTo>
                      <a:lnTo>
                        <a:pt x="23" y="32"/>
                      </a:lnTo>
                      <a:lnTo>
                        <a:pt x="28" y="29"/>
                      </a:lnTo>
                      <a:lnTo>
                        <a:pt x="28" y="25"/>
                      </a:lnTo>
                      <a:lnTo>
                        <a:pt x="25" y="28"/>
                      </a:lnTo>
                      <a:lnTo>
                        <a:pt x="25" y="19"/>
                      </a:lnTo>
                      <a:lnTo>
                        <a:pt x="22" y="19"/>
                      </a:lnTo>
                      <a:lnTo>
                        <a:pt x="22" y="28"/>
                      </a:lnTo>
                      <a:close/>
                      <a:moveTo>
                        <a:pt x="33" y="15"/>
                      </a:moveTo>
                      <a:lnTo>
                        <a:pt x="37" y="12"/>
                      </a:lnTo>
                      <a:lnTo>
                        <a:pt x="33" y="12"/>
                      </a:lnTo>
                      <a:lnTo>
                        <a:pt x="28" y="16"/>
                      </a:lnTo>
                      <a:lnTo>
                        <a:pt x="33" y="20"/>
                      </a:lnTo>
                      <a:lnTo>
                        <a:pt x="37" y="20"/>
                      </a:lnTo>
                      <a:lnTo>
                        <a:pt x="33" y="17"/>
                      </a:lnTo>
                      <a:lnTo>
                        <a:pt x="46" y="17"/>
                      </a:lnTo>
                      <a:lnTo>
                        <a:pt x="46" y="15"/>
                      </a:lnTo>
                      <a:lnTo>
                        <a:pt x="33" y="15"/>
                      </a:lnTo>
                      <a:close/>
                      <a:moveTo>
                        <a:pt x="25" y="3"/>
                      </a:moveTo>
                      <a:lnTo>
                        <a:pt x="28" y="6"/>
                      </a:lnTo>
                      <a:lnTo>
                        <a:pt x="28" y="3"/>
                      </a:lnTo>
                      <a:lnTo>
                        <a:pt x="23" y="0"/>
                      </a:lnTo>
                      <a:lnTo>
                        <a:pt x="18" y="3"/>
                      </a:lnTo>
                      <a:lnTo>
                        <a:pt x="18" y="6"/>
                      </a:lnTo>
                      <a:lnTo>
                        <a:pt x="22" y="3"/>
                      </a:lnTo>
                      <a:lnTo>
                        <a:pt x="22" y="13"/>
                      </a:lnTo>
                      <a:lnTo>
                        <a:pt x="25" y="13"/>
                      </a:lnTo>
                      <a:lnTo>
                        <a:pt x="25" y="3"/>
                      </a:lnTo>
                      <a:close/>
                      <a:moveTo>
                        <a:pt x="13" y="17"/>
                      </a:moveTo>
                      <a:lnTo>
                        <a:pt x="9" y="20"/>
                      </a:lnTo>
                      <a:lnTo>
                        <a:pt x="13" y="20"/>
                      </a:lnTo>
                      <a:lnTo>
                        <a:pt x="18" y="16"/>
                      </a:lnTo>
                      <a:lnTo>
                        <a:pt x="13" y="12"/>
                      </a:lnTo>
                      <a:lnTo>
                        <a:pt x="9" y="12"/>
                      </a:lnTo>
                      <a:lnTo>
                        <a:pt x="13" y="15"/>
                      </a:lnTo>
                      <a:lnTo>
                        <a:pt x="0" y="15"/>
                      </a:lnTo>
                      <a:lnTo>
                        <a:pt x="0" y="17"/>
                      </a:lnTo>
                      <a:lnTo>
                        <a:pt x="1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7" name="Rectangle 225"/>
              <p:cNvSpPr>
                <a:spLocks noChangeArrowheads="1"/>
              </p:cNvSpPr>
              <p:nvPr/>
            </p:nvSpPr>
            <p:spPr bwMode="auto">
              <a:xfrm>
                <a:off x="9244650" y="4555533"/>
                <a:ext cx="177800"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8" name="Rectangle 226"/>
              <p:cNvSpPr>
                <a:spLocks noChangeArrowheads="1"/>
              </p:cNvSpPr>
              <p:nvPr/>
            </p:nvSpPr>
            <p:spPr bwMode="auto">
              <a:xfrm>
                <a:off x="9244650" y="4555533"/>
                <a:ext cx="177800" cy="26828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9" name="Oval 227"/>
              <p:cNvSpPr>
                <a:spLocks noChangeArrowheads="1"/>
              </p:cNvSpPr>
              <p:nvPr/>
            </p:nvSpPr>
            <p:spPr bwMode="auto">
              <a:xfrm>
                <a:off x="9378000" y="4688883"/>
                <a:ext cx="20638"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 name="Oval 228"/>
              <p:cNvSpPr>
                <a:spLocks noChangeArrowheads="1"/>
              </p:cNvSpPr>
              <p:nvPr/>
            </p:nvSpPr>
            <p:spPr bwMode="auto">
              <a:xfrm>
                <a:off x="9378000" y="4688883"/>
                <a:ext cx="20638"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1" name="Freeform 229"/>
              <p:cNvSpPr>
                <a:spLocks noEditPoints="1"/>
              </p:cNvSpPr>
              <p:nvPr/>
            </p:nvSpPr>
            <p:spPr bwMode="auto">
              <a:xfrm>
                <a:off x="9312912" y="4731746"/>
                <a:ext cx="85725" cy="47625"/>
              </a:xfrm>
              <a:custGeom>
                <a:avLst/>
                <a:gdLst>
                  <a:gd name="T0" fmla="*/ 0 w 54"/>
                  <a:gd name="T1" fmla="*/ 30 h 30"/>
                  <a:gd name="T2" fmla="*/ 54 w 54"/>
                  <a:gd name="T3" fmla="*/ 30 h 30"/>
                  <a:gd name="T4" fmla="*/ 54 w 54"/>
                  <a:gd name="T5" fmla="*/ 26 h 30"/>
                  <a:gd name="T6" fmla="*/ 0 w 54"/>
                  <a:gd name="T7" fmla="*/ 26 h 30"/>
                  <a:gd name="T8" fmla="*/ 0 w 54"/>
                  <a:gd name="T9" fmla="*/ 30 h 30"/>
                  <a:gd name="T10" fmla="*/ 0 w 54"/>
                  <a:gd name="T11" fmla="*/ 17 h 30"/>
                  <a:gd name="T12" fmla="*/ 54 w 54"/>
                  <a:gd name="T13" fmla="*/ 17 h 30"/>
                  <a:gd name="T14" fmla="*/ 54 w 54"/>
                  <a:gd name="T15" fmla="*/ 13 h 30"/>
                  <a:gd name="T16" fmla="*/ 0 w 54"/>
                  <a:gd name="T17" fmla="*/ 13 h 30"/>
                  <a:gd name="T18" fmla="*/ 0 w 54"/>
                  <a:gd name="T19" fmla="*/ 17 h 30"/>
                  <a:gd name="T20" fmla="*/ 0 w 54"/>
                  <a:gd name="T21" fmla="*/ 4 h 30"/>
                  <a:gd name="T22" fmla="*/ 54 w 54"/>
                  <a:gd name="T23" fmla="*/ 4 h 30"/>
                  <a:gd name="T24" fmla="*/ 54 w 54"/>
                  <a:gd name="T25" fmla="*/ 0 h 30"/>
                  <a:gd name="T26" fmla="*/ 0 w 54"/>
                  <a:gd name="T27" fmla="*/ 0 h 30"/>
                  <a:gd name="T28" fmla="*/ 0 w 54"/>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30">
                    <a:moveTo>
                      <a:pt x="0" y="30"/>
                    </a:moveTo>
                    <a:lnTo>
                      <a:pt x="54" y="30"/>
                    </a:lnTo>
                    <a:lnTo>
                      <a:pt x="54" y="26"/>
                    </a:lnTo>
                    <a:lnTo>
                      <a:pt x="0" y="26"/>
                    </a:lnTo>
                    <a:lnTo>
                      <a:pt x="0" y="30"/>
                    </a:lnTo>
                    <a:close/>
                    <a:moveTo>
                      <a:pt x="0" y="17"/>
                    </a:moveTo>
                    <a:lnTo>
                      <a:pt x="54" y="17"/>
                    </a:lnTo>
                    <a:lnTo>
                      <a:pt x="54" y="13"/>
                    </a:lnTo>
                    <a:lnTo>
                      <a:pt x="0" y="13"/>
                    </a:lnTo>
                    <a:lnTo>
                      <a:pt x="0" y="17"/>
                    </a:lnTo>
                    <a:close/>
                    <a:moveTo>
                      <a:pt x="0" y="4"/>
                    </a:moveTo>
                    <a:lnTo>
                      <a:pt x="54" y="4"/>
                    </a:lnTo>
                    <a:lnTo>
                      <a:pt x="54"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2" name="Rectangle 230"/>
              <p:cNvSpPr>
                <a:spLocks noChangeArrowheads="1"/>
              </p:cNvSpPr>
              <p:nvPr/>
            </p:nvSpPr>
            <p:spPr bwMode="auto">
              <a:xfrm>
                <a:off x="9252587" y="4577758"/>
                <a:ext cx="163513" cy="131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3" name="Rectangle 231"/>
              <p:cNvSpPr>
                <a:spLocks noChangeArrowheads="1"/>
              </p:cNvSpPr>
              <p:nvPr/>
            </p:nvSpPr>
            <p:spPr bwMode="auto">
              <a:xfrm>
                <a:off x="9265287" y="4568233"/>
                <a:ext cx="13946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Calibri" panose="020F0502020204030204" pitchFamily="34" charset="0"/>
                  </a:rPr>
                  <a:t>EPC</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194" name="Group 193"/>
              <p:cNvGrpSpPr/>
              <p:nvPr/>
            </p:nvGrpSpPr>
            <p:grpSpPr>
              <a:xfrm>
                <a:off x="9449437" y="4555533"/>
                <a:ext cx="180776" cy="268288"/>
                <a:chOff x="9449437" y="4555533"/>
                <a:chExt cx="180776" cy="268288"/>
              </a:xfrm>
            </p:grpSpPr>
            <p:sp>
              <p:nvSpPr>
                <p:cNvPr id="203" name="Rectangle 232"/>
                <p:cNvSpPr>
                  <a:spLocks noChangeArrowheads="1"/>
                </p:cNvSpPr>
                <p:nvPr/>
              </p:nvSpPr>
              <p:spPr bwMode="auto">
                <a:xfrm>
                  <a:off x="9449437" y="4555533"/>
                  <a:ext cx="177800"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4" name="Rectangle 233"/>
                <p:cNvSpPr>
                  <a:spLocks noChangeArrowheads="1"/>
                </p:cNvSpPr>
                <p:nvPr/>
              </p:nvSpPr>
              <p:spPr bwMode="auto">
                <a:xfrm>
                  <a:off x="9449437" y="4555533"/>
                  <a:ext cx="177800" cy="26828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5" name="Oval 234"/>
                <p:cNvSpPr>
                  <a:spLocks noChangeArrowheads="1"/>
                </p:cNvSpPr>
                <p:nvPr/>
              </p:nvSpPr>
              <p:spPr bwMode="auto">
                <a:xfrm>
                  <a:off x="9581199" y="4688883"/>
                  <a:ext cx="22225"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 name="Oval 235"/>
                <p:cNvSpPr>
                  <a:spLocks noChangeArrowheads="1"/>
                </p:cNvSpPr>
                <p:nvPr/>
              </p:nvSpPr>
              <p:spPr bwMode="auto">
                <a:xfrm>
                  <a:off x="9581199" y="4688883"/>
                  <a:ext cx="22225"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7" name="Freeform 236"/>
                <p:cNvSpPr>
                  <a:spLocks noEditPoints="1"/>
                </p:cNvSpPr>
                <p:nvPr/>
              </p:nvSpPr>
              <p:spPr bwMode="auto">
                <a:xfrm>
                  <a:off x="9516112" y="4733333"/>
                  <a:ext cx="87313" cy="47625"/>
                </a:xfrm>
                <a:custGeom>
                  <a:avLst/>
                  <a:gdLst>
                    <a:gd name="T0" fmla="*/ 0 w 55"/>
                    <a:gd name="T1" fmla="*/ 30 h 30"/>
                    <a:gd name="T2" fmla="*/ 55 w 55"/>
                    <a:gd name="T3" fmla="*/ 30 h 30"/>
                    <a:gd name="T4" fmla="*/ 55 w 55"/>
                    <a:gd name="T5" fmla="*/ 25 h 30"/>
                    <a:gd name="T6" fmla="*/ 0 w 55"/>
                    <a:gd name="T7" fmla="*/ 25 h 30"/>
                    <a:gd name="T8" fmla="*/ 0 w 55"/>
                    <a:gd name="T9" fmla="*/ 30 h 30"/>
                    <a:gd name="T10" fmla="*/ 0 w 55"/>
                    <a:gd name="T11" fmla="*/ 17 h 30"/>
                    <a:gd name="T12" fmla="*/ 55 w 55"/>
                    <a:gd name="T13" fmla="*/ 17 h 30"/>
                    <a:gd name="T14" fmla="*/ 55 w 55"/>
                    <a:gd name="T15" fmla="*/ 13 h 30"/>
                    <a:gd name="T16" fmla="*/ 0 w 55"/>
                    <a:gd name="T17" fmla="*/ 13 h 30"/>
                    <a:gd name="T18" fmla="*/ 0 w 55"/>
                    <a:gd name="T19" fmla="*/ 17 h 30"/>
                    <a:gd name="T20" fmla="*/ 0 w 55"/>
                    <a:gd name="T21" fmla="*/ 4 h 30"/>
                    <a:gd name="T22" fmla="*/ 55 w 55"/>
                    <a:gd name="T23" fmla="*/ 4 h 30"/>
                    <a:gd name="T24" fmla="*/ 55 w 55"/>
                    <a:gd name="T25" fmla="*/ 0 h 30"/>
                    <a:gd name="T26" fmla="*/ 0 w 55"/>
                    <a:gd name="T27" fmla="*/ 0 h 30"/>
                    <a:gd name="T28" fmla="*/ 0 w 55"/>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0">
                      <a:moveTo>
                        <a:pt x="0" y="30"/>
                      </a:moveTo>
                      <a:lnTo>
                        <a:pt x="55" y="30"/>
                      </a:lnTo>
                      <a:lnTo>
                        <a:pt x="55" y="25"/>
                      </a:lnTo>
                      <a:lnTo>
                        <a:pt x="0" y="25"/>
                      </a:lnTo>
                      <a:lnTo>
                        <a:pt x="0" y="30"/>
                      </a:lnTo>
                      <a:close/>
                      <a:moveTo>
                        <a:pt x="0" y="17"/>
                      </a:moveTo>
                      <a:lnTo>
                        <a:pt x="55" y="17"/>
                      </a:lnTo>
                      <a:lnTo>
                        <a:pt x="55" y="13"/>
                      </a:lnTo>
                      <a:lnTo>
                        <a:pt x="0" y="13"/>
                      </a:lnTo>
                      <a:lnTo>
                        <a:pt x="0" y="17"/>
                      </a:lnTo>
                      <a:close/>
                      <a:moveTo>
                        <a:pt x="0" y="4"/>
                      </a:moveTo>
                      <a:lnTo>
                        <a:pt x="55" y="4"/>
                      </a:lnTo>
                      <a:lnTo>
                        <a:pt x="55"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8" name="Rectangle 239"/>
                <p:cNvSpPr>
                  <a:spLocks noChangeArrowheads="1"/>
                </p:cNvSpPr>
                <p:nvPr/>
              </p:nvSpPr>
              <p:spPr bwMode="auto">
                <a:xfrm>
                  <a:off x="9455787" y="4588871"/>
                  <a:ext cx="163513" cy="131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9" name="Rectangle 240"/>
                <p:cNvSpPr>
                  <a:spLocks noChangeArrowheads="1"/>
                </p:cNvSpPr>
                <p:nvPr/>
              </p:nvSpPr>
              <p:spPr bwMode="auto">
                <a:xfrm>
                  <a:off x="9461897" y="4578926"/>
                  <a:ext cx="16831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chemeClr val="tx2"/>
                      </a:solidFill>
                      <a:effectLst/>
                      <a:latin typeface="Arial" panose="020B0604020202020204" pitchFamily="34" charset="0"/>
                    </a:rPr>
                    <a:t>BBU</a:t>
                  </a:r>
                </a:p>
              </p:txBody>
            </p:sp>
          </p:grpSp>
          <p:grpSp>
            <p:nvGrpSpPr>
              <p:cNvPr id="195" name="Group 194"/>
              <p:cNvGrpSpPr/>
              <p:nvPr/>
            </p:nvGrpSpPr>
            <p:grpSpPr>
              <a:xfrm>
                <a:off x="9647874" y="4558708"/>
                <a:ext cx="178316" cy="268288"/>
                <a:chOff x="9449437" y="4555533"/>
                <a:chExt cx="178316" cy="268288"/>
              </a:xfrm>
            </p:grpSpPr>
            <p:sp>
              <p:nvSpPr>
                <p:cNvPr id="196" name="Rectangle 232"/>
                <p:cNvSpPr>
                  <a:spLocks noChangeArrowheads="1"/>
                </p:cNvSpPr>
                <p:nvPr/>
              </p:nvSpPr>
              <p:spPr bwMode="auto">
                <a:xfrm>
                  <a:off x="9449437" y="4555533"/>
                  <a:ext cx="177800"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7" name="Rectangle 233"/>
                <p:cNvSpPr>
                  <a:spLocks noChangeArrowheads="1"/>
                </p:cNvSpPr>
                <p:nvPr/>
              </p:nvSpPr>
              <p:spPr bwMode="auto">
                <a:xfrm>
                  <a:off x="9449437" y="4555533"/>
                  <a:ext cx="177800" cy="26828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8" name="Oval 234"/>
                <p:cNvSpPr>
                  <a:spLocks noChangeArrowheads="1"/>
                </p:cNvSpPr>
                <p:nvPr/>
              </p:nvSpPr>
              <p:spPr bwMode="auto">
                <a:xfrm>
                  <a:off x="9581199" y="4688883"/>
                  <a:ext cx="22225"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Oval 235"/>
                <p:cNvSpPr>
                  <a:spLocks noChangeArrowheads="1"/>
                </p:cNvSpPr>
                <p:nvPr/>
              </p:nvSpPr>
              <p:spPr bwMode="auto">
                <a:xfrm>
                  <a:off x="9581199" y="4688883"/>
                  <a:ext cx="22225"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0" name="Freeform 236"/>
                <p:cNvSpPr>
                  <a:spLocks noEditPoints="1"/>
                </p:cNvSpPr>
                <p:nvPr/>
              </p:nvSpPr>
              <p:spPr bwMode="auto">
                <a:xfrm>
                  <a:off x="9516112" y="4733333"/>
                  <a:ext cx="87313" cy="47625"/>
                </a:xfrm>
                <a:custGeom>
                  <a:avLst/>
                  <a:gdLst>
                    <a:gd name="T0" fmla="*/ 0 w 55"/>
                    <a:gd name="T1" fmla="*/ 30 h 30"/>
                    <a:gd name="T2" fmla="*/ 55 w 55"/>
                    <a:gd name="T3" fmla="*/ 30 h 30"/>
                    <a:gd name="T4" fmla="*/ 55 w 55"/>
                    <a:gd name="T5" fmla="*/ 25 h 30"/>
                    <a:gd name="T6" fmla="*/ 0 w 55"/>
                    <a:gd name="T7" fmla="*/ 25 h 30"/>
                    <a:gd name="T8" fmla="*/ 0 w 55"/>
                    <a:gd name="T9" fmla="*/ 30 h 30"/>
                    <a:gd name="T10" fmla="*/ 0 w 55"/>
                    <a:gd name="T11" fmla="*/ 17 h 30"/>
                    <a:gd name="T12" fmla="*/ 55 w 55"/>
                    <a:gd name="T13" fmla="*/ 17 h 30"/>
                    <a:gd name="T14" fmla="*/ 55 w 55"/>
                    <a:gd name="T15" fmla="*/ 13 h 30"/>
                    <a:gd name="T16" fmla="*/ 0 w 55"/>
                    <a:gd name="T17" fmla="*/ 13 h 30"/>
                    <a:gd name="T18" fmla="*/ 0 w 55"/>
                    <a:gd name="T19" fmla="*/ 17 h 30"/>
                    <a:gd name="T20" fmla="*/ 0 w 55"/>
                    <a:gd name="T21" fmla="*/ 4 h 30"/>
                    <a:gd name="T22" fmla="*/ 55 w 55"/>
                    <a:gd name="T23" fmla="*/ 4 h 30"/>
                    <a:gd name="T24" fmla="*/ 55 w 55"/>
                    <a:gd name="T25" fmla="*/ 0 h 30"/>
                    <a:gd name="T26" fmla="*/ 0 w 55"/>
                    <a:gd name="T27" fmla="*/ 0 h 30"/>
                    <a:gd name="T28" fmla="*/ 0 w 55"/>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0">
                      <a:moveTo>
                        <a:pt x="0" y="30"/>
                      </a:moveTo>
                      <a:lnTo>
                        <a:pt x="55" y="30"/>
                      </a:lnTo>
                      <a:lnTo>
                        <a:pt x="55" y="25"/>
                      </a:lnTo>
                      <a:lnTo>
                        <a:pt x="0" y="25"/>
                      </a:lnTo>
                      <a:lnTo>
                        <a:pt x="0" y="30"/>
                      </a:lnTo>
                      <a:close/>
                      <a:moveTo>
                        <a:pt x="0" y="17"/>
                      </a:moveTo>
                      <a:lnTo>
                        <a:pt x="55" y="17"/>
                      </a:lnTo>
                      <a:lnTo>
                        <a:pt x="55" y="13"/>
                      </a:lnTo>
                      <a:lnTo>
                        <a:pt x="0" y="13"/>
                      </a:lnTo>
                      <a:lnTo>
                        <a:pt x="0" y="17"/>
                      </a:lnTo>
                      <a:close/>
                      <a:moveTo>
                        <a:pt x="0" y="4"/>
                      </a:moveTo>
                      <a:lnTo>
                        <a:pt x="55" y="4"/>
                      </a:lnTo>
                      <a:lnTo>
                        <a:pt x="55"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1" name="Rectangle 239"/>
                <p:cNvSpPr>
                  <a:spLocks noChangeArrowheads="1"/>
                </p:cNvSpPr>
                <p:nvPr/>
              </p:nvSpPr>
              <p:spPr bwMode="auto">
                <a:xfrm>
                  <a:off x="9455787" y="4588871"/>
                  <a:ext cx="163513" cy="131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2" name="Rectangle 240"/>
                <p:cNvSpPr>
                  <a:spLocks noChangeArrowheads="1"/>
                </p:cNvSpPr>
                <p:nvPr/>
              </p:nvSpPr>
              <p:spPr bwMode="auto">
                <a:xfrm>
                  <a:off x="9464247" y="4564376"/>
                  <a:ext cx="16350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Calibri" panose="020F0502020204030204" pitchFamily="34" charset="0"/>
                    </a:rPr>
                    <a:t>DCN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grpSp>
        <p:grpSp>
          <p:nvGrpSpPr>
            <p:cNvPr id="129" name="Group 128"/>
            <p:cNvGrpSpPr/>
            <p:nvPr/>
          </p:nvGrpSpPr>
          <p:grpSpPr>
            <a:xfrm>
              <a:off x="2025481" y="2979005"/>
              <a:ext cx="1025367" cy="663139"/>
              <a:chOff x="4270075" y="2432666"/>
              <a:chExt cx="1025367" cy="663139"/>
            </a:xfrm>
          </p:grpSpPr>
          <p:grpSp>
            <p:nvGrpSpPr>
              <p:cNvPr id="130" name="Group 129"/>
              <p:cNvGrpSpPr/>
              <p:nvPr/>
            </p:nvGrpSpPr>
            <p:grpSpPr>
              <a:xfrm>
                <a:off x="4270075" y="2558666"/>
                <a:ext cx="612000" cy="416369"/>
                <a:chOff x="4270075" y="2558666"/>
                <a:chExt cx="612000" cy="416369"/>
              </a:xfrm>
            </p:grpSpPr>
            <p:pic>
              <p:nvPicPr>
                <p:cNvPr id="137" name="Picture 136"/>
                <p:cNvPicPr>
                  <a:picLocks noChangeAspect="1"/>
                </p:cNvPicPr>
                <p:nvPr/>
              </p:nvPicPr>
              <p:blipFill rotWithShape="1">
                <a:blip r:embed="rId2" cstate="print">
                  <a:extLst>
                    <a:ext uri="{28A0092B-C50C-407E-A947-70E740481C1C}">
                      <a14:useLocalDpi xmlns:a14="http://schemas.microsoft.com/office/drawing/2010/main" val="0"/>
                    </a:ext>
                  </a:extLst>
                </a:blip>
                <a:srcRect l="24911" t="7705" r="31302" b="25212"/>
                <a:stretch/>
              </p:blipFill>
              <p:spPr>
                <a:xfrm>
                  <a:off x="4460557" y="2558666"/>
                  <a:ext cx="222885" cy="306705"/>
                </a:xfrm>
                <a:prstGeom prst="rect">
                  <a:avLst/>
                </a:prstGeom>
              </p:spPr>
            </p:pic>
            <p:sp>
              <p:nvSpPr>
                <p:cNvPr id="138" name="Hexagon 137"/>
                <p:cNvSpPr/>
                <p:nvPr/>
              </p:nvSpPr>
              <p:spPr bwMode="auto">
                <a:xfrm>
                  <a:off x="4270075" y="2723035"/>
                  <a:ext cx="612000" cy="252000"/>
                </a:xfrm>
                <a:prstGeom prst="hexagon">
                  <a:avLst>
                    <a:gd name="adj" fmla="val 79727"/>
                    <a:gd name="vf" fmla="val 115470"/>
                  </a:avLst>
                </a:prstGeom>
                <a:no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grpSp>
            <p:nvGrpSpPr>
              <p:cNvPr id="131" name="Group 130"/>
              <p:cNvGrpSpPr/>
              <p:nvPr/>
            </p:nvGrpSpPr>
            <p:grpSpPr>
              <a:xfrm>
                <a:off x="4675516" y="2679436"/>
                <a:ext cx="612000" cy="416369"/>
                <a:chOff x="4270075" y="2558666"/>
                <a:chExt cx="612000" cy="416369"/>
              </a:xfrm>
            </p:grpSpPr>
            <p:pic>
              <p:nvPicPr>
                <p:cNvPr id="135" name="Picture 134"/>
                <p:cNvPicPr>
                  <a:picLocks noChangeAspect="1"/>
                </p:cNvPicPr>
                <p:nvPr/>
              </p:nvPicPr>
              <p:blipFill rotWithShape="1">
                <a:blip r:embed="rId2" cstate="print">
                  <a:extLst>
                    <a:ext uri="{28A0092B-C50C-407E-A947-70E740481C1C}">
                      <a14:useLocalDpi xmlns:a14="http://schemas.microsoft.com/office/drawing/2010/main" val="0"/>
                    </a:ext>
                  </a:extLst>
                </a:blip>
                <a:srcRect l="24911" t="7705" r="31302" b="25212"/>
                <a:stretch/>
              </p:blipFill>
              <p:spPr>
                <a:xfrm>
                  <a:off x="4460557" y="2558666"/>
                  <a:ext cx="222885" cy="306705"/>
                </a:xfrm>
                <a:prstGeom prst="rect">
                  <a:avLst/>
                </a:prstGeom>
              </p:spPr>
            </p:pic>
            <p:sp>
              <p:nvSpPr>
                <p:cNvPr id="136" name="Hexagon 135"/>
                <p:cNvSpPr/>
                <p:nvPr/>
              </p:nvSpPr>
              <p:spPr bwMode="auto">
                <a:xfrm>
                  <a:off x="4270075" y="2723035"/>
                  <a:ext cx="612000" cy="252000"/>
                </a:xfrm>
                <a:prstGeom prst="hexagon">
                  <a:avLst>
                    <a:gd name="adj" fmla="val 79727"/>
                    <a:gd name="vf" fmla="val 115470"/>
                  </a:avLst>
                </a:prstGeom>
                <a:no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grpSp>
            <p:nvGrpSpPr>
              <p:cNvPr id="132" name="Group 131"/>
              <p:cNvGrpSpPr/>
              <p:nvPr/>
            </p:nvGrpSpPr>
            <p:grpSpPr>
              <a:xfrm>
                <a:off x="4683442" y="2432666"/>
                <a:ext cx="612000" cy="416369"/>
                <a:chOff x="4270075" y="2558666"/>
                <a:chExt cx="612000" cy="416369"/>
              </a:xfrm>
            </p:grpSpPr>
            <p:pic>
              <p:nvPicPr>
                <p:cNvPr id="133" name="Picture 132"/>
                <p:cNvPicPr>
                  <a:picLocks noChangeAspect="1"/>
                </p:cNvPicPr>
                <p:nvPr/>
              </p:nvPicPr>
              <p:blipFill rotWithShape="1">
                <a:blip r:embed="rId2" cstate="print">
                  <a:extLst>
                    <a:ext uri="{28A0092B-C50C-407E-A947-70E740481C1C}">
                      <a14:useLocalDpi xmlns:a14="http://schemas.microsoft.com/office/drawing/2010/main" val="0"/>
                    </a:ext>
                  </a:extLst>
                </a:blip>
                <a:srcRect l="24911" t="7705" r="31302" b="25212"/>
                <a:stretch/>
              </p:blipFill>
              <p:spPr>
                <a:xfrm>
                  <a:off x="4460557" y="2558666"/>
                  <a:ext cx="222885" cy="306705"/>
                </a:xfrm>
                <a:prstGeom prst="rect">
                  <a:avLst/>
                </a:prstGeom>
              </p:spPr>
            </p:pic>
            <p:sp>
              <p:nvSpPr>
                <p:cNvPr id="134" name="Hexagon 133"/>
                <p:cNvSpPr/>
                <p:nvPr/>
              </p:nvSpPr>
              <p:spPr bwMode="auto">
                <a:xfrm>
                  <a:off x="4270075" y="2723035"/>
                  <a:ext cx="612000" cy="252000"/>
                </a:xfrm>
                <a:prstGeom prst="hexagon">
                  <a:avLst>
                    <a:gd name="adj" fmla="val 79727"/>
                    <a:gd name="vf" fmla="val 115470"/>
                  </a:avLst>
                </a:prstGeom>
                <a:no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grpSp>
        <p:grpSp>
          <p:nvGrpSpPr>
            <p:cNvPr id="139" name="Group 138"/>
            <p:cNvGrpSpPr/>
            <p:nvPr/>
          </p:nvGrpSpPr>
          <p:grpSpPr>
            <a:xfrm>
              <a:off x="2149446" y="2285237"/>
              <a:ext cx="1215624" cy="439897"/>
              <a:chOff x="3459892" y="1627046"/>
              <a:chExt cx="1215624" cy="439897"/>
            </a:xfrm>
          </p:grpSpPr>
          <p:sp>
            <p:nvSpPr>
              <p:cNvPr id="140" name="Oval 139"/>
              <p:cNvSpPr/>
              <p:nvPr/>
            </p:nvSpPr>
            <p:spPr bwMode="auto">
              <a:xfrm>
                <a:off x="3459892" y="1773644"/>
                <a:ext cx="1215624" cy="293299"/>
              </a:xfrm>
              <a:prstGeom prst="ellipse">
                <a:avLst/>
              </a:prstGeom>
              <a:noFill/>
              <a:ln w="158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141" name="Picture 140"/>
              <p:cNvPicPr>
                <a:picLocks noChangeAspect="1"/>
              </p:cNvPicPr>
              <p:nvPr/>
            </p:nvPicPr>
            <p:blipFill rotWithShape="1">
              <a:blip r:embed="rId3" cstate="print">
                <a:extLst>
                  <a:ext uri="{28A0092B-C50C-407E-A947-70E740481C1C}">
                    <a14:useLocalDpi xmlns:a14="http://schemas.microsoft.com/office/drawing/2010/main" val="0"/>
                  </a:ext>
                </a:extLst>
              </a:blip>
              <a:srcRect l="23499" t="25440" r="33462" b="25810"/>
              <a:stretch/>
            </p:blipFill>
            <p:spPr>
              <a:xfrm>
                <a:off x="4404377" y="1738169"/>
                <a:ext cx="219075" cy="222885"/>
              </a:xfrm>
              <a:prstGeom prst="rect">
                <a:avLst/>
              </a:prstGeom>
            </p:spPr>
          </p:pic>
          <p:pic>
            <p:nvPicPr>
              <p:cNvPr id="142" name="Picture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5638" y="1627046"/>
                <a:ext cx="364555" cy="364555"/>
              </a:xfrm>
              <a:prstGeom prst="rect">
                <a:avLst/>
              </a:prstGeom>
            </p:spPr>
          </p:pic>
          <p:pic>
            <p:nvPicPr>
              <p:cNvPr id="143" name="Picture 1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6153" y="1817054"/>
                <a:ext cx="116160" cy="144000"/>
              </a:xfrm>
              <a:prstGeom prst="rect">
                <a:avLst/>
              </a:prstGeom>
            </p:spPr>
          </p:pic>
          <p:pic>
            <p:nvPicPr>
              <p:cNvPr id="144" name="Picture 1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858" y="1809323"/>
                <a:ext cx="116160" cy="144000"/>
              </a:xfrm>
              <a:prstGeom prst="rect">
                <a:avLst/>
              </a:prstGeom>
            </p:spPr>
          </p:pic>
          <p:pic>
            <p:nvPicPr>
              <p:cNvPr id="145" name="Picture 1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7414" y="1841285"/>
                <a:ext cx="116160" cy="144000"/>
              </a:xfrm>
              <a:prstGeom prst="rect">
                <a:avLst/>
              </a:prstGeom>
            </p:spPr>
          </p:pic>
        </p:grpSp>
        <p:grpSp>
          <p:nvGrpSpPr>
            <p:cNvPr id="146" name="Group 145"/>
            <p:cNvGrpSpPr/>
            <p:nvPr/>
          </p:nvGrpSpPr>
          <p:grpSpPr>
            <a:xfrm>
              <a:off x="723734" y="2442267"/>
              <a:ext cx="1374395" cy="675179"/>
              <a:chOff x="2755600" y="3273346"/>
              <a:chExt cx="1374395" cy="675179"/>
            </a:xfrm>
          </p:grpSpPr>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5968" y="3273346"/>
                <a:ext cx="379216" cy="468417"/>
              </a:xfrm>
              <a:prstGeom prst="rect">
                <a:avLst/>
              </a:prstGeom>
            </p:spPr>
          </p:pic>
          <p:sp>
            <p:nvSpPr>
              <p:cNvPr id="148" name="Oval 147"/>
              <p:cNvSpPr/>
              <p:nvPr/>
            </p:nvSpPr>
            <p:spPr bwMode="auto">
              <a:xfrm>
                <a:off x="2755600" y="3435145"/>
                <a:ext cx="1215624" cy="507128"/>
              </a:xfrm>
              <a:prstGeom prst="ellipse">
                <a:avLst/>
              </a:prstGeom>
              <a:noFill/>
              <a:ln w="158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149" name="Picture 148"/>
              <p:cNvPicPr>
                <a:picLocks noChangeAspect="1"/>
              </p:cNvPicPr>
              <p:nvPr/>
            </p:nvPicPr>
            <p:blipFill rotWithShape="1">
              <a:blip r:embed="rId3" cstate="print">
                <a:extLst>
                  <a:ext uri="{28A0092B-C50C-407E-A947-70E740481C1C}">
                    <a14:useLocalDpi xmlns:a14="http://schemas.microsoft.com/office/drawing/2010/main" val="0"/>
                  </a:ext>
                </a:extLst>
              </a:blip>
              <a:srcRect l="23499" t="25440" r="33462" b="25810"/>
              <a:stretch/>
            </p:blipFill>
            <p:spPr>
              <a:xfrm>
                <a:off x="3395552" y="3396111"/>
                <a:ext cx="219075" cy="222885"/>
              </a:xfrm>
              <a:prstGeom prst="rect">
                <a:avLst/>
              </a:prstGeom>
            </p:spPr>
          </p:pic>
          <p:pic>
            <p:nvPicPr>
              <p:cNvPr id="150" name="Picture 149"/>
              <p:cNvPicPr>
                <a:picLocks noChangeAspect="1"/>
              </p:cNvPicPr>
              <p:nvPr/>
            </p:nvPicPr>
            <p:blipFill rotWithShape="1">
              <a:blip r:embed="rId3" cstate="print">
                <a:extLst>
                  <a:ext uri="{28A0092B-C50C-407E-A947-70E740481C1C}">
                    <a14:useLocalDpi xmlns:a14="http://schemas.microsoft.com/office/drawing/2010/main" val="0"/>
                  </a:ext>
                </a:extLst>
              </a:blip>
              <a:srcRect l="23499" t="25440" r="33462" b="25810"/>
              <a:stretch/>
            </p:blipFill>
            <p:spPr>
              <a:xfrm>
                <a:off x="3283136" y="3725640"/>
                <a:ext cx="219075" cy="222885"/>
              </a:xfrm>
              <a:prstGeom prst="rect">
                <a:avLst/>
              </a:prstGeom>
            </p:spPr>
          </p:pic>
          <p:cxnSp>
            <p:nvCxnSpPr>
              <p:cNvPr id="151" name="Straight Connector 150"/>
              <p:cNvCxnSpPr>
                <a:endCxn id="154" idx="6"/>
              </p:cNvCxnSpPr>
              <p:nvPr/>
            </p:nvCxnSpPr>
            <p:spPr bwMode="auto">
              <a:xfrm>
                <a:off x="3554730" y="3604260"/>
                <a:ext cx="287265" cy="74100"/>
              </a:xfrm>
              <a:prstGeom prst="line">
                <a:avLst/>
              </a:prstGeom>
              <a:solidFill>
                <a:schemeClr val="accent1"/>
              </a:solidFill>
              <a:ln w="158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2" name="Straight Connector 151"/>
              <p:cNvCxnSpPr>
                <a:endCxn id="154" idx="6"/>
              </p:cNvCxnSpPr>
              <p:nvPr/>
            </p:nvCxnSpPr>
            <p:spPr bwMode="auto">
              <a:xfrm flipV="1">
                <a:off x="3244215" y="3678360"/>
                <a:ext cx="597780" cy="49725"/>
              </a:xfrm>
              <a:prstGeom prst="line">
                <a:avLst/>
              </a:prstGeom>
              <a:solidFill>
                <a:schemeClr val="accent1"/>
              </a:solidFill>
              <a:ln w="158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3" name="Straight Connector 152"/>
              <p:cNvCxnSpPr>
                <a:endCxn id="154" idx="6"/>
              </p:cNvCxnSpPr>
              <p:nvPr/>
            </p:nvCxnSpPr>
            <p:spPr bwMode="auto">
              <a:xfrm flipV="1">
                <a:off x="3451860" y="3678360"/>
                <a:ext cx="390135" cy="253561"/>
              </a:xfrm>
              <a:prstGeom prst="line">
                <a:avLst/>
              </a:prstGeom>
              <a:solidFill>
                <a:schemeClr val="accent1"/>
              </a:solidFill>
              <a:ln w="158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4" name="Oval 153"/>
              <p:cNvSpPr/>
              <p:nvPr/>
            </p:nvSpPr>
            <p:spPr bwMode="auto">
              <a:xfrm>
                <a:off x="3769995" y="3642360"/>
                <a:ext cx="72000" cy="72000"/>
              </a:xfrm>
              <a:prstGeom prst="ellips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cxnSp>
            <p:nvCxnSpPr>
              <p:cNvPr id="155" name="Straight Connector 154"/>
              <p:cNvCxnSpPr>
                <a:stCxn id="154" idx="6"/>
              </p:cNvCxnSpPr>
              <p:nvPr/>
            </p:nvCxnSpPr>
            <p:spPr bwMode="auto">
              <a:xfrm>
                <a:off x="3841995" y="3678360"/>
                <a:ext cx="288000" cy="0"/>
              </a:xfrm>
              <a:prstGeom prst="line">
                <a:avLst/>
              </a:prstGeom>
              <a:solidFill>
                <a:schemeClr val="accent1"/>
              </a:solidFill>
              <a:ln w="158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2" name="TextBox 21"/>
            <p:cNvSpPr txBox="1"/>
            <p:nvPr/>
          </p:nvSpPr>
          <p:spPr>
            <a:xfrm>
              <a:off x="805963" y="1520193"/>
              <a:ext cx="2411750" cy="369332"/>
            </a:xfrm>
            <a:prstGeom prst="rect">
              <a:avLst/>
            </a:prstGeom>
            <a:noFill/>
          </p:spPr>
          <p:txBody>
            <a:bodyPr wrap="none" rtlCol="0">
              <a:spAutoFit/>
            </a:bodyPr>
            <a:lstStyle/>
            <a:p>
              <a:r>
                <a:rPr lang="en-GB" dirty="0"/>
                <a:t>Fixed &amp; Wireless Access</a:t>
              </a:r>
            </a:p>
          </p:txBody>
        </p:sp>
        <p:sp>
          <p:nvSpPr>
            <p:cNvPr id="167" name="Rectangle 166"/>
            <p:cNvSpPr/>
            <p:nvPr/>
          </p:nvSpPr>
          <p:spPr>
            <a:xfrm>
              <a:off x="10490188" y="2682267"/>
              <a:ext cx="1273447" cy="1008000"/>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pic>
          <p:nvPicPr>
            <p:cNvPr id="166" name="Picture 5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19567" y="2728176"/>
              <a:ext cx="411293" cy="34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6" name="Group 235"/>
            <p:cNvGrpSpPr/>
            <p:nvPr/>
          </p:nvGrpSpPr>
          <p:grpSpPr>
            <a:xfrm>
              <a:off x="10551787" y="3001846"/>
              <a:ext cx="1163891" cy="573023"/>
              <a:chOff x="8674488" y="4305247"/>
              <a:chExt cx="1163891" cy="573023"/>
            </a:xfrm>
          </p:grpSpPr>
          <p:sp>
            <p:nvSpPr>
              <p:cNvPr id="237" name="Oval 223"/>
              <p:cNvSpPr>
                <a:spLocks noChangeArrowheads="1"/>
              </p:cNvSpPr>
              <p:nvPr/>
            </p:nvSpPr>
            <p:spPr bwMode="auto">
              <a:xfrm>
                <a:off x="8945171" y="4354459"/>
                <a:ext cx="555434" cy="131763"/>
              </a:xfrm>
              <a:prstGeom prst="ellipse">
                <a:avLst/>
              </a:prstGeom>
              <a:solidFill>
                <a:srgbClr val="FFFFFF"/>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38" name="Group 237"/>
              <p:cNvGrpSpPr/>
              <p:nvPr/>
            </p:nvGrpSpPr>
            <p:grpSpPr>
              <a:xfrm>
                <a:off x="8674488" y="4457245"/>
                <a:ext cx="555434" cy="421025"/>
                <a:chOff x="8674488" y="4457245"/>
                <a:chExt cx="555434" cy="421025"/>
              </a:xfrm>
            </p:grpSpPr>
            <p:sp>
              <p:nvSpPr>
                <p:cNvPr id="279" name="Oval 223"/>
                <p:cNvSpPr>
                  <a:spLocks noChangeArrowheads="1"/>
                </p:cNvSpPr>
                <p:nvPr/>
              </p:nvSpPr>
              <p:spPr bwMode="auto">
                <a:xfrm>
                  <a:off x="8674488" y="4506457"/>
                  <a:ext cx="555434" cy="131763"/>
                </a:xfrm>
                <a:prstGeom prst="ellipse">
                  <a:avLst/>
                </a:prstGeom>
                <a:solidFill>
                  <a:srgbClr val="FFFFFF"/>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80" name="Group 279"/>
                <p:cNvGrpSpPr/>
                <p:nvPr/>
              </p:nvGrpSpPr>
              <p:grpSpPr>
                <a:xfrm>
                  <a:off x="8772133" y="4457245"/>
                  <a:ext cx="320675" cy="107950"/>
                  <a:chOff x="9268462" y="4976221"/>
                  <a:chExt cx="320675" cy="107950"/>
                </a:xfrm>
              </p:grpSpPr>
              <p:sp>
                <p:nvSpPr>
                  <p:cNvPr id="301" name="Freeform 175"/>
                  <p:cNvSpPr>
                    <a:spLocks noEditPoints="1"/>
                  </p:cNvSpPr>
                  <p:nvPr/>
                </p:nvSpPr>
                <p:spPr bwMode="auto">
                  <a:xfrm>
                    <a:off x="9522462" y="5049246"/>
                    <a:ext cx="47625" cy="19050"/>
                  </a:xfrm>
                  <a:custGeom>
                    <a:avLst/>
                    <a:gdLst>
                      <a:gd name="T0" fmla="*/ 31 w 231"/>
                      <a:gd name="T1" fmla="*/ 2 h 74"/>
                      <a:gd name="T2" fmla="*/ 205 w 231"/>
                      <a:gd name="T3" fmla="*/ 19 h 74"/>
                      <a:gd name="T4" fmla="*/ 204 w 231"/>
                      <a:gd name="T5" fmla="*/ 37 h 74"/>
                      <a:gd name="T6" fmla="*/ 29 w 231"/>
                      <a:gd name="T7" fmla="*/ 20 h 74"/>
                      <a:gd name="T8" fmla="*/ 31 w 231"/>
                      <a:gd name="T9" fmla="*/ 2 h 74"/>
                      <a:gd name="T10" fmla="*/ 27 w 231"/>
                      <a:gd name="T11" fmla="*/ 37 h 74"/>
                      <a:gd name="T12" fmla="*/ 202 w 231"/>
                      <a:gd name="T13" fmla="*/ 55 h 74"/>
                      <a:gd name="T14" fmla="*/ 200 w 231"/>
                      <a:gd name="T15" fmla="*/ 72 h 74"/>
                      <a:gd name="T16" fmla="*/ 26 w 231"/>
                      <a:gd name="T17" fmla="*/ 55 h 74"/>
                      <a:gd name="T18" fmla="*/ 27 w 231"/>
                      <a:gd name="T19" fmla="*/ 37 h 74"/>
                      <a:gd name="T20" fmla="*/ 26 w 231"/>
                      <a:gd name="T21" fmla="*/ 55 h 74"/>
                      <a:gd name="T22" fmla="*/ 2 w 231"/>
                      <a:gd name="T23" fmla="*/ 26 h 74"/>
                      <a:gd name="T24" fmla="*/ 31 w 231"/>
                      <a:gd name="T25" fmla="*/ 2 h 74"/>
                      <a:gd name="T26" fmla="*/ 26 w 231"/>
                      <a:gd name="T27" fmla="*/ 55 h 74"/>
                      <a:gd name="T28" fmla="*/ 205 w 231"/>
                      <a:gd name="T29" fmla="*/ 19 h 74"/>
                      <a:gd name="T30" fmla="*/ 229 w 231"/>
                      <a:gd name="T31" fmla="*/ 48 h 74"/>
                      <a:gd name="T32" fmla="*/ 200 w 231"/>
                      <a:gd name="T33" fmla="*/ 72 h 74"/>
                      <a:gd name="T34" fmla="*/ 205 w 231"/>
                      <a:gd name="T35"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74">
                        <a:moveTo>
                          <a:pt x="31" y="2"/>
                        </a:moveTo>
                        <a:lnTo>
                          <a:pt x="205" y="19"/>
                        </a:lnTo>
                        <a:lnTo>
                          <a:pt x="204" y="37"/>
                        </a:lnTo>
                        <a:lnTo>
                          <a:pt x="29" y="20"/>
                        </a:lnTo>
                        <a:lnTo>
                          <a:pt x="31" y="2"/>
                        </a:lnTo>
                        <a:close/>
                        <a:moveTo>
                          <a:pt x="27" y="37"/>
                        </a:moveTo>
                        <a:lnTo>
                          <a:pt x="202" y="55"/>
                        </a:lnTo>
                        <a:lnTo>
                          <a:pt x="200" y="72"/>
                        </a:lnTo>
                        <a:lnTo>
                          <a:pt x="26" y="55"/>
                        </a:lnTo>
                        <a:lnTo>
                          <a:pt x="27" y="37"/>
                        </a:lnTo>
                        <a:close/>
                        <a:moveTo>
                          <a:pt x="26" y="55"/>
                        </a:moveTo>
                        <a:cubicBezTo>
                          <a:pt x="11" y="54"/>
                          <a:pt x="0" y="40"/>
                          <a:pt x="2" y="26"/>
                        </a:cubicBezTo>
                        <a:cubicBezTo>
                          <a:pt x="3" y="11"/>
                          <a:pt x="16" y="0"/>
                          <a:pt x="31" y="2"/>
                        </a:cubicBezTo>
                        <a:lnTo>
                          <a:pt x="26" y="55"/>
                        </a:lnTo>
                        <a:close/>
                        <a:moveTo>
                          <a:pt x="205" y="19"/>
                        </a:moveTo>
                        <a:cubicBezTo>
                          <a:pt x="220" y="21"/>
                          <a:pt x="231" y="34"/>
                          <a:pt x="229" y="48"/>
                        </a:cubicBezTo>
                        <a:cubicBezTo>
                          <a:pt x="228" y="63"/>
                          <a:pt x="215" y="74"/>
                          <a:pt x="200" y="72"/>
                        </a:cubicBezTo>
                        <a:lnTo>
                          <a:pt x="205" y="19"/>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2" name="Freeform 177"/>
                  <p:cNvSpPr>
                    <a:spLocks noEditPoints="1"/>
                  </p:cNvSpPr>
                  <p:nvPr/>
                </p:nvSpPr>
                <p:spPr bwMode="auto">
                  <a:xfrm>
                    <a:off x="9268462" y="4976221"/>
                    <a:ext cx="320675" cy="107950"/>
                  </a:xfrm>
                  <a:custGeom>
                    <a:avLst/>
                    <a:gdLst>
                      <a:gd name="T0" fmla="*/ 186 w 202"/>
                      <a:gd name="T1" fmla="*/ 68 h 68"/>
                      <a:gd name="T2" fmla="*/ 190 w 202"/>
                      <a:gd name="T3" fmla="*/ 62 h 68"/>
                      <a:gd name="T4" fmla="*/ 11 w 202"/>
                      <a:gd name="T5" fmla="*/ 62 h 68"/>
                      <a:gd name="T6" fmla="*/ 15 w 202"/>
                      <a:gd name="T7" fmla="*/ 68 h 68"/>
                      <a:gd name="T8" fmla="*/ 186 w 202"/>
                      <a:gd name="T9" fmla="*/ 68 h 68"/>
                      <a:gd name="T10" fmla="*/ 202 w 202"/>
                      <a:gd name="T11" fmla="*/ 0 h 68"/>
                      <a:gd name="T12" fmla="*/ 0 w 202"/>
                      <a:gd name="T13" fmla="*/ 0 h 68"/>
                      <a:gd name="T14" fmla="*/ 0 w 202"/>
                      <a:gd name="T15" fmla="*/ 60 h 68"/>
                      <a:gd name="T16" fmla="*/ 202 w 202"/>
                      <a:gd name="T17" fmla="*/ 60 h 68"/>
                      <a:gd name="T18" fmla="*/ 202 w 202"/>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68">
                        <a:moveTo>
                          <a:pt x="186" y="68"/>
                        </a:moveTo>
                        <a:lnTo>
                          <a:pt x="190" y="62"/>
                        </a:lnTo>
                        <a:lnTo>
                          <a:pt x="11" y="62"/>
                        </a:lnTo>
                        <a:lnTo>
                          <a:pt x="15" y="68"/>
                        </a:lnTo>
                        <a:lnTo>
                          <a:pt x="186" y="68"/>
                        </a:lnTo>
                        <a:close/>
                        <a:moveTo>
                          <a:pt x="202" y="0"/>
                        </a:moveTo>
                        <a:lnTo>
                          <a:pt x="0" y="0"/>
                        </a:lnTo>
                        <a:lnTo>
                          <a:pt x="0" y="60"/>
                        </a:lnTo>
                        <a:lnTo>
                          <a:pt x="202" y="60"/>
                        </a:lnTo>
                        <a:lnTo>
                          <a:pt x="2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3" name="Freeform 178"/>
                  <p:cNvSpPr>
                    <a:spLocks/>
                  </p:cNvSpPr>
                  <p:nvPr/>
                </p:nvSpPr>
                <p:spPr bwMode="auto">
                  <a:xfrm>
                    <a:off x="9285924" y="5074646"/>
                    <a:ext cx="284163" cy="9525"/>
                  </a:xfrm>
                  <a:custGeom>
                    <a:avLst/>
                    <a:gdLst>
                      <a:gd name="T0" fmla="*/ 175 w 179"/>
                      <a:gd name="T1" fmla="*/ 6 h 6"/>
                      <a:gd name="T2" fmla="*/ 179 w 179"/>
                      <a:gd name="T3" fmla="*/ 0 h 6"/>
                      <a:gd name="T4" fmla="*/ 0 w 179"/>
                      <a:gd name="T5" fmla="*/ 0 h 6"/>
                      <a:gd name="T6" fmla="*/ 4 w 179"/>
                      <a:gd name="T7" fmla="*/ 6 h 6"/>
                      <a:gd name="T8" fmla="*/ 175 w 179"/>
                      <a:gd name="T9" fmla="*/ 6 h 6"/>
                    </a:gdLst>
                    <a:ahLst/>
                    <a:cxnLst>
                      <a:cxn ang="0">
                        <a:pos x="T0" y="T1"/>
                      </a:cxn>
                      <a:cxn ang="0">
                        <a:pos x="T2" y="T3"/>
                      </a:cxn>
                      <a:cxn ang="0">
                        <a:pos x="T4" y="T5"/>
                      </a:cxn>
                      <a:cxn ang="0">
                        <a:pos x="T6" y="T7"/>
                      </a:cxn>
                      <a:cxn ang="0">
                        <a:pos x="T8" y="T9"/>
                      </a:cxn>
                    </a:cxnLst>
                    <a:rect l="0" t="0" r="r" b="b"/>
                    <a:pathLst>
                      <a:path w="179" h="6">
                        <a:moveTo>
                          <a:pt x="175" y="6"/>
                        </a:moveTo>
                        <a:lnTo>
                          <a:pt x="179" y="0"/>
                        </a:lnTo>
                        <a:lnTo>
                          <a:pt x="0" y="0"/>
                        </a:lnTo>
                        <a:lnTo>
                          <a:pt x="4" y="6"/>
                        </a:lnTo>
                        <a:lnTo>
                          <a:pt x="175" y="6"/>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4" name="Rectangle 179"/>
                  <p:cNvSpPr>
                    <a:spLocks noChangeArrowheads="1"/>
                  </p:cNvSpPr>
                  <p:nvPr/>
                </p:nvSpPr>
                <p:spPr bwMode="auto">
                  <a:xfrm>
                    <a:off x="9268462" y="4976221"/>
                    <a:ext cx="320675" cy="9525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5" name="Rectangle 180"/>
                  <p:cNvSpPr>
                    <a:spLocks noChangeArrowheads="1"/>
                  </p:cNvSpPr>
                  <p:nvPr/>
                </p:nvSpPr>
                <p:spPr bwMode="auto">
                  <a:xfrm>
                    <a:off x="9485949" y="4993683"/>
                    <a:ext cx="84138"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6" name="Rectangle 181"/>
                  <p:cNvSpPr>
                    <a:spLocks noChangeArrowheads="1"/>
                  </p:cNvSpPr>
                  <p:nvPr/>
                </p:nvSpPr>
                <p:spPr bwMode="auto">
                  <a:xfrm>
                    <a:off x="9485949" y="4993683"/>
                    <a:ext cx="84138" cy="5873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7" name="Freeform 182"/>
                  <p:cNvSpPr>
                    <a:spLocks noEditPoints="1"/>
                  </p:cNvSpPr>
                  <p:nvPr/>
                </p:nvSpPr>
                <p:spPr bwMode="auto">
                  <a:xfrm>
                    <a:off x="9303387" y="5007971"/>
                    <a:ext cx="131763" cy="31750"/>
                  </a:xfrm>
                  <a:custGeom>
                    <a:avLst/>
                    <a:gdLst>
                      <a:gd name="T0" fmla="*/ 0 w 83"/>
                      <a:gd name="T1" fmla="*/ 0 h 20"/>
                      <a:gd name="T2" fmla="*/ 4 w 83"/>
                      <a:gd name="T3" fmla="*/ 5 h 20"/>
                      <a:gd name="T4" fmla="*/ 11 w 83"/>
                      <a:gd name="T5" fmla="*/ 8 h 20"/>
                      <a:gd name="T6" fmla="*/ 14 w 83"/>
                      <a:gd name="T7" fmla="*/ 5 h 20"/>
                      <a:gd name="T8" fmla="*/ 37 w 83"/>
                      <a:gd name="T9" fmla="*/ 0 h 20"/>
                      <a:gd name="T10" fmla="*/ 23 w 83"/>
                      <a:gd name="T11" fmla="*/ 5 h 20"/>
                      <a:gd name="T12" fmla="*/ 27 w 83"/>
                      <a:gd name="T13" fmla="*/ 8 h 20"/>
                      <a:gd name="T14" fmla="*/ 34 w 83"/>
                      <a:gd name="T15" fmla="*/ 5 h 20"/>
                      <a:gd name="T16" fmla="*/ 37 w 83"/>
                      <a:gd name="T17" fmla="*/ 0 h 20"/>
                      <a:gd name="T18" fmla="*/ 46 w 83"/>
                      <a:gd name="T19" fmla="*/ 0 h 20"/>
                      <a:gd name="T20" fmla="*/ 50 w 83"/>
                      <a:gd name="T21" fmla="*/ 5 h 20"/>
                      <a:gd name="T22" fmla="*/ 56 w 83"/>
                      <a:gd name="T23" fmla="*/ 8 h 20"/>
                      <a:gd name="T24" fmla="*/ 60 w 83"/>
                      <a:gd name="T25" fmla="*/ 5 h 20"/>
                      <a:gd name="T26" fmla="*/ 83 w 83"/>
                      <a:gd name="T27" fmla="*/ 0 h 20"/>
                      <a:gd name="T28" fmla="*/ 69 w 83"/>
                      <a:gd name="T29" fmla="*/ 5 h 20"/>
                      <a:gd name="T30" fmla="*/ 72 w 83"/>
                      <a:gd name="T31" fmla="*/ 8 h 20"/>
                      <a:gd name="T32" fmla="*/ 79 w 83"/>
                      <a:gd name="T33" fmla="*/ 5 h 20"/>
                      <a:gd name="T34" fmla="*/ 83 w 83"/>
                      <a:gd name="T35" fmla="*/ 0 h 20"/>
                      <a:gd name="T36" fmla="*/ 69 w 83"/>
                      <a:gd name="T37" fmla="*/ 12 h 20"/>
                      <a:gd name="T38" fmla="*/ 72 w 83"/>
                      <a:gd name="T39" fmla="*/ 17 h 20"/>
                      <a:gd name="T40" fmla="*/ 79 w 83"/>
                      <a:gd name="T41" fmla="*/ 20 h 20"/>
                      <a:gd name="T42" fmla="*/ 83 w 83"/>
                      <a:gd name="T43" fmla="*/ 17 h 20"/>
                      <a:gd name="T44" fmla="*/ 60 w 83"/>
                      <a:gd name="T45" fmla="*/ 12 h 20"/>
                      <a:gd name="T46" fmla="*/ 46 w 83"/>
                      <a:gd name="T47" fmla="*/ 17 h 20"/>
                      <a:gd name="T48" fmla="*/ 50 w 83"/>
                      <a:gd name="T49" fmla="*/ 20 h 20"/>
                      <a:gd name="T50" fmla="*/ 56 w 83"/>
                      <a:gd name="T51" fmla="*/ 17 h 20"/>
                      <a:gd name="T52" fmla="*/ 60 w 83"/>
                      <a:gd name="T53" fmla="*/ 12 h 20"/>
                      <a:gd name="T54" fmla="*/ 23 w 83"/>
                      <a:gd name="T55" fmla="*/ 12 h 20"/>
                      <a:gd name="T56" fmla="*/ 27 w 83"/>
                      <a:gd name="T57" fmla="*/ 17 h 20"/>
                      <a:gd name="T58" fmla="*/ 34 w 83"/>
                      <a:gd name="T59" fmla="*/ 20 h 20"/>
                      <a:gd name="T60" fmla="*/ 37 w 83"/>
                      <a:gd name="T61" fmla="*/ 17 h 20"/>
                      <a:gd name="T62" fmla="*/ 14 w 83"/>
                      <a:gd name="T63" fmla="*/ 12 h 20"/>
                      <a:gd name="T64" fmla="*/ 0 w 83"/>
                      <a:gd name="T65" fmla="*/ 17 h 20"/>
                      <a:gd name="T66" fmla="*/ 4 w 83"/>
                      <a:gd name="T67" fmla="*/ 20 h 20"/>
                      <a:gd name="T68" fmla="*/ 11 w 83"/>
                      <a:gd name="T69" fmla="*/ 17 h 20"/>
                      <a:gd name="T70" fmla="*/ 14 w 83"/>
                      <a:gd name="T7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20">
                        <a:moveTo>
                          <a:pt x="14" y="0"/>
                        </a:moveTo>
                        <a:lnTo>
                          <a:pt x="0" y="0"/>
                        </a:lnTo>
                        <a:lnTo>
                          <a:pt x="0" y="5"/>
                        </a:lnTo>
                        <a:lnTo>
                          <a:pt x="4" y="5"/>
                        </a:lnTo>
                        <a:lnTo>
                          <a:pt x="4" y="8"/>
                        </a:lnTo>
                        <a:lnTo>
                          <a:pt x="11" y="8"/>
                        </a:lnTo>
                        <a:lnTo>
                          <a:pt x="11" y="5"/>
                        </a:lnTo>
                        <a:lnTo>
                          <a:pt x="14" y="5"/>
                        </a:lnTo>
                        <a:lnTo>
                          <a:pt x="14" y="0"/>
                        </a:lnTo>
                        <a:close/>
                        <a:moveTo>
                          <a:pt x="37" y="0"/>
                        </a:moveTo>
                        <a:lnTo>
                          <a:pt x="23" y="0"/>
                        </a:lnTo>
                        <a:lnTo>
                          <a:pt x="23" y="5"/>
                        </a:lnTo>
                        <a:lnTo>
                          <a:pt x="27" y="5"/>
                        </a:lnTo>
                        <a:lnTo>
                          <a:pt x="27" y="8"/>
                        </a:lnTo>
                        <a:lnTo>
                          <a:pt x="34" y="8"/>
                        </a:lnTo>
                        <a:lnTo>
                          <a:pt x="34" y="5"/>
                        </a:lnTo>
                        <a:lnTo>
                          <a:pt x="37" y="5"/>
                        </a:lnTo>
                        <a:lnTo>
                          <a:pt x="37" y="0"/>
                        </a:lnTo>
                        <a:close/>
                        <a:moveTo>
                          <a:pt x="60" y="0"/>
                        </a:moveTo>
                        <a:lnTo>
                          <a:pt x="46" y="0"/>
                        </a:lnTo>
                        <a:lnTo>
                          <a:pt x="46" y="5"/>
                        </a:lnTo>
                        <a:lnTo>
                          <a:pt x="50" y="5"/>
                        </a:lnTo>
                        <a:lnTo>
                          <a:pt x="50" y="8"/>
                        </a:lnTo>
                        <a:lnTo>
                          <a:pt x="56" y="8"/>
                        </a:lnTo>
                        <a:lnTo>
                          <a:pt x="56" y="5"/>
                        </a:lnTo>
                        <a:lnTo>
                          <a:pt x="60" y="5"/>
                        </a:lnTo>
                        <a:lnTo>
                          <a:pt x="60" y="0"/>
                        </a:lnTo>
                        <a:close/>
                        <a:moveTo>
                          <a:pt x="83" y="0"/>
                        </a:moveTo>
                        <a:lnTo>
                          <a:pt x="69" y="0"/>
                        </a:lnTo>
                        <a:lnTo>
                          <a:pt x="69" y="5"/>
                        </a:lnTo>
                        <a:lnTo>
                          <a:pt x="72" y="5"/>
                        </a:lnTo>
                        <a:lnTo>
                          <a:pt x="72" y="8"/>
                        </a:lnTo>
                        <a:lnTo>
                          <a:pt x="79" y="8"/>
                        </a:lnTo>
                        <a:lnTo>
                          <a:pt x="79" y="5"/>
                        </a:lnTo>
                        <a:lnTo>
                          <a:pt x="83" y="5"/>
                        </a:lnTo>
                        <a:lnTo>
                          <a:pt x="83" y="0"/>
                        </a:lnTo>
                        <a:close/>
                        <a:moveTo>
                          <a:pt x="83" y="12"/>
                        </a:moveTo>
                        <a:lnTo>
                          <a:pt x="69" y="12"/>
                        </a:lnTo>
                        <a:lnTo>
                          <a:pt x="69" y="17"/>
                        </a:lnTo>
                        <a:lnTo>
                          <a:pt x="72" y="17"/>
                        </a:lnTo>
                        <a:lnTo>
                          <a:pt x="72" y="20"/>
                        </a:lnTo>
                        <a:lnTo>
                          <a:pt x="79" y="20"/>
                        </a:lnTo>
                        <a:lnTo>
                          <a:pt x="79" y="17"/>
                        </a:lnTo>
                        <a:lnTo>
                          <a:pt x="83" y="17"/>
                        </a:lnTo>
                        <a:lnTo>
                          <a:pt x="83" y="12"/>
                        </a:lnTo>
                        <a:close/>
                        <a:moveTo>
                          <a:pt x="60" y="12"/>
                        </a:moveTo>
                        <a:lnTo>
                          <a:pt x="46" y="12"/>
                        </a:lnTo>
                        <a:lnTo>
                          <a:pt x="46" y="17"/>
                        </a:lnTo>
                        <a:lnTo>
                          <a:pt x="50" y="17"/>
                        </a:lnTo>
                        <a:lnTo>
                          <a:pt x="50" y="20"/>
                        </a:lnTo>
                        <a:lnTo>
                          <a:pt x="56" y="20"/>
                        </a:lnTo>
                        <a:lnTo>
                          <a:pt x="56" y="17"/>
                        </a:lnTo>
                        <a:lnTo>
                          <a:pt x="60" y="17"/>
                        </a:lnTo>
                        <a:lnTo>
                          <a:pt x="60" y="12"/>
                        </a:lnTo>
                        <a:close/>
                        <a:moveTo>
                          <a:pt x="37" y="12"/>
                        </a:moveTo>
                        <a:lnTo>
                          <a:pt x="23" y="12"/>
                        </a:lnTo>
                        <a:lnTo>
                          <a:pt x="23" y="17"/>
                        </a:lnTo>
                        <a:lnTo>
                          <a:pt x="27" y="17"/>
                        </a:lnTo>
                        <a:lnTo>
                          <a:pt x="27" y="20"/>
                        </a:lnTo>
                        <a:lnTo>
                          <a:pt x="34" y="20"/>
                        </a:lnTo>
                        <a:lnTo>
                          <a:pt x="34" y="17"/>
                        </a:lnTo>
                        <a:lnTo>
                          <a:pt x="37" y="17"/>
                        </a:lnTo>
                        <a:lnTo>
                          <a:pt x="37" y="12"/>
                        </a:lnTo>
                        <a:close/>
                        <a:moveTo>
                          <a:pt x="14" y="12"/>
                        </a:moveTo>
                        <a:lnTo>
                          <a:pt x="0" y="12"/>
                        </a:lnTo>
                        <a:lnTo>
                          <a:pt x="0" y="17"/>
                        </a:lnTo>
                        <a:lnTo>
                          <a:pt x="4" y="17"/>
                        </a:lnTo>
                        <a:lnTo>
                          <a:pt x="4" y="20"/>
                        </a:lnTo>
                        <a:lnTo>
                          <a:pt x="11" y="20"/>
                        </a:lnTo>
                        <a:lnTo>
                          <a:pt x="11" y="17"/>
                        </a:lnTo>
                        <a:lnTo>
                          <a:pt x="14" y="17"/>
                        </a:lnTo>
                        <a:lnTo>
                          <a:pt x="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8" name="Freeform 183"/>
                  <p:cNvSpPr>
                    <a:spLocks noEditPoints="1"/>
                  </p:cNvSpPr>
                  <p:nvPr/>
                </p:nvSpPr>
                <p:spPr bwMode="auto">
                  <a:xfrm>
                    <a:off x="9492299" y="4998446"/>
                    <a:ext cx="73025" cy="50800"/>
                  </a:xfrm>
                  <a:custGeom>
                    <a:avLst/>
                    <a:gdLst>
                      <a:gd name="T0" fmla="*/ 22 w 46"/>
                      <a:gd name="T1" fmla="*/ 28 h 32"/>
                      <a:gd name="T2" fmla="*/ 18 w 46"/>
                      <a:gd name="T3" fmla="*/ 25 h 32"/>
                      <a:gd name="T4" fmla="*/ 18 w 46"/>
                      <a:gd name="T5" fmla="*/ 29 h 32"/>
                      <a:gd name="T6" fmla="*/ 23 w 46"/>
                      <a:gd name="T7" fmla="*/ 32 h 32"/>
                      <a:gd name="T8" fmla="*/ 28 w 46"/>
                      <a:gd name="T9" fmla="*/ 29 h 32"/>
                      <a:gd name="T10" fmla="*/ 28 w 46"/>
                      <a:gd name="T11" fmla="*/ 25 h 32"/>
                      <a:gd name="T12" fmla="*/ 25 w 46"/>
                      <a:gd name="T13" fmla="*/ 28 h 32"/>
                      <a:gd name="T14" fmla="*/ 25 w 46"/>
                      <a:gd name="T15" fmla="*/ 19 h 32"/>
                      <a:gd name="T16" fmla="*/ 22 w 46"/>
                      <a:gd name="T17" fmla="*/ 19 h 32"/>
                      <a:gd name="T18" fmla="*/ 22 w 46"/>
                      <a:gd name="T19" fmla="*/ 28 h 32"/>
                      <a:gd name="T20" fmla="*/ 33 w 46"/>
                      <a:gd name="T21" fmla="*/ 15 h 32"/>
                      <a:gd name="T22" fmla="*/ 37 w 46"/>
                      <a:gd name="T23" fmla="*/ 12 h 32"/>
                      <a:gd name="T24" fmla="*/ 33 w 46"/>
                      <a:gd name="T25" fmla="*/ 12 h 32"/>
                      <a:gd name="T26" fmla="*/ 28 w 46"/>
                      <a:gd name="T27" fmla="*/ 16 h 32"/>
                      <a:gd name="T28" fmla="*/ 33 w 46"/>
                      <a:gd name="T29" fmla="*/ 20 h 32"/>
                      <a:gd name="T30" fmla="*/ 37 w 46"/>
                      <a:gd name="T31" fmla="*/ 20 h 32"/>
                      <a:gd name="T32" fmla="*/ 33 w 46"/>
                      <a:gd name="T33" fmla="*/ 17 h 32"/>
                      <a:gd name="T34" fmla="*/ 46 w 46"/>
                      <a:gd name="T35" fmla="*/ 17 h 32"/>
                      <a:gd name="T36" fmla="*/ 46 w 46"/>
                      <a:gd name="T37" fmla="*/ 15 h 32"/>
                      <a:gd name="T38" fmla="*/ 33 w 46"/>
                      <a:gd name="T39" fmla="*/ 15 h 32"/>
                      <a:gd name="T40" fmla="*/ 25 w 46"/>
                      <a:gd name="T41" fmla="*/ 3 h 32"/>
                      <a:gd name="T42" fmla="*/ 28 w 46"/>
                      <a:gd name="T43" fmla="*/ 6 h 32"/>
                      <a:gd name="T44" fmla="*/ 28 w 46"/>
                      <a:gd name="T45" fmla="*/ 3 h 32"/>
                      <a:gd name="T46" fmla="*/ 23 w 46"/>
                      <a:gd name="T47" fmla="*/ 0 h 32"/>
                      <a:gd name="T48" fmla="*/ 18 w 46"/>
                      <a:gd name="T49" fmla="*/ 3 h 32"/>
                      <a:gd name="T50" fmla="*/ 18 w 46"/>
                      <a:gd name="T51" fmla="*/ 6 h 32"/>
                      <a:gd name="T52" fmla="*/ 22 w 46"/>
                      <a:gd name="T53" fmla="*/ 3 h 32"/>
                      <a:gd name="T54" fmla="*/ 22 w 46"/>
                      <a:gd name="T55" fmla="*/ 13 h 32"/>
                      <a:gd name="T56" fmla="*/ 25 w 46"/>
                      <a:gd name="T57" fmla="*/ 13 h 32"/>
                      <a:gd name="T58" fmla="*/ 25 w 46"/>
                      <a:gd name="T59" fmla="*/ 3 h 32"/>
                      <a:gd name="T60" fmla="*/ 13 w 46"/>
                      <a:gd name="T61" fmla="*/ 17 h 32"/>
                      <a:gd name="T62" fmla="*/ 9 w 46"/>
                      <a:gd name="T63" fmla="*/ 20 h 32"/>
                      <a:gd name="T64" fmla="*/ 13 w 46"/>
                      <a:gd name="T65" fmla="*/ 20 h 32"/>
                      <a:gd name="T66" fmla="*/ 18 w 46"/>
                      <a:gd name="T67" fmla="*/ 16 h 32"/>
                      <a:gd name="T68" fmla="*/ 13 w 46"/>
                      <a:gd name="T69" fmla="*/ 12 h 32"/>
                      <a:gd name="T70" fmla="*/ 9 w 46"/>
                      <a:gd name="T71" fmla="*/ 12 h 32"/>
                      <a:gd name="T72" fmla="*/ 13 w 46"/>
                      <a:gd name="T73" fmla="*/ 15 h 32"/>
                      <a:gd name="T74" fmla="*/ 0 w 46"/>
                      <a:gd name="T75" fmla="*/ 15 h 32"/>
                      <a:gd name="T76" fmla="*/ 0 w 46"/>
                      <a:gd name="T77" fmla="*/ 17 h 32"/>
                      <a:gd name="T78" fmla="*/ 13 w 46"/>
                      <a:gd name="T7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32">
                        <a:moveTo>
                          <a:pt x="22" y="28"/>
                        </a:moveTo>
                        <a:lnTo>
                          <a:pt x="18" y="25"/>
                        </a:lnTo>
                        <a:lnTo>
                          <a:pt x="18" y="29"/>
                        </a:lnTo>
                        <a:lnTo>
                          <a:pt x="23" y="32"/>
                        </a:lnTo>
                        <a:lnTo>
                          <a:pt x="28" y="29"/>
                        </a:lnTo>
                        <a:lnTo>
                          <a:pt x="28" y="25"/>
                        </a:lnTo>
                        <a:lnTo>
                          <a:pt x="25" y="28"/>
                        </a:lnTo>
                        <a:lnTo>
                          <a:pt x="25" y="19"/>
                        </a:lnTo>
                        <a:lnTo>
                          <a:pt x="22" y="19"/>
                        </a:lnTo>
                        <a:lnTo>
                          <a:pt x="22" y="28"/>
                        </a:lnTo>
                        <a:close/>
                        <a:moveTo>
                          <a:pt x="33" y="15"/>
                        </a:moveTo>
                        <a:lnTo>
                          <a:pt x="37" y="12"/>
                        </a:lnTo>
                        <a:lnTo>
                          <a:pt x="33" y="12"/>
                        </a:lnTo>
                        <a:lnTo>
                          <a:pt x="28" y="16"/>
                        </a:lnTo>
                        <a:lnTo>
                          <a:pt x="33" y="20"/>
                        </a:lnTo>
                        <a:lnTo>
                          <a:pt x="37" y="20"/>
                        </a:lnTo>
                        <a:lnTo>
                          <a:pt x="33" y="17"/>
                        </a:lnTo>
                        <a:lnTo>
                          <a:pt x="46" y="17"/>
                        </a:lnTo>
                        <a:lnTo>
                          <a:pt x="46" y="15"/>
                        </a:lnTo>
                        <a:lnTo>
                          <a:pt x="33" y="15"/>
                        </a:lnTo>
                        <a:close/>
                        <a:moveTo>
                          <a:pt x="25" y="3"/>
                        </a:moveTo>
                        <a:lnTo>
                          <a:pt x="28" y="6"/>
                        </a:lnTo>
                        <a:lnTo>
                          <a:pt x="28" y="3"/>
                        </a:lnTo>
                        <a:lnTo>
                          <a:pt x="23" y="0"/>
                        </a:lnTo>
                        <a:lnTo>
                          <a:pt x="18" y="3"/>
                        </a:lnTo>
                        <a:lnTo>
                          <a:pt x="18" y="6"/>
                        </a:lnTo>
                        <a:lnTo>
                          <a:pt x="22" y="3"/>
                        </a:lnTo>
                        <a:lnTo>
                          <a:pt x="22" y="13"/>
                        </a:lnTo>
                        <a:lnTo>
                          <a:pt x="25" y="13"/>
                        </a:lnTo>
                        <a:lnTo>
                          <a:pt x="25" y="3"/>
                        </a:lnTo>
                        <a:close/>
                        <a:moveTo>
                          <a:pt x="13" y="17"/>
                        </a:moveTo>
                        <a:lnTo>
                          <a:pt x="9" y="20"/>
                        </a:lnTo>
                        <a:lnTo>
                          <a:pt x="13" y="20"/>
                        </a:lnTo>
                        <a:lnTo>
                          <a:pt x="18" y="16"/>
                        </a:lnTo>
                        <a:lnTo>
                          <a:pt x="13" y="12"/>
                        </a:lnTo>
                        <a:lnTo>
                          <a:pt x="9" y="12"/>
                        </a:lnTo>
                        <a:lnTo>
                          <a:pt x="13" y="15"/>
                        </a:lnTo>
                        <a:lnTo>
                          <a:pt x="0" y="15"/>
                        </a:lnTo>
                        <a:lnTo>
                          <a:pt x="0" y="17"/>
                        </a:lnTo>
                        <a:lnTo>
                          <a:pt x="1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81" name="Rectangle 225"/>
                <p:cNvSpPr>
                  <a:spLocks noChangeArrowheads="1"/>
                </p:cNvSpPr>
                <p:nvPr/>
              </p:nvSpPr>
              <p:spPr bwMode="auto">
                <a:xfrm>
                  <a:off x="8714596" y="4606807"/>
                  <a:ext cx="148575"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2" name="Rectangle 226"/>
                <p:cNvSpPr>
                  <a:spLocks noChangeArrowheads="1"/>
                </p:cNvSpPr>
                <p:nvPr/>
              </p:nvSpPr>
              <p:spPr bwMode="auto">
                <a:xfrm>
                  <a:off x="8717310" y="4606807"/>
                  <a:ext cx="145861" cy="26828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3" name="Oval 227"/>
                <p:cNvSpPr>
                  <a:spLocks noChangeArrowheads="1"/>
                </p:cNvSpPr>
                <p:nvPr/>
              </p:nvSpPr>
              <p:spPr bwMode="auto">
                <a:xfrm>
                  <a:off x="8818722" y="4740157"/>
                  <a:ext cx="20638"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4" name="Oval 228"/>
                <p:cNvSpPr>
                  <a:spLocks noChangeArrowheads="1"/>
                </p:cNvSpPr>
                <p:nvPr/>
              </p:nvSpPr>
              <p:spPr bwMode="auto">
                <a:xfrm>
                  <a:off x="8818722" y="4740157"/>
                  <a:ext cx="20638"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5" name="Freeform 229"/>
                <p:cNvSpPr>
                  <a:spLocks noEditPoints="1"/>
                </p:cNvSpPr>
                <p:nvPr/>
              </p:nvSpPr>
              <p:spPr bwMode="auto">
                <a:xfrm>
                  <a:off x="8753634" y="4783020"/>
                  <a:ext cx="85725" cy="47625"/>
                </a:xfrm>
                <a:custGeom>
                  <a:avLst/>
                  <a:gdLst>
                    <a:gd name="T0" fmla="*/ 0 w 54"/>
                    <a:gd name="T1" fmla="*/ 30 h 30"/>
                    <a:gd name="T2" fmla="*/ 54 w 54"/>
                    <a:gd name="T3" fmla="*/ 30 h 30"/>
                    <a:gd name="T4" fmla="*/ 54 w 54"/>
                    <a:gd name="T5" fmla="*/ 26 h 30"/>
                    <a:gd name="T6" fmla="*/ 0 w 54"/>
                    <a:gd name="T7" fmla="*/ 26 h 30"/>
                    <a:gd name="T8" fmla="*/ 0 w 54"/>
                    <a:gd name="T9" fmla="*/ 30 h 30"/>
                    <a:gd name="T10" fmla="*/ 0 w 54"/>
                    <a:gd name="T11" fmla="*/ 17 h 30"/>
                    <a:gd name="T12" fmla="*/ 54 w 54"/>
                    <a:gd name="T13" fmla="*/ 17 h 30"/>
                    <a:gd name="T14" fmla="*/ 54 w 54"/>
                    <a:gd name="T15" fmla="*/ 13 h 30"/>
                    <a:gd name="T16" fmla="*/ 0 w 54"/>
                    <a:gd name="T17" fmla="*/ 13 h 30"/>
                    <a:gd name="T18" fmla="*/ 0 w 54"/>
                    <a:gd name="T19" fmla="*/ 17 h 30"/>
                    <a:gd name="T20" fmla="*/ 0 w 54"/>
                    <a:gd name="T21" fmla="*/ 4 h 30"/>
                    <a:gd name="T22" fmla="*/ 54 w 54"/>
                    <a:gd name="T23" fmla="*/ 4 h 30"/>
                    <a:gd name="T24" fmla="*/ 54 w 54"/>
                    <a:gd name="T25" fmla="*/ 0 h 30"/>
                    <a:gd name="T26" fmla="*/ 0 w 54"/>
                    <a:gd name="T27" fmla="*/ 0 h 30"/>
                    <a:gd name="T28" fmla="*/ 0 w 54"/>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30">
                      <a:moveTo>
                        <a:pt x="0" y="30"/>
                      </a:moveTo>
                      <a:lnTo>
                        <a:pt x="54" y="30"/>
                      </a:lnTo>
                      <a:lnTo>
                        <a:pt x="54" y="26"/>
                      </a:lnTo>
                      <a:lnTo>
                        <a:pt x="0" y="26"/>
                      </a:lnTo>
                      <a:lnTo>
                        <a:pt x="0" y="30"/>
                      </a:lnTo>
                      <a:close/>
                      <a:moveTo>
                        <a:pt x="0" y="17"/>
                      </a:moveTo>
                      <a:lnTo>
                        <a:pt x="54" y="17"/>
                      </a:lnTo>
                      <a:lnTo>
                        <a:pt x="54" y="13"/>
                      </a:lnTo>
                      <a:lnTo>
                        <a:pt x="0" y="13"/>
                      </a:lnTo>
                      <a:lnTo>
                        <a:pt x="0" y="17"/>
                      </a:lnTo>
                      <a:close/>
                      <a:moveTo>
                        <a:pt x="0" y="4"/>
                      </a:moveTo>
                      <a:lnTo>
                        <a:pt x="54" y="4"/>
                      </a:lnTo>
                      <a:lnTo>
                        <a:pt x="54"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6" name="Rectangle 231"/>
                <p:cNvSpPr>
                  <a:spLocks noChangeArrowheads="1"/>
                </p:cNvSpPr>
                <p:nvPr/>
              </p:nvSpPr>
              <p:spPr bwMode="auto">
                <a:xfrm>
                  <a:off x="8731699" y="4632044"/>
                  <a:ext cx="1041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700" b="1" dirty="0">
                      <a:solidFill>
                        <a:srgbClr val="000000"/>
                      </a:solidFill>
                      <a:latin typeface="Calibri" panose="020F0502020204030204" pitchFamily="34" charset="0"/>
                    </a:rPr>
                    <a:t>D</a:t>
                  </a:r>
                  <a:r>
                    <a:rPr kumimoji="0" lang="en-US" altLang="en-US" sz="700" b="1" i="0" u="none" strike="noStrike" cap="none" normalizeH="0" baseline="0" dirty="0">
                      <a:ln>
                        <a:noFill/>
                      </a:ln>
                      <a:solidFill>
                        <a:srgbClr val="000000"/>
                      </a:solidFill>
                      <a:effectLst/>
                      <a:latin typeface="Calibri" panose="020F0502020204030204" pitchFamily="34" charset="0"/>
                    </a:rPr>
                    <a:t>C</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287" name="Group 286"/>
                <p:cNvGrpSpPr/>
                <p:nvPr/>
              </p:nvGrpSpPr>
              <p:grpSpPr>
                <a:xfrm>
                  <a:off x="8887446" y="4606807"/>
                  <a:ext cx="152211" cy="268288"/>
                  <a:chOff x="9475025" y="4555533"/>
                  <a:chExt cx="152211" cy="268288"/>
                </a:xfrm>
              </p:grpSpPr>
              <p:sp>
                <p:nvSpPr>
                  <p:cNvPr id="295" name="Rectangle 232"/>
                  <p:cNvSpPr>
                    <a:spLocks noChangeArrowheads="1"/>
                  </p:cNvSpPr>
                  <p:nvPr/>
                </p:nvSpPr>
                <p:spPr bwMode="auto">
                  <a:xfrm>
                    <a:off x="9481375" y="4555533"/>
                    <a:ext cx="145861"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6" name="Rectangle 233"/>
                  <p:cNvSpPr>
                    <a:spLocks noChangeArrowheads="1"/>
                  </p:cNvSpPr>
                  <p:nvPr/>
                </p:nvSpPr>
                <p:spPr bwMode="auto">
                  <a:xfrm>
                    <a:off x="9475025" y="4555533"/>
                    <a:ext cx="152211" cy="26828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7" name="Oval 234"/>
                  <p:cNvSpPr>
                    <a:spLocks noChangeArrowheads="1"/>
                  </p:cNvSpPr>
                  <p:nvPr/>
                </p:nvSpPr>
                <p:spPr bwMode="auto">
                  <a:xfrm>
                    <a:off x="9581199" y="4688883"/>
                    <a:ext cx="22225"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8" name="Oval 235"/>
                  <p:cNvSpPr>
                    <a:spLocks noChangeArrowheads="1"/>
                  </p:cNvSpPr>
                  <p:nvPr/>
                </p:nvSpPr>
                <p:spPr bwMode="auto">
                  <a:xfrm>
                    <a:off x="9581199" y="4688883"/>
                    <a:ext cx="22225"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9" name="Freeform 236"/>
                  <p:cNvSpPr>
                    <a:spLocks noEditPoints="1"/>
                  </p:cNvSpPr>
                  <p:nvPr/>
                </p:nvSpPr>
                <p:spPr bwMode="auto">
                  <a:xfrm>
                    <a:off x="9516112" y="4733333"/>
                    <a:ext cx="87313" cy="47625"/>
                  </a:xfrm>
                  <a:custGeom>
                    <a:avLst/>
                    <a:gdLst>
                      <a:gd name="T0" fmla="*/ 0 w 55"/>
                      <a:gd name="T1" fmla="*/ 30 h 30"/>
                      <a:gd name="T2" fmla="*/ 55 w 55"/>
                      <a:gd name="T3" fmla="*/ 30 h 30"/>
                      <a:gd name="T4" fmla="*/ 55 w 55"/>
                      <a:gd name="T5" fmla="*/ 25 h 30"/>
                      <a:gd name="T6" fmla="*/ 0 w 55"/>
                      <a:gd name="T7" fmla="*/ 25 h 30"/>
                      <a:gd name="T8" fmla="*/ 0 w 55"/>
                      <a:gd name="T9" fmla="*/ 30 h 30"/>
                      <a:gd name="T10" fmla="*/ 0 w 55"/>
                      <a:gd name="T11" fmla="*/ 17 h 30"/>
                      <a:gd name="T12" fmla="*/ 55 w 55"/>
                      <a:gd name="T13" fmla="*/ 17 h 30"/>
                      <a:gd name="T14" fmla="*/ 55 w 55"/>
                      <a:gd name="T15" fmla="*/ 13 h 30"/>
                      <a:gd name="T16" fmla="*/ 0 w 55"/>
                      <a:gd name="T17" fmla="*/ 13 h 30"/>
                      <a:gd name="T18" fmla="*/ 0 w 55"/>
                      <a:gd name="T19" fmla="*/ 17 h 30"/>
                      <a:gd name="T20" fmla="*/ 0 w 55"/>
                      <a:gd name="T21" fmla="*/ 4 h 30"/>
                      <a:gd name="T22" fmla="*/ 55 w 55"/>
                      <a:gd name="T23" fmla="*/ 4 h 30"/>
                      <a:gd name="T24" fmla="*/ 55 w 55"/>
                      <a:gd name="T25" fmla="*/ 0 h 30"/>
                      <a:gd name="T26" fmla="*/ 0 w 55"/>
                      <a:gd name="T27" fmla="*/ 0 h 30"/>
                      <a:gd name="T28" fmla="*/ 0 w 55"/>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0">
                        <a:moveTo>
                          <a:pt x="0" y="30"/>
                        </a:moveTo>
                        <a:lnTo>
                          <a:pt x="55" y="30"/>
                        </a:lnTo>
                        <a:lnTo>
                          <a:pt x="55" y="25"/>
                        </a:lnTo>
                        <a:lnTo>
                          <a:pt x="0" y="25"/>
                        </a:lnTo>
                        <a:lnTo>
                          <a:pt x="0" y="30"/>
                        </a:lnTo>
                        <a:close/>
                        <a:moveTo>
                          <a:pt x="0" y="17"/>
                        </a:moveTo>
                        <a:lnTo>
                          <a:pt x="55" y="17"/>
                        </a:lnTo>
                        <a:lnTo>
                          <a:pt x="55" y="13"/>
                        </a:lnTo>
                        <a:lnTo>
                          <a:pt x="0" y="13"/>
                        </a:lnTo>
                        <a:lnTo>
                          <a:pt x="0" y="17"/>
                        </a:lnTo>
                        <a:close/>
                        <a:moveTo>
                          <a:pt x="0" y="4"/>
                        </a:moveTo>
                        <a:lnTo>
                          <a:pt x="55" y="4"/>
                        </a:lnTo>
                        <a:lnTo>
                          <a:pt x="55"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0" name="Rectangle 240"/>
                  <p:cNvSpPr>
                    <a:spLocks noChangeArrowheads="1"/>
                  </p:cNvSpPr>
                  <p:nvPr/>
                </p:nvSpPr>
                <p:spPr bwMode="auto">
                  <a:xfrm>
                    <a:off x="9501178" y="4579236"/>
                    <a:ext cx="1041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Calibri" panose="020F0502020204030204" pitchFamily="34" charset="0"/>
                      </a:rPr>
                      <a:t>DC</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grpSp>
              <p:nvGrpSpPr>
                <p:cNvPr id="288" name="Group 287"/>
                <p:cNvGrpSpPr/>
                <p:nvPr/>
              </p:nvGrpSpPr>
              <p:grpSpPr>
                <a:xfrm>
                  <a:off x="9055222" y="4609982"/>
                  <a:ext cx="145863" cy="268288"/>
                  <a:chOff x="9481373" y="4555533"/>
                  <a:chExt cx="145863" cy="268288"/>
                </a:xfrm>
              </p:grpSpPr>
              <p:sp>
                <p:nvSpPr>
                  <p:cNvPr id="289" name="Rectangle 232"/>
                  <p:cNvSpPr>
                    <a:spLocks noChangeArrowheads="1"/>
                  </p:cNvSpPr>
                  <p:nvPr/>
                </p:nvSpPr>
                <p:spPr bwMode="auto">
                  <a:xfrm>
                    <a:off x="9481374" y="4555533"/>
                    <a:ext cx="145862"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0" name="Rectangle 233"/>
                  <p:cNvSpPr>
                    <a:spLocks noChangeArrowheads="1"/>
                  </p:cNvSpPr>
                  <p:nvPr/>
                </p:nvSpPr>
                <p:spPr bwMode="auto">
                  <a:xfrm>
                    <a:off x="9481373" y="4555533"/>
                    <a:ext cx="145863" cy="26828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1" name="Oval 234"/>
                  <p:cNvSpPr>
                    <a:spLocks noChangeArrowheads="1"/>
                  </p:cNvSpPr>
                  <p:nvPr/>
                </p:nvSpPr>
                <p:spPr bwMode="auto">
                  <a:xfrm>
                    <a:off x="9581199" y="4688883"/>
                    <a:ext cx="22225"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2" name="Oval 235"/>
                  <p:cNvSpPr>
                    <a:spLocks noChangeArrowheads="1"/>
                  </p:cNvSpPr>
                  <p:nvPr/>
                </p:nvSpPr>
                <p:spPr bwMode="auto">
                  <a:xfrm>
                    <a:off x="9581199" y="4688883"/>
                    <a:ext cx="22225"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3" name="Freeform 236"/>
                  <p:cNvSpPr>
                    <a:spLocks noEditPoints="1"/>
                  </p:cNvSpPr>
                  <p:nvPr/>
                </p:nvSpPr>
                <p:spPr bwMode="auto">
                  <a:xfrm>
                    <a:off x="9516112" y="4733333"/>
                    <a:ext cx="87313" cy="47625"/>
                  </a:xfrm>
                  <a:custGeom>
                    <a:avLst/>
                    <a:gdLst>
                      <a:gd name="T0" fmla="*/ 0 w 55"/>
                      <a:gd name="T1" fmla="*/ 30 h 30"/>
                      <a:gd name="T2" fmla="*/ 55 w 55"/>
                      <a:gd name="T3" fmla="*/ 30 h 30"/>
                      <a:gd name="T4" fmla="*/ 55 w 55"/>
                      <a:gd name="T5" fmla="*/ 25 h 30"/>
                      <a:gd name="T6" fmla="*/ 0 w 55"/>
                      <a:gd name="T7" fmla="*/ 25 h 30"/>
                      <a:gd name="T8" fmla="*/ 0 w 55"/>
                      <a:gd name="T9" fmla="*/ 30 h 30"/>
                      <a:gd name="T10" fmla="*/ 0 w 55"/>
                      <a:gd name="T11" fmla="*/ 17 h 30"/>
                      <a:gd name="T12" fmla="*/ 55 w 55"/>
                      <a:gd name="T13" fmla="*/ 17 h 30"/>
                      <a:gd name="T14" fmla="*/ 55 w 55"/>
                      <a:gd name="T15" fmla="*/ 13 h 30"/>
                      <a:gd name="T16" fmla="*/ 0 w 55"/>
                      <a:gd name="T17" fmla="*/ 13 h 30"/>
                      <a:gd name="T18" fmla="*/ 0 w 55"/>
                      <a:gd name="T19" fmla="*/ 17 h 30"/>
                      <a:gd name="T20" fmla="*/ 0 w 55"/>
                      <a:gd name="T21" fmla="*/ 4 h 30"/>
                      <a:gd name="T22" fmla="*/ 55 w 55"/>
                      <a:gd name="T23" fmla="*/ 4 h 30"/>
                      <a:gd name="T24" fmla="*/ 55 w 55"/>
                      <a:gd name="T25" fmla="*/ 0 h 30"/>
                      <a:gd name="T26" fmla="*/ 0 w 55"/>
                      <a:gd name="T27" fmla="*/ 0 h 30"/>
                      <a:gd name="T28" fmla="*/ 0 w 55"/>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0">
                        <a:moveTo>
                          <a:pt x="0" y="30"/>
                        </a:moveTo>
                        <a:lnTo>
                          <a:pt x="55" y="30"/>
                        </a:lnTo>
                        <a:lnTo>
                          <a:pt x="55" y="25"/>
                        </a:lnTo>
                        <a:lnTo>
                          <a:pt x="0" y="25"/>
                        </a:lnTo>
                        <a:lnTo>
                          <a:pt x="0" y="30"/>
                        </a:lnTo>
                        <a:close/>
                        <a:moveTo>
                          <a:pt x="0" y="17"/>
                        </a:moveTo>
                        <a:lnTo>
                          <a:pt x="55" y="17"/>
                        </a:lnTo>
                        <a:lnTo>
                          <a:pt x="55" y="13"/>
                        </a:lnTo>
                        <a:lnTo>
                          <a:pt x="0" y="13"/>
                        </a:lnTo>
                        <a:lnTo>
                          <a:pt x="0" y="17"/>
                        </a:lnTo>
                        <a:close/>
                        <a:moveTo>
                          <a:pt x="0" y="4"/>
                        </a:moveTo>
                        <a:lnTo>
                          <a:pt x="55" y="4"/>
                        </a:lnTo>
                        <a:lnTo>
                          <a:pt x="55"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4" name="Rectangle 240"/>
                  <p:cNvSpPr>
                    <a:spLocks noChangeArrowheads="1"/>
                  </p:cNvSpPr>
                  <p:nvPr/>
                </p:nvSpPr>
                <p:spPr bwMode="auto">
                  <a:xfrm>
                    <a:off x="9505390" y="4577676"/>
                    <a:ext cx="1041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Calibri" panose="020F0502020204030204" pitchFamily="34" charset="0"/>
                      </a:rPr>
                      <a:t>DC</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grpSp>
          <p:grpSp>
            <p:nvGrpSpPr>
              <p:cNvPr id="239" name="Group 238"/>
              <p:cNvGrpSpPr/>
              <p:nvPr/>
            </p:nvGrpSpPr>
            <p:grpSpPr>
              <a:xfrm>
                <a:off x="9282945" y="4455215"/>
                <a:ext cx="555434" cy="421025"/>
                <a:chOff x="8674488" y="4457245"/>
                <a:chExt cx="555434" cy="421025"/>
              </a:xfrm>
            </p:grpSpPr>
            <p:sp>
              <p:nvSpPr>
                <p:cNvPr id="249" name="Oval 223"/>
                <p:cNvSpPr>
                  <a:spLocks noChangeArrowheads="1"/>
                </p:cNvSpPr>
                <p:nvPr/>
              </p:nvSpPr>
              <p:spPr bwMode="auto">
                <a:xfrm>
                  <a:off x="8674488" y="4506457"/>
                  <a:ext cx="555434" cy="131763"/>
                </a:xfrm>
                <a:prstGeom prst="ellipse">
                  <a:avLst/>
                </a:prstGeom>
                <a:solidFill>
                  <a:srgbClr val="FFFFFF"/>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50" name="Group 249"/>
                <p:cNvGrpSpPr/>
                <p:nvPr/>
              </p:nvGrpSpPr>
              <p:grpSpPr>
                <a:xfrm>
                  <a:off x="8772133" y="4457245"/>
                  <a:ext cx="320675" cy="107950"/>
                  <a:chOff x="9268462" y="4976221"/>
                  <a:chExt cx="320675" cy="107950"/>
                </a:xfrm>
              </p:grpSpPr>
              <p:sp>
                <p:nvSpPr>
                  <p:cNvPr id="271" name="Freeform 175"/>
                  <p:cNvSpPr>
                    <a:spLocks noEditPoints="1"/>
                  </p:cNvSpPr>
                  <p:nvPr/>
                </p:nvSpPr>
                <p:spPr bwMode="auto">
                  <a:xfrm>
                    <a:off x="9522462" y="5049246"/>
                    <a:ext cx="47625" cy="19050"/>
                  </a:xfrm>
                  <a:custGeom>
                    <a:avLst/>
                    <a:gdLst>
                      <a:gd name="T0" fmla="*/ 31 w 231"/>
                      <a:gd name="T1" fmla="*/ 2 h 74"/>
                      <a:gd name="T2" fmla="*/ 205 w 231"/>
                      <a:gd name="T3" fmla="*/ 19 h 74"/>
                      <a:gd name="T4" fmla="*/ 204 w 231"/>
                      <a:gd name="T5" fmla="*/ 37 h 74"/>
                      <a:gd name="T6" fmla="*/ 29 w 231"/>
                      <a:gd name="T7" fmla="*/ 20 h 74"/>
                      <a:gd name="T8" fmla="*/ 31 w 231"/>
                      <a:gd name="T9" fmla="*/ 2 h 74"/>
                      <a:gd name="T10" fmla="*/ 27 w 231"/>
                      <a:gd name="T11" fmla="*/ 37 h 74"/>
                      <a:gd name="T12" fmla="*/ 202 w 231"/>
                      <a:gd name="T13" fmla="*/ 55 h 74"/>
                      <a:gd name="T14" fmla="*/ 200 w 231"/>
                      <a:gd name="T15" fmla="*/ 72 h 74"/>
                      <a:gd name="T16" fmla="*/ 26 w 231"/>
                      <a:gd name="T17" fmla="*/ 55 h 74"/>
                      <a:gd name="T18" fmla="*/ 27 w 231"/>
                      <a:gd name="T19" fmla="*/ 37 h 74"/>
                      <a:gd name="T20" fmla="*/ 26 w 231"/>
                      <a:gd name="T21" fmla="*/ 55 h 74"/>
                      <a:gd name="T22" fmla="*/ 2 w 231"/>
                      <a:gd name="T23" fmla="*/ 26 h 74"/>
                      <a:gd name="T24" fmla="*/ 31 w 231"/>
                      <a:gd name="T25" fmla="*/ 2 h 74"/>
                      <a:gd name="T26" fmla="*/ 26 w 231"/>
                      <a:gd name="T27" fmla="*/ 55 h 74"/>
                      <a:gd name="T28" fmla="*/ 205 w 231"/>
                      <a:gd name="T29" fmla="*/ 19 h 74"/>
                      <a:gd name="T30" fmla="*/ 229 w 231"/>
                      <a:gd name="T31" fmla="*/ 48 h 74"/>
                      <a:gd name="T32" fmla="*/ 200 w 231"/>
                      <a:gd name="T33" fmla="*/ 72 h 74"/>
                      <a:gd name="T34" fmla="*/ 205 w 231"/>
                      <a:gd name="T35"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74">
                        <a:moveTo>
                          <a:pt x="31" y="2"/>
                        </a:moveTo>
                        <a:lnTo>
                          <a:pt x="205" y="19"/>
                        </a:lnTo>
                        <a:lnTo>
                          <a:pt x="204" y="37"/>
                        </a:lnTo>
                        <a:lnTo>
                          <a:pt x="29" y="20"/>
                        </a:lnTo>
                        <a:lnTo>
                          <a:pt x="31" y="2"/>
                        </a:lnTo>
                        <a:close/>
                        <a:moveTo>
                          <a:pt x="27" y="37"/>
                        </a:moveTo>
                        <a:lnTo>
                          <a:pt x="202" y="55"/>
                        </a:lnTo>
                        <a:lnTo>
                          <a:pt x="200" y="72"/>
                        </a:lnTo>
                        <a:lnTo>
                          <a:pt x="26" y="55"/>
                        </a:lnTo>
                        <a:lnTo>
                          <a:pt x="27" y="37"/>
                        </a:lnTo>
                        <a:close/>
                        <a:moveTo>
                          <a:pt x="26" y="55"/>
                        </a:moveTo>
                        <a:cubicBezTo>
                          <a:pt x="11" y="54"/>
                          <a:pt x="0" y="40"/>
                          <a:pt x="2" y="26"/>
                        </a:cubicBezTo>
                        <a:cubicBezTo>
                          <a:pt x="3" y="11"/>
                          <a:pt x="16" y="0"/>
                          <a:pt x="31" y="2"/>
                        </a:cubicBezTo>
                        <a:lnTo>
                          <a:pt x="26" y="55"/>
                        </a:lnTo>
                        <a:close/>
                        <a:moveTo>
                          <a:pt x="205" y="19"/>
                        </a:moveTo>
                        <a:cubicBezTo>
                          <a:pt x="220" y="21"/>
                          <a:pt x="231" y="34"/>
                          <a:pt x="229" y="48"/>
                        </a:cubicBezTo>
                        <a:cubicBezTo>
                          <a:pt x="228" y="63"/>
                          <a:pt x="215" y="74"/>
                          <a:pt x="200" y="72"/>
                        </a:cubicBezTo>
                        <a:lnTo>
                          <a:pt x="205" y="19"/>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2" name="Freeform 177"/>
                  <p:cNvSpPr>
                    <a:spLocks noEditPoints="1"/>
                  </p:cNvSpPr>
                  <p:nvPr/>
                </p:nvSpPr>
                <p:spPr bwMode="auto">
                  <a:xfrm>
                    <a:off x="9268462" y="4976221"/>
                    <a:ext cx="320675" cy="107950"/>
                  </a:xfrm>
                  <a:custGeom>
                    <a:avLst/>
                    <a:gdLst>
                      <a:gd name="T0" fmla="*/ 186 w 202"/>
                      <a:gd name="T1" fmla="*/ 68 h 68"/>
                      <a:gd name="T2" fmla="*/ 190 w 202"/>
                      <a:gd name="T3" fmla="*/ 62 h 68"/>
                      <a:gd name="T4" fmla="*/ 11 w 202"/>
                      <a:gd name="T5" fmla="*/ 62 h 68"/>
                      <a:gd name="T6" fmla="*/ 15 w 202"/>
                      <a:gd name="T7" fmla="*/ 68 h 68"/>
                      <a:gd name="T8" fmla="*/ 186 w 202"/>
                      <a:gd name="T9" fmla="*/ 68 h 68"/>
                      <a:gd name="T10" fmla="*/ 202 w 202"/>
                      <a:gd name="T11" fmla="*/ 0 h 68"/>
                      <a:gd name="T12" fmla="*/ 0 w 202"/>
                      <a:gd name="T13" fmla="*/ 0 h 68"/>
                      <a:gd name="T14" fmla="*/ 0 w 202"/>
                      <a:gd name="T15" fmla="*/ 60 h 68"/>
                      <a:gd name="T16" fmla="*/ 202 w 202"/>
                      <a:gd name="T17" fmla="*/ 60 h 68"/>
                      <a:gd name="T18" fmla="*/ 202 w 202"/>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68">
                        <a:moveTo>
                          <a:pt x="186" y="68"/>
                        </a:moveTo>
                        <a:lnTo>
                          <a:pt x="190" y="62"/>
                        </a:lnTo>
                        <a:lnTo>
                          <a:pt x="11" y="62"/>
                        </a:lnTo>
                        <a:lnTo>
                          <a:pt x="15" y="68"/>
                        </a:lnTo>
                        <a:lnTo>
                          <a:pt x="186" y="68"/>
                        </a:lnTo>
                        <a:close/>
                        <a:moveTo>
                          <a:pt x="202" y="0"/>
                        </a:moveTo>
                        <a:lnTo>
                          <a:pt x="0" y="0"/>
                        </a:lnTo>
                        <a:lnTo>
                          <a:pt x="0" y="60"/>
                        </a:lnTo>
                        <a:lnTo>
                          <a:pt x="202" y="60"/>
                        </a:lnTo>
                        <a:lnTo>
                          <a:pt x="2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3" name="Freeform 178"/>
                  <p:cNvSpPr>
                    <a:spLocks/>
                  </p:cNvSpPr>
                  <p:nvPr/>
                </p:nvSpPr>
                <p:spPr bwMode="auto">
                  <a:xfrm>
                    <a:off x="9285924" y="5074646"/>
                    <a:ext cx="284163" cy="9525"/>
                  </a:xfrm>
                  <a:custGeom>
                    <a:avLst/>
                    <a:gdLst>
                      <a:gd name="T0" fmla="*/ 175 w 179"/>
                      <a:gd name="T1" fmla="*/ 6 h 6"/>
                      <a:gd name="T2" fmla="*/ 179 w 179"/>
                      <a:gd name="T3" fmla="*/ 0 h 6"/>
                      <a:gd name="T4" fmla="*/ 0 w 179"/>
                      <a:gd name="T5" fmla="*/ 0 h 6"/>
                      <a:gd name="T6" fmla="*/ 4 w 179"/>
                      <a:gd name="T7" fmla="*/ 6 h 6"/>
                      <a:gd name="T8" fmla="*/ 175 w 179"/>
                      <a:gd name="T9" fmla="*/ 6 h 6"/>
                    </a:gdLst>
                    <a:ahLst/>
                    <a:cxnLst>
                      <a:cxn ang="0">
                        <a:pos x="T0" y="T1"/>
                      </a:cxn>
                      <a:cxn ang="0">
                        <a:pos x="T2" y="T3"/>
                      </a:cxn>
                      <a:cxn ang="0">
                        <a:pos x="T4" y="T5"/>
                      </a:cxn>
                      <a:cxn ang="0">
                        <a:pos x="T6" y="T7"/>
                      </a:cxn>
                      <a:cxn ang="0">
                        <a:pos x="T8" y="T9"/>
                      </a:cxn>
                    </a:cxnLst>
                    <a:rect l="0" t="0" r="r" b="b"/>
                    <a:pathLst>
                      <a:path w="179" h="6">
                        <a:moveTo>
                          <a:pt x="175" y="6"/>
                        </a:moveTo>
                        <a:lnTo>
                          <a:pt x="179" y="0"/>
                        </a:lnTo>
                        <a:lnTo>
                          <a:pt x="0" y="0"/>
                        </a:lnTo>
                        <a:lnTo>
                          <a:pt x="4" y="6"/>
                        </a:lnTo>
                        <a:lnTo>
                          <a:pt x="175" y="6"/>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4" name="Rectangle 179"/>
                  <p:cNvSpPr>
                    <a:spLocks noChangeArrowheads="1"/>
                  </p:cNvSpPr>
                  <p:nvPr/>
                </p:nvSpPr>
                <p:spPr bwMode="auto">
                  <a:xfrm>
                    <a:off x="9268462" y="4976221"/>
                    <a:ext cx="320675" cy="9525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5" name="Rectangle 180"/>
                  <p:cNvSpPr>
                    <a:spLocks noChangeArrowheads="1"/>
                  </p:cNvSpPr>
                  <p:nvPr/>
                </p:nvSpPr>
                <p:spPr bwMode="auto">
                  <a:xfrm>
                    <a:off x="9485949" y="4993683"/>
                    <a:ext cx="84138"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6" name="Rectangle 181"/>
                  <p:cNvSpPr>
                    <a:spLocks noChangeArrowheads="1"/>
                  </p:cNvSpPr>
                  <p:nvPr/>
                </p:nvSpPr>
                <p:spPr bwMode="auto">
                  <a:xfrm>
                    <a:off x="9485949" y="4993683"/>
                    <a:ext cx="84138" cy="5873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7" name="Freeform 182"/>
                  <p:cNvSpPr>
                    <a:spLocks noEditPoints="1"/>
                  </p:cNvSpPr>
                  <p:nvPr/>
                </p:nvSpPr>
                <p:spPr bwMode="auto">
                  <a:xfrm>
                    <a:off x="9303387" y="5007971"/>
                    <a:ext cx="131763" cy="31750"/>
                  </a:xfrm>
                  <a:custGeom>
                    <a:avLst/>
                    <a:gdLst>
                      <a:gd name="T0" fmla="*/ 0 w 83"/>
                      <a:gd name="T1" fmla="*/ 0 h 20"/>
                      <a:gd name="T2" fmla="*/ 4 w 83"/>
                      <a:gd name="T3" fmla="*/ 5 h 20"/>
                      <a:gd name="T4" fmla="*/ 11 w 83"/>
                      <a:gd name="T5" fmla="*/ 8 h 20"/>
                      <a:gd name="T6" fmla="*/ 14 w 83"/>
                      <a:gd name="T7" fmla="*/ 5 h 20"/>
                      <a:gd name="T8" fmla="*/ 37 w 83"/>
                      <a:gd name="T9" fmla="*/ 0 h 20"/>
                      <a:gd name="T10" fmla="*/ 23 w 83"/>
                      <a:gd name="T11" fmla="*/ 5 h 20"/>
                      <a:gd name="T12" fmla="*/ 27 w 83"/>
                      <a:gd name="T13" fmla="*/ 8 h 20"/>
                      <a:gd name="T14" fmla="*/ 34 w 83"/>
                      <a:gd name="T15" fmla="*/ 5 h 20"/>
                      <a:gd name="T16" fmla="*/ 37 w 83"/>
                      <a:gd name="T17" fmla="*/ 0 h 20"/>
                      <a:gd name="T18" fmla="*/ 46 w 83"/>
                      <a:gd name="T19" fmla="*/ 0 h 20"/>
                      <a:gd name="T20" fmla="*/ 50 w 83"/>
                      <a:gd name="T21" fmla="*/ 5 h 20"/>
                      <a:gd name="T22" fmla="*/ 56 w 83"/>
                      <a:gd name="T23" fmla="*/ 8 h 20"/>
                      <a:gd name="T24" fmla="*/ 60 w 83"/>
                      <a:gd name="T25" fmla="*/ 5 h 20"/>
                      <a:gd name="T26" fmla="*/ 83 w 83"/>
                      <a:gd name="T27" fmla="*/ 0 h 20"/>
                      <a:gd name="T28" fmla="*/ 69 w 83"/>
                      <a:gd name="T29" fmla="*/ 5 h 20"/>
                      <a:gd name="T30" fmla="*/ 72 w 83"/>
                      <a:gd name="T31" fmla="*/ 8 h 20"/>
                      <a:gd name="T32" fmla="*/ 79 w 83"/>
                      <a:gd name="T33" fmla="*/ 5 h 20"/>
                      <a:gd name="T34" fmla="*/ 83 w 83"/>
                      <a:gd name="T35" fmla="*/ 0 h 20"/>
                      <a:gd name="T36" fmla="*/ 69 w 83"/>
                      <a:gd name="T37" fmla="*/ 12 h 20"/>
                      <a:gd name="T38" fmla="*/ 72 w 83"/>
                      <a:gd name="T39" fmla="*/ 17 h 20"/>
                      <a:gd name="T40" fmla="*/ 79 w 83"/>
                      <a:gd name="T41" fmla="*/ 20 h 20"/>
                      <a:gd name="T42" fmla="*/ 83 w 83"/>
                      <a:gd name="T43" fmla="*/ 17 h 20"/>
                      <a:gd name="T44" fmla="*/ 60 w 83"/>
                      <a:gd name="T45" fmla="*/ 12 h 20"/>
                      <a:gd name="T46" fmla="*/ 46 w 83"/>
                      <a:gd name="T47" fmla="*/ 17 h 20"/>
                      <a:gd name="T48" fmla="*/ 50 w 83"/>
                      <a:gd name="T49" fmla="*/ 20 h 20"/>
                      <a:gd name="T50" fmla="*/ 56 w 83"/>
                      <a:gd name="T51" fmla="*/ 17 h 20"/>
                      <a:gd name="T52" fmla="*/ 60 w 83"/>
                      <a:gd name="T53" fmla="*/ 12 h 20"/>
                      <a:gd name="T54" fmla="*/ 23 w 83"/>
                      <a:gd name="T55" fmla="*/ 12 h 20"/>
                      <a:gd name="T56" fmla="*/ 27 w 83"/>
                      <a:gd name="T57" fmla="*/ 17 h 20"/>
                      <a:gd name="T58" fmla="*/ 34 w 83"/>
                      <a:gd name="T59" fmla="*/ 20 h 20"/>
                      <a:gd name="T60" fmla="*/ 37 w 83"/>
                      <a:gd name="T61" fmla="*/ 17 h 20"/>
                      <a:gd name="T62" fmla="*/ 14 w 83"/>
                      <a:gd name="T63" fmla="*/ 12 h 20"/>
                      <a:gd name="T64" fmla="*/ 0 w 83"/>
                      <a:gd name="T65" fmla="*/ 17 h 20"/>
                      <a:gd name="T66" fmla="*/ 4 w 83"/>
                      <a:gd name="T67" fmla="*/ 20 h 20"/>
                      <a:gd name="T68" fmla="*/ 11 w 83"/>
                      <a:gd name="T69" fmla="*/ 17 h 20"/>
                      <a:gd name="T70" fmla="*/ 14 w 83"/>
                      <a:gd name="T7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20">
                        <a:moveTo>
                          <a:pt x="14" y="0"/>
                        </a:moveTo>
                        <a:lnTo>
                          <a:pt x="0" y="0"/>
                        </a:lnTo>
                        <a:lnTo>
                          <a:pt x="0" y="5"/>
                        </a:lnTo>
                        <a:lnTo>
                          <a:pt x="4" y="5"/>
                        </a:lnTo>
                        <a:lnTo>
                          <a:pt x="4" y="8"/>
                        </a:lnTo>
                        <a:lnTo>
                          <a:pt x="11" y="8"/>
                        </a:lnTo>
                        <a:lnTo>
                          <a:pt x="11" y="5"/>
                        </a:lnTo>
                        <a:lnTo>
                          <a:pt x="14" y="5"/>
                        </a:lnTo>
                        <a:lnTo>
                          <a:pt x="14" y="0"/>
                        </a:lnTo>
                        <a:close/>
                        <a:moveTo>
                          <a:pt x="37" y="0"/>
                        </a:moveTo>
                        <a:lnTo>
                          <a:pt x="23" y="0"/>
                        </a:lnTo>
                        <a:lnTo>
                          <a:pt x="23" y="5"/>
                        </a:lnTo>
                        <a:lnTo>
                          <a:pt x="27" y="5"/>
                        </a:lnTo>
                        <a:lnTo>
                          <a:pt x="27" y="8"/>
                        </a:lnTo>
                        <a:lnTo>
                          <a:pt x="34" y="8"/>
                        </a:lnTo>
                        <a:lnTo>
                          <a:pt x="34" y="5"/>
                        </a:lnTo>
                        <a:lnTo>
                          <a:pt x="37" y="5"/>
                        </a:lnTo>
                        <a:lnTo>
                          <a:pt x="37" y="0"/>
                        </a:lnTo>
                        <a:close/>
                        <a:moveTo>
                          <a:pt x="60" y="0"/>
                        </a:moveTo>
                        <a:lnTo>
                          <a:pt x="46" y="0"/>
                        </a:lnTo>
                        <a:lnTo>
                          <a:pt x="46" y="5"/>
                        </a:lnTo>
                        <a:lnTo>
                          <a:pt x="50" y="5"/>
                        </a:lnTo>
                        <a:lnTo>
                          <a:pt x="50" y="8"/>
                        </a:lnTo>
                        <a:lnTo>
                          <a:pt x="56" y="8"/>
                        </a:lnTo>
                        <a:lnTo>
                          <a:pt x="56" y="5"/>
                        </a:lnTo>
                        <a:lnTo>
                          <a:pt x="60" y="5"/>
                        </a:lnTo>
                        <a:lnTo>
                          <a:pt x="60" y="0"/>
                        </a:lnTo>
                        <a:close/>
                        <a:moveTo>
                          <a:pt x="83" y="0"/>
                        </a:moveTo>
                        <a:lnTo>
                          <a:pt x="69" y="0"/>
                        </a:lnTo>
                        <a:lnTo>
                          <a:pt x="69" y="5"/>
                        </a:lnTo>
                        <a:lnTo>
                          <a:pt x="72" y="5"/>
                        </a:lnTo>
                        <a:lnTo>
                          <a:pt x="72" y="8"/>
                        </a:lnTo>
                        <a:lnTo>
                          <a:pt x="79" y="8"/>
                        </a:lnTo>
                        <a:lnTo>
                          <a:pt x="79" y="5"/>
                        </a:lnTo>
                        <a:lnTo>
                          <a:pt x="83" y="5"/>
                        </a:lnTo>
                        <a:lnTo>
                          <a:pt x="83" y="0"/>
                        </a:lnTo>
                        <a:close/>
                        <a:moveTo>
                          <a:pt x="83" y="12"/>
                        </a:moveTo>
                        <a:lnTo>
                          <a:pt x="69" y="12"/>
                        </a:lnTo>
                        <a:lnTo>
                          <a:pt x="69" y="17"/>
                        </a:lnTo>
                        <a:lnTo>
                          <a:pt x="72" y="17"/>
                        </a:lnTo>
                        <a:lnTo>
                          <a:pt x="72" y="20"/>
                        </a:lnTo>
                        <a:lnTo>
                          <a:pt x="79" y="20"/>
                        </a:lnTo>
                        <a:lnTo>
                          <a:pt x="79" y="17"/>
                        </a:lnTo>
                        <a:lnTo>
                          <a:pt x="83" y="17"/>
                        </a:lnTo>
                        <a:lnTo>
                          <a:pt x="83" y="12"/>
                        </a:lnTo>
                        <a:close/>
                        <a:moveTo>
                          <a:pt x="60" y="12"/>
                        </a:moveTo>
                        <a:lnTo>
                          <a:pt x="46" y="12"/>
                        </a:lnTo>
                        <a:lnTo>
                          <a:pt x="46" y="17"/>
                        </a:lnTo>
                        <a:lnTo>
                          <a:pt x="50" y="17"/>
                        </a:lnTo>
                        <a:lnTo>
                          <a:pt x="50" y="20"/>
                        </a:lnTo>
                        <a:lnTo>
                          <a:pt x="56" y="20"/>
                        </a:lnTo>
                        <a:lnTo>
                          <a:pt x="56" y="17"/>
                        </a:lnTo>
                        <a:lnTo>
                          <a:pt x="60" y="17"/>
                        </a:lnTo>
                        <a:lnTo>
                          <a:pt x="60" y="12"/>
                        </a:lnTo>
                        <a:close/>
                        <a:moveTo>
                          <a:pt x="37" y="12"/>
                        </a:moveTo>
                        <a:lnTo>
                          <a:pt x="23" y="12"/>
                        </a:lnTo>
                        <a:lnTo>
                          <a:pt x="23" y="17"/>
                        </a:lnTo>
                        <a:lnTo>
                          <a:pt x="27" y="17"/>
                        </a:lnTo>
                        <a:lnTo>
                          <a:pt x="27" y="20"/>
                        </a:lnTo>
                        <a:lnTo>
                          <a:pt x="34" y="20"/>
                        </a:lnTo>
                        <a:lnTo>
                          <a:pt x="34" y="17"/>
                        </a:lnTo>
                        <a:lnTo>
                          <a:pt x="37" y="17"/>
                        </a:lnTo>
                        <a:lnTo>
                          <a:pt x="37" y="12"/>
                        </a:lnTo>
                        <a:close/>
                        <a:moveTo>
                          <a:pt x="14" y="12"/>
                        </a:moveTo>
                        <a:lnTo>
                          <a:pt x="0" y="12"/>
                        </a:lnTo>
                        <a:lnTo>
                          <a:pt x="0" y="17"/>
                        </a:lnTo>
                        <a:lnTo>
                          <a:pt x="4" y="17"/>
                        </a:lnTo>
                        <a:lnTo>
                          <a:pt x="4" y="20"/>
                        </a:lnTo>
                        <a:lnTo>
                          <a:pt x="11" y="20"/>
                        </a:lnTo>
                        <a:lnTo>
                          <a:pt x="11" y="17"/>
                        </a:lnTo>
                        <a:lnTo>
                          <a:pt x="14" y="17"/>
                        </a:lnTo>
                        <a:lnTo>
                          <a:pt x="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8" name="Freeform 183"/>
                  <p:cNvSpPr>
                    <a:spLocks noEditPoints="1"/>
                  </p:cNvSpPr>
                  <p:nvPr/>
                </p:nvSpPr>
                <p:spPr bwMode="auto">
                  <a:xfrm>
                    <a:off x="9492299" y="4998446"/>
                    <a:ext cx="73025" cy="50800"/>
                  </a:xfrm>
                  <a:custGeom>
                    <a:avLst/>
                    <a:gdLst>
                      <a:gd name="T0" fmla="*/ 22 w 46"/>
                      <a:gd name="T1" fmla="*/ 28 h 32"/>
                      <a:gd name="T2" fmla="*/ 18 w 46"/>
                      <a:gd name="T3" fmla="*/ 25 h 32"/>
                      <a:gd name="T4" fmla="*/ 18 w 46"/>
                      <a:gd name="T5" fmla="*/ 29 h 32"/>
                      <a:gd name="T6" fmla="*/ 23 w 46"/>
                      <a:gd name="T7" fmla="*/ 32 h 32"/>
                      <a:gd name="T8" fmla="*/ 28 w 46"/>
                      <a:gd name="T9" fmla="*/ 29 h 32"/>
                      <a:gd name="T10" fmla="*/ 28 w 46"/>
                      <a:gd name="T11" fmla="*/ 25 h 32"/>
                      <a:gd name="T12" fmla="*/ 25 w 46"/>
                      <a:gd name="T13" fmla="*/ 28 h 32"/>
                      <a:gd name="T14" fmla="*/ 25 w 46"/>
                      <a:gd name="T15" fmla="*/ 19 h 32"/>
                      <a:gd name="T16" fmla="*/ 22 w 46"/>
                      <a:gd name="T17" fmla="*/ 19 h 32"/>
                      <a:gd name="T18" fmla="*/ 22 w 46"/>
                      <a:gd name="T19" fmla="*/ 28 h 32"/>
                      <a:gd name="T20" fmla="*/ 33 w 46"/>
                      <a:gd name="T21" fmla="*/ 15 h 32"/>
                      <a:gd name="T22" fmla="*/ 37 w 46"/>
                      <a:gd name="T23" fmla="*/ 12 h 32"/>
                      <a:gd name="T24" fmla="*/ 33 w 46"/>
                      <a:gd name="T25" fmla="*/ 12 h 32"/>
                      <a:gd name="T26" fmla="*/ 28 w 46"/>
                      <a:gd name="T27" fmla="*/ 16 h 32"/>
                      <a:gd name="T28" fmla="*/ 33 w 46"/>
                      <a:gd name="T29" fmla="*/ 20 h 32"/>
                      <a:gd name="T30" fmla="*/ 37 w 46"/>
                      <a:gd name="T31" fmla="*/ 20 h 32"/>
                      <a:gd name="T32" fmla="*/ 33 w 46"/>
                      <a:gd name="T33" fmla="*/ 17 h 32"/>
                      <a:gd name="T34" fmla="*/ 46 w 46"/>
                      <a:gd name="T35" fmla="*/ 17 h 32"/>
                      <a:gd name="T36" fmla="*/ 46 w 46"/>
                      <a:gd name="T37" fmla="*/ 15 h 32"/>
                      <a:gd name="T38" fmla="*/ 33 w 46"/>
                      <a:gd name="T39" fmla="*/ 15 h 32"/>
                      <a:gd name="T40" fmla="*/ 25 w 46"/>
                      <a:gd name="T41" fmla="*/ 3 h 32"/>
                      <a:gd name="T42" fmla="*/ 28 w 46"/>
                      <a:gd name="T43" fmla="*/ 6 h 32"/>
                      <a:gd name="T44" fmla="*/ 28 w 46"/>
                      <a:gd name="T45" fmla="*/ 3 h 32"/>
                      <a:gd name="T46" fmla="*/ 23 w 46"/>
                      <a:gd name="T47" fmla="*/ 0 h 32"/>
                      <a:gd name="T48" fmla="*/ 18 w 46"/>
                      <a:gd name="T49" fmla="*/ 3 h 32"/>
                      <a:gd name="T50" fmla="*/ 18 w 46"/>
                      <a:gd name="T51" fmla="*/ 6 h 32"/>
                      <a:gd name="T52" fmla="*/ 22 w 46"/>
                      <a:gd name="T53" fmla="*/ 3 h 32"/>
                      <a:gd name="T54" fmla="*/ 22 w 46"/>
                      <a:gd name="T55" fmla="*/ 13 h 32"/>
                      <a:gd name="T56" fmla="*/ 25 w 46"/>
                      <a:gd name="T57" fmla="*/ 13 h 32"/>
                      <a:gd name="T58" fmla="*/ 25 w 46"/>
                      <a:gd name="T59" fmla="*/ 3 h 32"/>
                      <a:gd name="T60" fmla="*/ 13 w 46"/>
                      <a:gd name="T61" fmla="*/ 17 h 32"/>
                      <a:gd name="T62" fmla="*/ 9 w 46"/>
                      <a:gd name="T63" fmla="*/ 20 h 32"/>
                      <a:gd name="T64" fmla="*/ 13 w 46"/>
                      <a:gd name="T65" fmla="*/ 20 h 32"/>
                      <a:gd name="T66" fmla="*/ 18 w 46"/>
                      <a:gd name="T67" fmla="*/ 16 h 32"/>
                      <a:gd name="T68" fmla="*/ 13 w 46"/>
                      <a:gd name="T69" fmla="*/ 12 h 32"/>
                      <a:gd name="T70" fmla="*/ 9 w 46"/>
                      <a:gd name="T71" fmla="*/ 12 h 32"/>
                      <a:gd name="T72" fmla="*/ 13 w 46"/>
                      <a:gd name="T73" fmla="*/ 15 h 32"/>
                      <a:gd name="T74" fmla="*/ 0 w 46"/>
                      <a:gd name="T75" fmla="*/ 15 h 32"/>
                      <a:gd name="T76" fmla="*/ 0 w 46"/>
                      <a:gd name="T77" fmla="*/ 17 h 32"/>
                      <a:gd name="T78" fmla="*/ 13 w 46"/>
                      <a:gd name="T7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32">
                        <a:moveTo>
                          <a:pt x="22" y="28"/>
                        </a:moveTo>
                        <a:lnTo>
                          <a:pt x="18" y="25"/>
                        </a:lnTo>
                        <a:lnTo>
                          <a:pt x="18" y="29"/>
                        </a:lnTo>
                        <a:lnTo>
                          <a:pt x="23" y="32"/>
                        </a:lnTo>
                        <a:lnTo>
                          <a:pt x="28" y="29"/>
                        </a:lnTo>
                        <a:lnTo>
                          <a:pt x="28" y="25"/>
                        </a:lnTo>
                        <a:lnTo>
                          <a:pt x="25" y="28"/>
                        </a:lnTo>
                        <a:lnTo>
                          <a:pt x="25" y="19"/>
                        </a:lnTo>
                        <a:lnTo>
                          <a:pt x="22" y="19"/>
                        </a:lnTo>
                        <a:lnTo>
                          <a:pt x="22" y="28"/>
                        </a:lnTo>
                        <a:close/>
                        <a:moveTo>
                          <a:pt x="33" y="15"/>
                        </a:moveTo>
                        <a:lnTo>
                          <a:pt x="37" y="12"/>
                        </a:lnTo>
                        <a:lnTo>
                          <a:pt x="33" y="12"/>
                        </a:lnTo>
                        <a:lnTo>
                          <a:pt x="28" y="16"/>
                        </a:lnTo>
                        <a:lnTo>
                          <a:pt x="33" y="20"/>
                        </a:lnTo>
                        <a:lnTo>
                          <a:pt x="37" y="20"/>
                        </a:lnTo>
                        <a:lnTo>
                          <a:pt x="33" y="17"/>
                        </a:lnTo>
                        <a:lnTo>
                          <a:pt x="46" y="17"/>
                        </a:lnTo>
                        <a:lnTo>
                          <a:pt x="46" y="15"/>
                        </a:lnTo>
                        <a:lnTo>
                          <a:pt x="33" y="15"/>
                        </a:lnTo>
                        <a:close/>
                        <a:moveTo>
                          <a:pt x="25" y="3"/>
                        </a:moveTo>
                        <a:lnTo>
                          <a:pt x="28" y="6"/>
                        </a:lnTo>
                        <a:lnTo>
                          <a:pt x="28" y="3"/>
                        </a:lnTo>
                        <a:lnTo>
                          <a:pt x="23" y="0"/>
                        </a:lnTo>
                        <a:lnTo>
                          <a:pt x="18" y="3"/>
                        </a:lnTo>
                        <a:lnTo>
                          <a:pt x="18" y="6"/>
                        </a:lnTo>
                        <a:lnTo>
                          <a:pt x="22" y="3"/>
                        </a:lnTo>
                        <a:lnTo>
                          <a:pt x="22" y="13"/>
                        </a:lnTo>
                        <a:lnTo>
                          <a:pt x="25" y="13"/>
                        </a:lnTo>
                        <a:lnTo>
                          <a:pt x="25" y="3"/>
                        </a:lnTo>
                        <a:close/>
                        <a:moveTo>
                          <a:pt x="13" y="17"/>
                        </a:moveTo>
                        <a:lnTo>
                          <a:pt x="9" y="20"/>
                        </a:lnTo>
                        <a:lnTo>
                          <a:pt x="13" y="20"/>
                        </a:lnTo>
                        <a:lnTo>
                          <a:pt x="18" y="16"/>
                        </a:lnTo>
                        <a:lnTo>
                          <a:pt x="13" y="12"/>
                        </a:lnTo>
                        <a:lnTo>
                          <a:pt x="9" y="12"/>
                        </a:lnTo>
                        <a:lnTo>
                          <a:pt x="13" y="15"/>
                        </a:lnTo>
                        <a:lnTo>
                          <a:pt x="0" y="15"/>
                        </a:lnTo>
                        <a:lnTo>
                          <a:pt x="0" y="17"/>
                        </a:lnTo>
                        <a:lnTo>
                          <a:pt x="1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51" name="Rectangle 225"/>
                <p:cNvSpPr>
                  <a:spLocks noChangeArrowheads="1"/>
                </p:cNvSpPr>
                <p:nvPr/>
              </p:nvSpPr>
              <p:spPr bwMode="auto">
                <a:xfrm>
                  <a:off x="8714596" y="4606807"/>
                  <a:ext cx="148575"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2" name="Rectangle 226"/>
                <p:cNvSpPr>
                  <a:spLocks noChangeArrowheads="1"/>
                </p:cNvSpPr>
                <p:nvPr/>
              </p:nvSpPr>
              <p:spPr bwMode="auto">
                <a:xfrm>
                  <a:off x="8717310" y="4606807"/>
                  <a:ext cx="145861" cy="26828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3" name="Oval 227"/>
                <p:cNvSpPr>
                  <a:spLocks noChangeArrowheads="1"/>
                </p:cNvSpPr>
                <p:nvPr/>
              </p:nvSpPr>
              <p:spPr bwMode="auto">
                <a:xfrm>
                  <a:off x="8818722" y="4740157"/>
                  <a:ext cx="20638"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4" name="Oval 228"/>
                <p:cNvSpPr>
                  <a:spLocks noChangeArrowheads="1"/>
                </p:cNvSpPr>
                <p:nvPr/>
              </p:nvSpPr>
              <p:spPr bwMode="auto">
                <a:xfrm>
                  <a:off x="8818722" y="4740157"/>
                  <a:ext cx="20638"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5" name="Freeform 229"/>
                <p:cNvSpPr>
                  <a:spLocks noEditPoints="1"/>
                </p:cNvSpPr>
                <p:nvPr/>
              </p:nvSpPr>
              <p:spPr bwMode="auto">
                <a:xfrm>
                  <a:off x="8753634" y="4783020"/>
                  <a:ext cx="85725" cy="47625"/>
                </a:xfrm>
                <a:custGeom>
                  <a:avLst/>
                  <a:gdLst>
                    <a:gd name="T0" fmla="*/ 0 w 54"/>
                    <a:gd name="T1" fmla="*/ 30 h 30"/>
                    <a:gd name="T2" fmla="*/ 54 w 54"/>
                    <a:gd name="T3" fmla="*/ 30 h 30"/>
                    <a:gd name="T4" fmla="*/ 54 w 54"/>
                    <a:gd name="T5" fmla="*/ 26 h 30"/>
                    <a:gd name="T6" fmla="*/ 0 w 54"/>
                    <a:gd name="T7" fmla="*/ 26 h 30"/>
                    <a:gd name="T8" fmla="*/ 0 w 54"/>
                    <a:gd name="T9" fmla="*/ 30 h 30"/>
                    <a:gd name="T10" fmla="*/ 0 w 54"/>
                    <a:gd name="T11" fmla="*/ 17 h 30"/>
                    <a:gd name="T12" fmla="*/ 54 w 54"/>
                    <a:gd name="T13" fmla="*/ 17 h 30"/>
                    <a:gd name="T14" fmla="*/ 54 w 54"/>
                    <a:gd name="T15" fmla="*/ 13 h 30"/>
                    <a:gd name="T16" fmla="*/ 0 w 54"/>
                    <a:gd name="T17" fmla="*/ 13 h 30"/>
                    <a:gd name="T18" fmla="*/ 0 w 54"/>
                    <a:gd name="T19" fmla="*/ 17 h 30"/>
                    <a:gd name="T20" fmla="*/ 0 w 54"/>
                    <a:gd name="T21" fmla="*/ 4 h 30"/>
                    <a:gd name="T22" fmla="*/ 54 w 54"/>
                    <a:gd name="T23" fmla="*/ 4 h 30"/>
                    <a:gd name="T24" fmla="*/ 54 w 54"/>
                    <a:gd name="T25" fmla="*/ 0 h 30"/>
                    <a:gd name="T26" fmla="*/ 0 w 54"/>
                    <a:gd name="T27" fmla="*/ 0 h 30"/>
                    <a:gd name="T28" fmla="*/ 0 w 54"/>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30">
                      <a:moveTo>
                        <a:pt x="0" y="30"/>
                      </a:moveTo>
                      <a:lnTo>
                        <a:pt x="54" y="30"/>
                      </a:lnTo>
                      <a:lnTo>
                        <a:pt x="54" y="26"/>
                      </a:lnTo>
                      <a:lnTo>
                        <a:pt x="0" y="26"/>
                      </a:lnTo>
                      <a:lnTo>
                        <a:pt x="0" y="30"/>
                      </a:lnTo>
                      <a:close/>
                      <a:moveTo>
                        <a:pt x="0" y="17"/>
                      </a:moveTo>
                      <a:lnTo>
                        <a:pt x="54" y="17"/>
                      </a:lnTo>
                      <a:lnTo>
                        <a:pt x="54" y="13"/>
                      </a:lnTo>
                      <a:lnTo>
                        <a:pt x="0" y="13"/>
                      </a:lnTo>
                      <a:lnTo>
                        <a:pt x="0" y="17"/>
                      </a:lnTo>
                      <a:close/>
                      <a:moveTo>
                        <a:pt x="0" y="4"/>
                      </a:moveTo>
                      <a:lnTo>
                        <a:pt x="54" y="4"/>
                      </a:lnTo>
                      <a:lnTo>
                        <a:pt x="54"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6" name="Rectangle 231"/>
                <p:cNvSpPr>
                  <a:spLocks noChangeArrowheads="1"/>
                </p:cNvSpPr>
                <p:nvPr/>
              </p:nvSpPr>
              <p:spPr bwMode="auto">
                <a:xfrm>
                  <a:off x="8731699" y="4632044"/>
                  <a:ext cx="1041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700" b="1" dirty="0">
                      <a:solidFill>
                        <a:srgbClr val="000000"/>
                      </a:solidFill>
                      <a:latin typeface="Calibri" panose="020F0502020204030204" pitchFamily="34" charset="0"/>
                    </a:rPr>
                    <a:t>D</a:t>
                  </a:r>
                  <a:r>
                    <a:rPr kumimoji="0" lang="en-US" altLang="en-US" sz="700" b="1" i="0" u="none" strike="noStrike" cap="none" normalizeH="0" baseline="0" dirty="0">
                      <a:ln>
                        <a:noFill/>
                      </a:ln>
                      <a:solidFill>
                        <a:srgbClr val="000000"/>
                      </a:solidFill>
                      <a:effectLst/>
                      <a:latin typeface="Calibri" panose="020F0502020204030204" pitchFamily="34" charset="0"/>
                    </a:rPr>
                    <a:t>C</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257" name="Group 256"/>
                <p:cNvGrpSpPr/>
                <p:nvPr/>
              </p:nvGrpSpPr>
              <p:grpSpPr>
                <a:xfrm>
                  <a:off x="8887446" y="4606807"/>
                  <a:ext cx="152211" cy="268288"/>
                  <a:chOff x="9475025" y="4555533"/>
                  <a:chExt cx="152211" cy="268288"/>
                </a:xfrm>
              </p:grpSpPr>
              <p:sp>
                <p:nvSpPr>
                  <p:cNvPr id="265" name="Rectangle 232"/>
                  <p:cNvSpPr>
                    <a:spLocks noChangeArrowheads="1"/>
                  </p:cNvSpPr>
                  <p:nvPr/>
                </p:nvSpPr>
                <p:spPr bwMode="auto">
                  <a:xfrm>
                    <a:off x="9481375" y="4555533"/>
                    <a:ext cx="145861"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6" name="Rectangle 233"/>
                  <p:cNvSpPr>
                    <a:spLocks noChangeArrowheads="1"/>
                  </p:cNvSpPr>
                  <p:nvPr/>
                </p:nvSpPr>
                <p:spPr bwMode="auto">
                  <a:xfrm>
                    <a:off x="9475025" y="4555533"/>
                    <a:ext cx="152211" cy="26828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7" name="Oval 234"/>
                  <p:cNvSpPr>
                    <a:spLocks noChangeArrowheads="1"/>
                  </p:cNvSpPr>
                  <p:nvPr/>
                </p:nvSpPr>
                <p:spPr bwMode="auto">
                  <a:xfrm>
                    <a:off x="9581199" y="4688883"/>
                    <a:ext cx="22225"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8" name="Oval 235"/>
                  <p:cNvSpPr>
                    <a:spLocks noChangeArrowheads="1"/>
                  </p:cNvSpPr>
                  <p:nvPr/>
                </p:nvSpPr>
                <p:spPr bwMode="auto">
                  <a:xfrm>
                    <a:off x="9581199" y="4688883"/>
                    <a:ext cx="22225"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9" name="Freeform 236"/>
                  <p:cNvSpPr>
                    <a:spLocks noEditPoints="1"/>
                  </p:cNvSpPr>
                  <p:nvPr/>
                </p:nvSpPr>
                <p:spPr bwMode="auto">
                  <a:xfrm>
                    <a:off x="9516112" y="4733333"/>
                    <a:ext cx="87313" cy="47625"/>
                  </a:xfrm>
                  <a:custGeom>
                    <a:avLst/>
                    <a:gdLst>
                      <a:gd name="T0" fmla="*/ 0 w 55"/>
                      <a:gd name="T1" fmla="*/ 30 h 30"/>
                      <a:gd name="T2" fmla="*/ 55 w 55"/>
                      <a:gd name="T3" fmla="*/ 30 h 30"/>
                      <a:gd name="T4" fmla="*/ 55 w 55"/>
                      <a:gd name="T5" fmla="*/ 25 h 30"/>
                      <a:gd name="T6" fmla="*/ 0 w 55"/>
                      <a:gd name="T7" fmla="*/ 25 h 30"/>
                      <a:gd name="T8" fmla="*/ 0 w 55"/>
                      <a:gd name="T9" fmla="*/ 30 h 30"/>
                      <a:gd name="T10" fmla="*/ 0 w 55"/>
                      <a:gd name="T11" fmla="*/ 17 h 30"/>
                      <a:gd name="T12" fmla="*/ 55 w 55"/>
                      <a:gd name="T13" fmla="*/ 17 h 30"/>
                      <a:gd name="T14" fmla="*/ 55 w 55"/>
                      <a:gd name="T15" fmla="*/ 13 h 30"/>
                      <a:gd name="T16" fmla="*/ 0 w 55"/>
                      <a:gd name="T17" fmla="*/ 13 h 30"/>
                      <a:gd name="T18" fmla="*/ 0 w 55"/>
                      <a:gd name="T19" fmla="*/ 17 h 30"/>
                      <a:gd name="T20" fmla="*/ 0 w 55"/>
                      <a:gd name="T21" fmla="*/ 4 h 30"/>
                      <a:gd name="T22" fmla="*/ 55 w 55"/>
                      <a:gd name="T23" fmla="*/ 4 h 30"/>
                      <a:gd name="T24" fmla="*/ 55 w 55"/>
                      <a:gd name="T25" fmla="*/ 0 h 30"/>
                      <a:gd name="T26" fmla="*/ 0 w 55"/>
                      <a:gd name="T27" fmla="*/ 0 h 30"/>
                      <a:gd name="T28" fmla="*/ 0 w 55"/>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0">
                        <a:moveTo>
                          <a:pt x="0" y="30"/>
                        </a:moveTo>
                        <a:lnTo>
                          <a:pt x="55" y="30"/>
                        </a:lnTo>
                        <a:lnTo>
                          <a:pt x="55" y="25"/>
                        </a:lnTo>
                        <a:lnTo>
                          <a:pt x="0" y="25"/>
                        </a:lnTo>
                        <a:lnTo>
                          <a:pt x="0" y="30"/>
                        </a:lnTo>
                        <a:close/>
                        <a:moveTo>
                          <a:pt x="0" y="17"/>
                        </a:moveTo>
                        <a:lnTo>
                          <a:pt x="55" y="17"/>
                        </a:lnTo>
                        <a:lnTo>
                          <a:pt x="55" y="13"/>
                        </a:lnTo>
                        <a:lnTo>
                          <a:pt x="0" y="13"/>
                        </a:lnTo>
                        <a:lnTo>
                          <a:pt x="0" y="17"/>
                        </a:lnTo>
                        <a:close/>
                        <a:moveTo>
                          <a:pt x="0" y="4"/>
                        </a:moveTo>
                        <a:lnTo>
                          <a:pt x="55" y="4"/>
                        </a:lnTo>
                        <a:lnTo>
                          <a:pt x="55"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0" name="Rectangle 240"/>
                  <p:cNvSpPr>
                    <a:spLocks noChangeArrowheads="1"/>
                  </p:cNvSpPr>
                  <p:nvPr/>
                </p:nvSpPr>
                <p:spPr bwMode="auto">
                  <a:xfrm>
                    <a:off x="9501178" y="4579236"/>
                    <a:ext cx="1041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Calibri" panose="020F0502020204030204" pitchFamily="34" charset="0"/>
                      </a:rPr>
                      <a:t>DC</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grpSp>
              <p:nvGrpSpPr>
                <p:cNvPr id="258" name="Group 257"/>
                <p:cNvGrpSpPr/>
                <p:nvPr/>
              </p:nvGrpSpPr>
              <p:grpSpPr>
                <a:xfrm>
                  <a:off x="9055222" y="4609982"/>
                  <a:ext cx="145863" cy="268288"/>
                  <a:chOff x="9481373" y="4555533"/>
                  <a:chExt cx="145863" cy="268288"/>
                </a:xfrm>
              </p:grpSpPr>
              <p:sp>
                <p:nvSpPr>
                  <p:cNvPr id="259" name="Rectangle 232"/>
                  <p:cNvSpPr>
                    <a:spLocks noChangeArrowheads="1"/>
                  </p:cNvSpPr>
                  <p:nvPr/>
                </p:nvSpPr>
                <p:spPr bwMode="auto">
                  <a:xfrm>
                    <a:off x="9481374" y="4555533"/>
                    <a:ext cx="145862"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0" name="Rectangle 233"/>
                  <p:cNvSpPr>
                    <a:spLocks noChangeArrowheads="1"/>
                  </p:cNvSpPr>
                  <p:nvPr/>
                </p:nvSpPr>
                <p:spPr bwMode="auto">
                  <a:xfrm>
                    <a:off x="9481373" y="4555533"/>
                    <a:ext cx="145863" cy="26828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1" name="Oval 234"/>
                  <p:cNvSpPr>
                    <a:spLocks noChangeArrowheads="1"/>
                  </p:cNvSpPr>
                  <p:nvPr/>
                </p:nvSpPr>
                <p:spPr bwMode="auto">
                  <a:xfrm>
                    <a:off x="9581199" y="4688883"/>
                    <a:ext cx="22225" cy="206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2" name="Oval 235"/>
                  <p:cNvSpPr>
                    <a:spLocks noChangeArrowheads="1"/>
                  </p:cNvSpPr>
                  <p:nvPr/>
                </p:nvSpPr>
                <p:spPr bwMode="auto">
                  <a:xfrm>
                    <a:off x="9581199" y="4688883"/>
                    <a:ext cx="22225" cy="2063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3" name="Freeform 236"/>
                  <p:cNvSpPr>
                    <a:spLocks noEditPoints="1"/>
                  </p:cNvSpPr>
                  <p:nvPr/>
                </p:nvSpPr>
                <p:spPr bwMode="auto">
                  <a:xfrm>
                    <a:off x="9516112" y="4733333"/>
                    <a:ext cx="87313" cy="47625"/>
                  </a:xfrm>
                  <a:custGeom>
                    <a:avLst/>
                    <a:gdLst>
                      <a:gd name="T0" fmla="*/ 0 w 55"/>
                      <a:gd name="T1" fmla="*/ 30 h 30"/>
                      <a:gd name="T2" fmla="*/ 55 w 55"/>
                      <a:gd name="T3" fmla="*/ 30 h 30"/>
                      <a:gd name="T4" fmla="*/ 55 w 55"/>
                      <a:gd name="T5" fmla="*/ 25 h 30"/>
                      <a:gd name="T6" fmla="*/ 0 w 55"/>
                      <a:gd name="T7" fmla="*/ 25 h 30"/>
                      <a:gd name="T8" fmla="*/ 0 w 55"/>
                      <a:gd name="T9" fmla="*/ 30 h 30"/>
                      <a:gd name="T10" fmla="*/ 0 w 55"/>
                      <a:gd name="T11" fmla="*/ 17 h 30"/>
                      <a:gd name="T12" fmla="*/ 55 w 55"/>
                      <a:gd name="T13" fmla="*/ 17 h 30"/>
                      <a:gd name="T14" fmla="*/ 55 w 55"/>
                      <a:gd name="T15" fmla="*/ 13 h 30"/>
                      <a:gd name="T16" fmla="*/ 0 w 55"/>
                      <a:gd name="T17" fmla="*/ 13 h 30"/>
                      <a:gd name="T18" fmla="*/ 0 w 55"/>
                      <a:gd name="T19" fmla="*/ 17 h 30"/>
                      <a:gd name="T20" fmla="*/ 0 w 55"/>
                      <a:gd name="T21" fmla="*/ 4 h 30"/>
                      <a:gd name="T22" fmla="*/ 55 w 55"/>
                      <a:gd name="T23" fmla="*/ 4 h 30"/>
                      <a:gd name="T24" fmla="*/ 55 w 55"/>
                      <a:gd name="T25" fmla="*/ 0 h 30"/>
                      <a:gd name="T26" fmla="*/ 0 w 55"/>
                      <a:gd name="T27" fmla="*/ 0 h 30"/>
                      <a:gd name="T28" fmla="*/ 0 w 55"/>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0">
                        <a:moveTo>
                          <a:pt x="0" y="30"/>
                        </a:moveTo>
                        <a:lnTo>
                          <a:pt x="55" y="30"/>
                        </a:lnTo>
                        <a:lnTo>
                          <a:pt x="55" y="25"/>
                        </a:lnTo>
                        <a:lnTo>
                          <a:pt x="0" y="25"/>
                        </a:lnTo>
                        <a:lnTo>
                          <a:pt x="0" y="30"/>
                        </a:lnTo>
                        <a:close/>
                        <a:moveTo>
                          <a:pt x="0" y="17"/>
                        </a:moveTo>
                        <a:lnTo>
                          <a:pt x="55" y="17"/>
                        </a:lnTo>
                        <a:lnTo>
                          <a:pt x="55" y="13"/>
                        </a:lnTo>
                        <a:lnTo>
                          <a:pt x="0" y="13"/>
                        </a:lnTo>
                        <a:lnTo>
                          <a:pt x="0" y="17"/>
                        </a:lnTo>
                        <a:close/>
                        <a:moveTo>
                          <a:pt x="0" y="4"/>
                        </a:moveTo>
                        <a:lnTo>
                          <a:pt x="55" y="4"/>
                        </a:lnTo>
                        <a:lnTo>
                          <a:pt x="55"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4" name="Rectangle 240"/>
                  <p:cNvSpPr>
                    <a:spLocks noChangeArrowheads="1"/>
                  </p:cNvSpPr>
                  <p:nvPr/>
                </p:nvSpPr>
                <p:spPr bwMode="auto">
                  <a:xfrm>
                    <a:off x="9505390" y="4577676"/>
                    <a:ext cx="1041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Calibri" panose="020F0502020204030204" pitchFamily="34" charset="0"/>
                      </a:rPr>
                      <a:t>DC</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grpSp>
          <p:grpSp>
            <p:nvGrpSpPr>
              <p:cNvPr id="240" name="Group 239"/>
              <p:cNvGrpSpPr/>
              <p:nvPr/>
            </p:nvGrpSpPr>
            <p:grpSpPr>
              <a:xfrm>
                <a:off x="9042816" y="4305247"/>
                <a:ext cx="320675" cy="107950"/>
                <a:chOff x="9268462" y="4976221"/>
                <a:chExt cx="320675" cy="107950"/>
              </a:xfrm>
            </p:grpSpPr>
            <p:sp>
              <p:nvSpPr>
                <p:cNvPr id="241" name="Freeform 175"/>
                <p:cNvSpPr>
                  <a:spLocks noEditPoints="1"/>
                </p:cNvSpPr>
                <p:nvPr/>
              </p:nvSpPr>
              <p:spPr bwMode="auto">
                <a:xfrm>
                  <a:off x="9522462" y="5049246"/>
                  <a:ext cx="47625" cy="19050"/>
                </a:xfrm>
                <a:custGeom>
                  <a:avLst/>
                  <a:gdLst>
                    <a:gd name="T0" fmla="*/ 31 w 231"/>
                    <a:gd name="T1" fmla="*/ 2 h 74"/>
                    <a:gd name="T2" fmla="*/ 205 w 231"/>
                    <a:gd name="T3" fmla="*/ 19 h 74"/>
                    <a:gd name="T4" fmla="*/ 204 w 231"/>
                    <a:gd name="T5" fmla="*/ 37 h 74"/>
                    <a:gd name="T6" fmla="*/ 29 w 231"/>
                    <a:gd name="T7" fmla="*/ 20 h 74"/>
                    <a:gd name="T8" fmla="*/ 31 w 231"/>
                    <a:gd name="T9" fmla="*/ 2 h 74"/>
                    <a:gd name="T10" fmla="*/ 27 w 231"/>
                    <a:gd name="T11" fmla="*/ 37 h 74"/>
                    <a:gd name="T12" fmla="*/ 202 w 231"/>
                    <a:gd name="T13" fmla="*/ 55 h 74"/>
                    <a:gd name="T14" fmla="*/ 200 w 231"/>
                    <a:gd name="T15" fmla="*/ 72 h 74"/>
                    <a:gd name="T16" fmla="*/ 26 w 231"/>
                    <a:gd name="T17" fmla="*/ 55 h 74"/>
                    <a:gd name="T18" fmla="*/ 27 w 231"/>
                    <a:gd name="T19" fmla="*/ 37 h 74"/>
                    <a:gd name="T20" fmla="*/ 26 w 231"/>
                    <a:gd name="T21" fmla="*/ 55 h 74"/>
                    <a:gd name="T22" fmla="*/ 2 w 231"/>
                    <a:gd name="T23" fmla="*/ 26 h 74"/>
                    <a:gd name="T24" fmla="*/ 31 w 231"/>
                    <a:gd name="T25" fmla="*/ 2 h 74"/>
                    <a:gd name="T26" fmla="*/ 26 w 231"/>
                    <a:gd name="T27" fmla="*/ 55 h 74"/>
                    <a:gd name="T28" fmla="*/ 205 w 231"/>
                    <a:gd name="T29" fmla="*/ 19 h 74"/>
                    <a:gd name="T30" fmla="*/ 229 w 231"/>
                    <a:gd name="T31" fmla="*/ 48 h 74"/>
                    <a:gd name="T32" fmla="*/ 200 w 231"/>
                    <a:gd name="T33" fmla="*/ 72 h 74"/>
                    <a:gd name="T34" fmla="*/ 205 w 231"/>
                    <a:gd name="T35"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74">
                      <a:moveTo>
                        <a:pt x="31" y="2"/>
                      </a:moveTo>
                      <a:lnTo>
                        <a:pt x="205" y="19"/>
                      </a:lnTo>
                      <a:lnTo>
                        <a:pt x="204" y="37"/>
                      </a:lnTo>
                      <a:lnTo>
                        <a:pt x="29" y="20"/>
                      </a:lnTo>
                      <a:lnTo>
                        <a:pt x="31" y="2"/>
                      </a:lnTo>
                      <a:close/>
                      <a:moveTo>
                        <a:pt x="27" y="37"/>
                      </a:moveTo>
                      <a:lnTo>
                        <a:pt x="202" y="55"/>
                      </a:lnTo>
                      <a:lnTo>
                        <a:pt x="200" y="72"/>
                      </a:lnTo>
                      <a:lnTo>
                        <a:pt x="26" y="55"/>
                      </a:lnTo>
                      <a:lnTo>
                        <a:pt x="27" y="37"/>
                      </a:lnTo>
                      <a:close/>
                      <a:moveTo>
                        <a:pt x="26" y="55"/>
                      </a:moveTo>
                      <a:cubicBezTo>
                        <a:pt x="11" y="54"/>
                        <a:pt x="0" y="40"/>
                        <a:pt x="2" y="26"/>
                      </a:cubicBezTo>
                      <a:cubicBezTo>
                        <a:pt x="3" y="11"/>
                        <a:pt x="16" y="0"/>
                        <a:pt x="31" y="2"/>
                      </a:cubicBezTo>
                      <a:lnTo>
                        <a:pt x="26" y="55"/>
                      </a:lnTo>
                      <a:close/>
                      <a:moveTo>
                        <a:pt x="205" y="19"/>
                      </a:moveTo>
                      <a:cubicBezTo>
                        <a:pt x="220" y="21"/>
                        <a:pt x="231" y="34"/>
                        <a:pt x="229" y="48"/>
                      </a:cubicBezTo>
                      <a:cubicBezTo>
                        <a:pt x="228" y="63"/>
                        <a:pt x="215" y="74"/>
                        <a:pt x="200" y="72"/>
                      </a:cubicBezTo>
                      <a:lnTo>
                        <a:pt x="205" y="19"/>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2" name="Freeform 177"/>
                <p:cNvSpPr>
                  <a:spLocks noEditPoints="1"/>
                </p:cNvSpPr>
                <p:nvPr/>
              </p:nvSpPr>
              <p:spPr bwMode="auto">
                <a:xfrm>
                  <a:off x="9268462" y="4976221"/>
                  <a:ext cx="320675" cy="107950"/>
                </a:xfrm>
                <a:custGeom>
                  <a:avLst/>
                  <a:gdLst>
                    <a:gd name="T0" fmla="*/ 186 w 202"/>
                    <a:gd name="T1" fmla="*/ 68 h 68"/>
                    <a:gd name="T2" fmla="*/ 190 w 202"/>
                    <a:gd name="T3" fmla="*/ 62 h 68"/>
                    <a:gd name="T4" fmla="*/ 11 w 202"/>
                    <a:gd name="T5" fmla="*/ 62 h 68"/>
                    <a:gd name="T6" fmla="*/ 15 w 202"/>
                    <a:gd name="T7" fmla="*/ 68 h 68"/>
                    <a:gd name="T8" fmla="*/ 186 w 202"/>
                    <a:gd name="T9" fmla="*/ 68 h 68"/>
                    <a:gd name="T10" fmla="*/ 202 w 202"/>
                    <a:gd name="T11" fmla="*/ 0 h 68"/>
                    <a:gd name="T12" fmla="*/ 0 w 202"/>
                    <a:gd name="T13" fmla="*/ 0 h 68"/>
                    <a:gd name="T14" fmla="*/ 0 w 202"/>
                    <a:gd name="T15" fmla="*/ 60 h 68"/>
                    <a:gd name="T16" fmla="*/ 202 w 202"/>
                    <a:gd name="T17" fmla="*/ 60 h 68"/>
                    <a:gd name="T18" fmla="*/ 202 w 202"/>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68">
                      <a:moveTo>
                        <a:pt x="186" y="68"/>
                      </a:moveTo>
                      <a:lnTo>
                        <a:pt x="190" y="62"/>
                      </a:lnTo>
                      <a:lnTo>
                        <a:pt x="11" y="62"/>
                      </a:lnTo>
                      <a:lnTo>
                        <a:pt x="15" y="68"/>
                      </a:lnTo>
                      <a:lnTo>
                        <a:pt x="186" y="68"/>
                      </a:lnTo>
                      <a:close/>
                      <a:moveTo>
                        <a:pt x="202" y="0"/>
                      </a:moveTo>
                      <a:lnTo>
                        <a:pt x="0" y="0"/>
                      </a:lnTo>
                      <a:lnTo>
                        <a:pt x="0" y="60"/>
                      </a:lnTo>
                      <a:lnTo>
                        <a:pt x="202" y="60"/>
                      </a:lnTo>
                      <a:lnTo>
                        <a:pt x="2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3" name="Freeform 178"/>
                <p:cNvSpPr>
                  <a:spLocks/>
                </p:cNvSpPr>
                <p:nvPr/>
              </p:nvSpPr>
              <p:spPr bwMode="auto">
                <a:xfrm>
                  <a:off x="9285924" y="5074646"/>
                  <a:ext cx="284163" cy="9525"/>
                </a:xfrm>
                <a:custGeom>
                  <a:avLst/>
                  <a:gdLst>
                    <a:gd name="T0" fmla="*/ 175 w 179"/>
                    <a:gd name="T1" fmla="*/ 6 h 6"/>
                    <a:gd name="T2" fmla="*/ 179 w 179"/>
                    <a:gd name="T3" fmla="*/ 0 h 6"/>
                    <a:gd name="T4" fmla="*/ 0 w 179"/>
                    <a:gd name="T5" fmla="*/ 0 h 6"/>
                    <a:gd name="T6" fmla="*/ 4 w 179"/>
                    <a:gd name="T7" fmla="*/ 6 h 6"/>
                    <a:gd name="T8" fmla="*/ 175 w 179"/>
                    <a:gd name="T9" fmla="*/ 6 h 6"/>
                  </a:gdLst>
                  <a:ahLst/>
                  <a:cxnLst>
                    <a:cxn ang="0">
                      <a:pos x="T0" y="T1"/>
                    </a:cxn>
                    <a:cxn ang="0">
                      <a:pos x="T2" y="T3"/>
                    </a:cxn>
                    <a:cxn ang="0">
                      <a:pos x="T4" y="T5"/>
                    </a:cxn>
                    <a:cxn ang="0">
                      <a:pos x="T6" y="T7"/>
                    </a:cxn>
                    <a:cxn ang="0">
                      <a:pos x="T8" y="T9"/>
                    </a:cxn>
                  </a:cxnLst>
                  <a:rect l="0" t="0" r="r" b="b"/>
                  <a:pathLst>
                    <a:path w="179" h="6">
                      <a:moveTo>
                        <a:pt x="175" y="6"/>
                      </a:moveTo>
                      <a:lnTo>
                        <a:pt x="179" y="0"/>
                      </a:lnTo>
                      <a:lnTo>
                        <a:pt x="0" y="0"/>
                      </a:lnTo>
                      <a:lnTo>
                        <a:pt x="4" y="6"/>
                      </a:lnTo>
                      <a:lnTo>
                        <a:pt x="175" y="6"/>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4" name="Rectangle 179"/>
                <p:cNvSpPr>
                  <a:spLocks noChangeArrowheads="1"/>
                </p:cNvSpPr>
                <p:nvPr/>
              </p:nvSpPr>
              <p:spPr bwMode="auto">
                <a:xfrm>
                  <a:off x="9268462" y="4976221"/>
                  <a:ext cx="320675" cy="9525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5" name="Rectangle 180"/>
                <p:cNvSpPr>
                  <a:spLocks noChangeArrowheads="1"/>
                </p:cNvSpPr>
                <p:nvPr/>
              </p:nvSpPr>
              <p:spPr bwMode="auto">
                <a:xfrm>
                  <a:off x="9485949" y="4993683"/>
                  <a:ext cx="84138"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6" name="Rectangle 181"/>
                <p:cNvSpPr>
                  <a:spLocks noChangeArrowheads="1"/>
                </p:cNvSpPr>
                <p:nvPr/>
              </p:nvSpPr>
              <p:spPr bwMode="auto">
                <a:xfrm>
                  <a:off x="9485949" y="4993683"/>
                  <a:ext cx="84138" cy="5873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7" name="Freeform 182"/>
                <p:cNvSpPr>
                  <a:spLocks noEditPoints="1"/>
                </p:cNvSpPr>
                <p:nvPr/>
              </p:nvSpPr>
              <p:spPr bwMode="auto">
                <a:xfrm>
                  <a:off x="9303387" y="5007971"/>
                  <a:ext cx="131763" cy="31750"/>
                </a:xfrm>
                <a:custGeom>
                  <a:avLst/>
                  <a:gdLst>
                    <a:gd name="T0" fmla="*/ 0 w 83"/>
                    <a:gd name="T1" fmla="*/ 0 h 20"/>
                    <a:gd name="T2" fmla="*/ 4 w 83"/>
                    <a:gd name="T3" fmla="*/ 5 h 20"/>
                    <a:gd name="T4" fmla="*/ 11 w 83"/>
                    <a:gd name="T5" fmla="*/ 8 h 20"/>
                    <a:gd name="T6" fmla="*/ 14 w 83"/>
                    <a:gd name="T7" fmla="*/ 5 h 20"/>
                    <a:gd name="T8" fmla="*/ 37 w 83"/>
                    <a:gd name="T9" fmla="*/ 0 h 20"/>
                    <a:gd name="T10" fmla="*/ 23 w 83"/>
                    <a:gd name="T11" fmla="*/ 5 h 20"/>
                    <a:gd name="T12" fmla="*/ 27 w 83"/>
                    <a:gd name="T13" fmla="*/ 8 h 20"/>
                    <a:gd name="T14" fmla="*/ 34 w 83"/>
                    <a:gd name="T15" fmla="*/ 5 h 20"/>
                    <a:gd name="T16" fmla="*/ 37 w 83"/>
                    <a:gd name="T17" fmla="*/ 0 h 20"/>
                    <a:gd name="T18" fmla="*/ 46 w 83"/>
                    <a:gd name="T19" fmla="*/ 0 h 20"/>
                    <a:gd name="T20" fmla="*/ 50 w 83"/>
                    <a:gd name="T21" fmla="*/ 5 h 20"/>
                    <a:gd name="T22" fmla="*/ 56 w 83"/>
                    <a:gd name="T23" fmla="*/ 8 h 20"/>
                    <a:gd name="T24" fmla="*/ 60 w 83"/>
                    <a:gd name="T25" fmla="*/ 5 h 20"/>
                    <a:gd name="T26" fmla="*/ 83 w 83"/>
                    <a:gd name="T27" fmla="*/ 0 h 20"/>
                    <a:gd name="T28" fmla="*/ 69 w 83"/>
                    <a:gd name="T29" fmla="*/ 5 h 20"/>
                    <a:gd name="T30" fmla="*/ 72 w 83"/>
                    <a:gd name="T31" fmla="*/ 8 h 20"/>
                    <a:gd name="T32" fmla="*/ 79 w 83"/>
                    <a:gd name="T33" fmla="*/ 5 h 20"/>
                    <a:gd name="T34" fmla="*/ 83 w 83"/>
                    <a:gd name="T35" fmla="*/ 0 h 20"/>
                    <a:gd name="T36" fmla="*/ 69 w 83"/>
                    <a:gd name="T37" fmla="*/ 12 h 20"/>
                    <a:gd name="T38" fmla="*/ 72 w 83"/>
                    <a:gd name="T39" fmla="*/ 17 h 20"/>
                    <a:gd name="T40" fmla="*/ 79 w 83"/>
                    <a:gd name="T41" fmla="*/ 20 h 20"/>
                    <a:gd name="T42" fmla="*/ 83 w 83"/>
                    <a:gd name="T43" fmla="*/ 17 h 20"/>
                    <a:gd name="T44" fmla="*/ 60 w 83"/>
                    <a:gd name="T45" fmla="*/ 12 h 20"/>
                    <a:gd name="T46" fmla="*/ 46 w 83"/>
                    <a:gd name="T47" fmla="*/ 17 h 20"/>
                    <a:gd name="T48" fmla="*/ 50 w 83"/>
                    <a:gd name="T49" fmla="*/ 20 h 20"/>
                    <a:gd name="T50" fmla="*/ 56 w 83"/>
                    <a:gd name="T51" fmla="*/ 17 h 20"/>
                    <a:gd name="T52" fmla="*/ 60 w 83"/>
                    <a:gd name="T53" fmla="*/ 12 h 20"/>
                    <a:gd name="T54" fmla="*/ 23 w 83"/>
                    <a:gd name="T55" fmla="*/ 12 h 20"/>
                    <a:gd name="T56" fmla="*/ 27 w 83"/>
                    <a:gd name="T57" fmla="*/ 17 h 20"/>
                    <a:gd name="T58" fmla="*/ 34 w 83"/>
                    <a:gd name="T59" fmla="*/ 20 h 20"/>
                    <a:gd name="T60" fmla="*/ 37 w 83"/>
                    <a:gd name="T61" fmla="*/ 17 h 20"/>
                    <a:gd name="T62" fmla="*/ 14 w 83"/>
                    <a:gd name="T63" fmla="*/ 12 h 20"/>
                    <a:gd name="T64" fmla="*/ 0 w 83"/>
                    <a:gd name="T65" fmla="*/ 17 h 20"/>
                    <a:gd name="T66" fmla="*/ 4 w 83"/>
                    <a:gd name="T67" fmla="*/ 20 h 20"/>
                    <a:gd name="T68" fmla="*/ 11 w 83"/>
                    <a:gd name="T69" fmla="*/ 17 h 20"/>
                    <a:gd name="T70" fmla="*/ 14 w 83"/>
                    <a:gd name="T7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20">
                      <a:moveTo>
                        <a:pt x="14" y="0"/>
                      </a:moveTo>
                      <a:lnTo>
                        <a:pt x="0" y="0"/>
                      </a:lnTo>
                      <a:lnTo>
                        <a:pt x="0" y="5"/>
                      </a:lnTo>
                      <a:lnTo>
                        <a:pt x="4" y="5"/>
                      </a:lnTo>
                      <a:lnTo>
                        <a:pt x="4" y="8"/>
                      </a:lnTo>
                      <a:lnTo>
                        <a:pt x="11" y="8"/>
                      </a:lnTo>
                      <a:lnTo>
                        <a:pt x="11" y="5"/>
                      </a:lnTo>
                      <a:lnTo>
                        <a:pt x="14" y="5"/>
                      </a:lnTo>
                      <a:lnTo>
                        <a:pt x="14" y="0"/>
                      </a:lnTo>
                      <a:close/>
                      <a:moveTo>
                        <a:pt x="37" y="0"/>
                      </a:moveTo>
                      <a:lnTo>
                        <a:pt x="23" y="0"/>
                      </a:lnTo>
                      <a:lnTo>
                        <a:pt x="23" y="5"/>
                      </a:lnTo>
                      <a:lnTo>
                        <a:pt x="27" y="5"/>
                      </a:lnTo>
                      <a:lnTo>
                        <a:pt x="27" y="8"/>
                      </a:lnTo>
                      <a:lnTo>
                        <a:pt x="34" y="8"/>
                      </a:lnTo>
                      <a:lnTo>
                        <a:pt x="34" y="5"/>
                      </a:lnTo>
                      <a:lnTo>
                        <a:pt x="37" y="5"/>
                      </a:lnTo>
                      <a:lnTo>
                        <a:pt x="37" y="0"/>
                      </a:lnTo>
                      <a:close/>
                      <a:moveTo>
                        <a:pt x="60" y="0"/>
                      </a:moveTo>
                      <a:lnTo>
                        <a:pt x="46" y="0"/>
                      </a:lnTo>
                      <a:lnTo>
                        <a:pt x="46" y="5"/>
                      </a:lnTo>
                      <a:lnTo>
                        <a:pt x="50" y="5"/>
                      </a:lnTo>
                      <a:lnTo>
                        <a:pt x="50" y="8"/>
                      </a:lnTo>
                      <a:lnTo>
                        <a:pt x="56" y="8"/>
                      </a:lnTo>
                      <a:lnTo>
                        <a:pt x="56" y="5"/>
                      </a:lnTo>
                      <a:lnTo>
                        <a:pt x="60" y="5"/>
                      </a:lnTo>
                      <a:lnTo>
                        <a:pt x="60" y="0"/>
                      </a:lnTo>
                      <a:close/>
                      <a:moveTo>
                        <a:pt x="83" y="0"/>
                      </a:moveTo>
                      <a:lnTo>
                        <a:pt x="69" y="0"/>
                      </a:lnTo>
                      <a:lnTo>
                        <a:pt x="69" y="5"/>
                      </a:lnTo>
                      <a:lnTo>
                        <a:pt x="72" y="5"/>
                      </a:lnTo>
                      <a:lnTo>
                        <a:pt x="72" y="8"/>
                      </a:lnTo>
                      <a:lnTo>
                        <a:pt x="79" y="8"/>
                      </a:lnTo>
                      <a:lnTo>
                        <a:pt x="79" y="5"/>
                      </a:lnTo>
                      <a:lnTo>
                        <a:pt x="83" y="5"/>
                      </a:lnTo>
                      <a:lnTo>
                        <a:pt x="83" y="0"/>
                      </a:lnTo>
                      <a:close/>
                      <a:moveTo>
                        <a:pt x="83" y="12"/>
                      </a:moveTo>
                      <a:lnTo>
                        <a:pt x="69" y="12"/>
                      </a:lnTo>
                      <a:lnTo>
                        <a:pt x="69" y="17"/>
                      </a:lnTo>
                      <a:lnTo>
                        <a:pt x="72" y="17"/>
                      </a:lnTo>
                      <a:lnTo>
                        <a:pt x="72" y="20"/>
                      </a:lnTo>
                      <a:lnTo>
                        <a:pt x="79" y="20"/>
                      </a:lnTo>
                      <a:lnTo>
                        <a:pt x="79" y="17"/>
                      </a:lnTo>
                      <a:lnTo>
                        <a:pt x="83" y="17"/>
                      </a:lnTo>
                      <a:lnTo>
                        <a:pt x="83" y="12"/>
                      </a:lnTo>
                      <a:close/>
                      <a:moveTo>
                        <a:pt x="60" y="12"/>
                      </a:moveTo>
                      <a:lnTo>
                        <a:pt x="46" y="12"/>
                      </a:lnTo>
                      <a:lnTo>
                        <a:pt x="46" y="17"/>
                      </a:lnTo>
                      <a:lnTo>
                        <a:pt x="50" y="17"/>
                      </a:lnTo>
                      <a:lnTo>
                        <a:pt x="50" y="20"/>
                      </a:lnTo>
                      <a:lnTo>
                        <a:pt x="56" y="20"/>
                      </a:lnTo>
                      <a:lnTo>
                        <a:pt x="56" y="17"/>
                      </a:lnTo>
                      <a:lnTo>
                        <a:pt x="60" y="17"/>
                      </a:lnTo>
                      <a:lnTo>
                        <a:pt x="60" y="12"/>
                      </a:lnTo>
                      <a:close/>
                      <a:moveTo>
                        <a:pt x="37" y="12"/>
                      </a:moveTo>
                      <a:lnTo>
                        <a:pt x="23" y="12"/>
                      </a:lnTo>
                      <a:lnTo>
                        <a:pt x="23" y="17"/>
                      </a:lnTo>
                      <a:lnTo>
                        <a:pt x="27" y="17"/>
                      </a:lnTo>
                      <a:lnTo>
                        <a:pt x="27" y="20"/>
                      </a:lnTo>
                      <a:lnTo>
                        <a:pt x="34" y="20"/>
                      </a:lnTo>
                      <a:lnTo>
                        <a:pt x="34" y="17"/>
                      </a:lnTo>
                      <a:lnTo>
                        <a:pt x="37" y="17"/>
                      </a:lnTo>
                      <a:lnTo>
                        <a:pt x="37" y="12"/>
                      </a:lnTo>
                      <a:close/>
                      <a:moveTo>
                        <a:pt x="14" y="12"/>
                      </a:moveTo>
                      <a:lnTo>
                        <a:pt x="0" y="12"/>
                      </a:lnTo>
                      <a:lnTo>
                        <a:pt x="0" y="17"/>
                      </a:lnTo>
                      <a:lnTo>
                        <a:pt x="4" y="17"/>
                      </a:lnTo>
                      <a:lnTo>
                        <a:pt x="4" y="20"/>
                      </a:lnTo>
                      <a:lnTo>
                        <a:pt x="11" y="20"/>
                      </a:lnTo>
                      <a:lnTo>
                        <a:pt x="11" y="17"/>
                      </a:lnTo>
                      <a:lnTo>
                        <a:pt x="14" y="17"/>
                      </a:lnTo>
                      <a:lnTo>
                        <a:pt x="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8" name="Freeform 183"/>
                <p:cNvSpPr>
                  <a:spLocks noEditPoints="1"/>
                </p:cNvSpPr>
                <p:nvPr/>
              </p:nvSpPr>
              <p:spPr bwMode="auto">
                <a:xfrm>
                  <a:off x="9492299" y="4998446"/>
                  <a:ext cx="73025" cy="50800"/>
                </a:xfrm>
                <a:custGeom>
                  <a:avLst/>
                  <a:gdLst>
                    <a:gd name="T0" fmla="*/ 22 w 46"/>
                    <a:gd name="T1" fmla="*/ 28 h 32"/>
                    <a:gd name="T2" fmla="*/ 18 w 46"/>
                    <a:gd name="T3" fmla="*/ 25 h 32"/>
                    <a:gd name="T4" fmla="*/ 18 w 46"/>
                    <a:gd name="T5" fmla="*/ 29 h 32"/>
                    <a:gd name="T6" fmla="*/ 23 w 46"/>
                    <a:gd name="T7" fmla="*/ 32 h 32"/>
                    <a:gd name="T8" fmla="*/ 28 w 46"/>
                    <a:gd name="T9" fmla="*/ 29 h 32"/>
                    <a:gd name="T10" fmla="*/ 28 w 46"/>
                    <a:gd name="T11" fmla="*/ 25 h 32"/>
                    <a:gd name="T12" fmla="*/ 25 w 46"/>
                    <a:gd name="T13" fmla="*/ 28 h 32"/>
                    <a:gd name="T14" fmla="*/ 25 w 46"/>
                    <a:gd name="T15" fmla="*/ 19 h 32"/>
                    <a:gd name="T16" fmla="*/ 22 w 46"/>
                    <a:gd name="T17" fmla="*/ 19 h 32"/>
                    <a:gd name="T18" fmla="*/ 22 w 46"/>
                    <a:gd name="T19" fmla="*/ 28 h 32"/>
                    <a:gd name="T20" fmla="*/ 33 w 46"/>
                    <a:gd name="T21" fmla="*/ 15 h 32"/>
                    <a:gd name="T22" fmla="*/ 37 w 46"/>
                    <a:gd name="T23" fmla="*/ 12 h 32"/>
                    <a:gd name="T24" fmla="*/ 33 w 46"/>
                    <a:gd name="T25" fmla="*/ 12 h 32"/>
                    <a:gd name="T26" fmla="*/ 28 w 46"/>
                    <a:gd name="T27" fmla="*/ 16 h 32"/>
                    <a:gd name="T28" fmla="*/ 33 w 46"/>
                    <a:gd name="T29" fmla="*/ 20 h 32"/>
                    <a:gd name="T30" fmla="*/ 37 w 46"/>
                    <a:gd name="T31" fmla="*/ 20 h 32"/>
                    <a:gd name="T32" fmla="*/ 33 w 46"/>
                    <a:gd name="T33" fmla="*/ 17 h 32"/>
                    <a:gd name="T34" fmla="*/ 46 w 46"/>
                    <a:gd name="T35" fmla="*/ 17 h 32"/>
                    <a:gd name="T36" fmla="*/ 46 w 46"/>
                    <a:gd name="T37" fmla="*/ 15 h 32"/>
                    <a:gd name="T38" fmla="*/ 33 w 46"/>
                    <a:gd name="T39" fmla="*/ 15 h 32"/>
                    <a:gd name="T40" fmla="*/ 25 w 46"/>
                    <a:gd name="T41" fmla="*/ 3 h 32"/>
                    <a:gd name="T42" fmla="*/ 28 w 46"/>
                    <a:gd name="T43" fmla="*/ 6 h 32"/>
                    <a:gd name="T44" fmla="*/ 28 w 46"/>
                    <a:gd name="T45" fmla="*/ 3 h 32"/>
                    <a:gd name="T46" fmla="*/ 23 w 46"/>
                    <a:gd name="T47" fmla="*/ 0 h 32"/>
                    <a:gd name="T48" fmla="*/ 18 w 46"/>
                    <a:gd name="T49" fmla="*/ 3 h 32"/>
                    <a:gd name="T50" fmla="*/ 18 w 46"/>
                    <a:gd name="T51" fmla="*/ 6 h 32"/>
                    <a:gd name="T52" fmla="*/ 22 w 46"/>
                    <a:gd name="T53" fmla="*/ 3 h 32"/>
                    <a:gd name="T54" fmla="*/ 22 w 46"/>
                    <a:gd name="T55" fmla="*/ 13 h 32"/>
                    <a:gd name="T56" fmla="*/ 25 w 46"/>
                    <a:gd name="T57" fmla="*/ 13 h 32"/>
                    <a:gd name="T58" fmla="*/ 25 w 46"/>
                    <a:gd name="T59" fmla="*/ 3 h 32"/>
                    <a:gd name="T60" fmla="*/ 13 w 46"/>
                    <a:gd name="T61" fmla="*/ 17 h 32"/>
                    <a:gd name="T62" fmla="*/ 9 w 46"/>
                    <a:gd name="T63" fmla="*/ 20 h 32"/>
                    <a:gd name="T64" fmla="*/ 13 w 46"/>
                    <a:gd name="T65" fmla="*/ 20 h 32"/>
                    <a:gd name="T66" fmla="*/ 18 w 46"/>
                    <a:gd name="T67" fmla="*/ 16 h 32"/>
                    <a:gd name="T68" fmla="*/ 13 w 46"/>
                    <a:gd name="T69" fmla="*/ 12 h 32"/>
                    <a:gd name="T70" fmla="*/ 9 w 46"/>
                    <a:gd name="T71" fmla="*/ 12 h 32"/>
                    <a:gd name="T72" fmla="*/ 13 w 46"/>
                    <a:gd name="T73" fmla="*/ 15 h 32"/>
                    <a:gd name="T74" fmla="*/ 0 w 46"/>
                    <a:gd name="T75" fmla="*/ 15 h 32"/>
                    <a:gd name="T76" fmla="*/ 0 w 46"/>
                    <a:gd name="T77" fmla="*/ 17 h 32"/>
                    <a:gd name="T78" fmla="*/ 13 w 46"/>
                    <a:gd name="T7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32">
                      <a:moveTo>
                        <a:pt x="22" y="28"/>
                      </a:moveTo>
                      <a:lnTo>
                        <a:pt x="18" y="25"/>
                      </a:lnTo>
                      <a:lnTo>
                        <a:pt x="18" y="29"/>
                      </a:lnTo>
                      <a:lnTo>
                        <a:pt x="23" y="32"/>
                      </a:lnTo>
                      <a:lnTo>
                        <a:pt x="28" y="29"/>
                      </a:lnTo>
                      <a:lnTo>
                        <a:pt x="28" y="25"/>
                      </a:lnTo>
                      <a:lnTo>
                        <a:pt x="25" y="28"/>
                      </a:lnTo>
                      <a:lnTo>
                        <a:pt x="25" y="19"/>
                      </a:lnTo>
                      <a:lnTo>
                        <a:pt x="22" y="19"/>
                      </a:lnTo>
                      <a:lnTo>
                        <a:pt x="22" y="28"/>
                      </a:lnTo>
                      <a:close/>
                      <a:moveTo>
                        <a:pt x="33" y="15"/>
                      </a:moveTo>
                      <a:lnTo>
                        <a:pt x="37" y="12"/>
                      </a:lnTo>
                      <a:lnTo>
                        <a:pt x="33" y="12"/>
                      </a:lnTo>
                      <a:lnTo>
                        <a:pt x="28" y="16"/>
                      </a:lnTo>
                      <a:lnTo>
                        <a:pt x="33" y="20"/>
                      </a:lnTo>
                      <a:lnTo>
                        <a:pt x="37" y="20"/>
                      </a:lnTo>
                      <a:lnTo>
                        <a:pt x="33" y="17"/>
                      </a:lnTo>
                      <a:lnTo>
                        <a:pt x="46" y="17"/>
                      </a:lnTo>
                      <a:lnTo>
                        <a:pt x="46" y="15"/>
                      </a:lnTo>
                      <a:lnTo>
                        <a:pt x="33" y="15"/>
                      </a:lnTo>
                      <a:close/>
                      <a:moveTo>
                        <a:pt x="25" y="3"/>
                      </a:moveTo>
                      <a:lnTo>
                        <a:pt x="28" y="6"/>
                      </a:lnTo>
                      <a:lnTo>
                        <a:pt x="28" y="3"/>
                      </a:lnTo>
                      <a:lnTo>
                        <a:pt x="23" y="0"/>
                      </a:lnTo>
                      <a:lnTo>
                        <a:pt x="18" y="3"/>
                      </a:lnTo>
                      <a:lnTo>
                        <a:pt x="18" y="6"/>
                      </a:lnTo>
                      <a:lnTo>
                        <a:pt x="22" y="3"/>
                      </a:lnTo>
                      <a:lnTo>
                        <a:pt x="22" y="13"/>
                      </a:lnTo>
                      <a:lnTo>
                        <a:pt x="25" y="13"/>
                      </a:lnTo>
                      <a:lnTo>
                        <a:pt x="25" y="3"/>
                      </a:lnTo>
                      <a:close/>
                      <a:moveTo>
                        <a:pt x="13" y="17"/>
                      </a:moveTo>
                      <a:lnTo>
                        <a:pt x="9" y="20"/>
                      </a:lnTo>
                      <a:lnTo>
                        <a:pt x="13" y="20"/>
                      </a:lnTo>
                      <a:lnTo>
                        <a:pt x="18" y="16"/>
                      </a:lnTo>
                      <a:lnTo>
                        <a:pt x="13" y="12"/>
                      </a:lnTo>
                      <a:lnTo>
                        <a:pt x="9" y="12"/>
                      </a:lnTo>
                      <a:lnTo>
                        <a:pt x="13" y="15"/>
                      </a:lnTo>
                      <a:lnTo>
                        <a:pt x="0" y="15"/>
                      </a:lnTo>
                      <a:lnTo>
                        <a:pt x="0" y="17"/>
                      </a:lnTo>
                      <a:lnTo>
                        <a:pt x="1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309" name="TextBox 308"/>
            <p:cNvSpPr txBox="1"/>
            <p:nvPr/>
          </p:nvSpPr>
          <p:spPr>
            <a:xfrm>
              <a:off x="10893144" y="2200602"/>
              <a:ext cx="758541" cy="523220"/>
            </a:xfrm>
            <a:prstGeom prst="rect">
              <a:avLst/>
            </a:prstGeom>
            <a:noFill/>
          </p:spPr>
          <p:txBody>
            <a:bodyPr wrap="none" rtlCol="0">
              <a:spAutoFit/>
            </a:bodyPr>
            <a:lstStyle/>
            <a:p>
              <a:r>
                <a:rPr lang="en-GB" sz="1400" dirty="0"/>
                <a:t>DATA</a:t>
              </a:r>
            </a:p>
            <a:p>
              <a:r>
                <a:rPr lang="en-GB" sz="1400" dirty="0"/>
                <a:t>CENTRE</a:t>
              </a:r>
            </a:p>
          </p:txBody>
        </p:sp>
        <p:cxnSp>
          <p:nvCxnSpPr>
            <p:cNvPr id="233" name="Straight Connector 232"/>
            <p:cNvCxnSpPr/>
            <p:nvPr/>
          </p:nvCxnSpPr>
          <p:spPr bwMode="auto">
            <a:xfrm>
              <a:off x="1845005" y="4220766"/>
              <a:ext cx="0" cy="432000"/>
            </a:xfrm>
            <a:prstGeom prst="line">
              <a:avLst/>
            </a:prstGeom>
            <a:solidFill>
              <a:schemeClr val="accent1"/>
            </a:solidFill>
            <a:ln w="254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5" name="TextBox 234"/>
            <p:cNvSpPr txBox="1"/>
            <p:nvPr/>
          </p:nvSpPr>
          <p:spPr>
            <a:xfrm>
              <a:off x="3935554" y="3596960"/>
              <a:ext cx="674415" cy="646331"/>
            </a:xfrm>
            <a:prstGeom prst="rect">
              <a:avLst/>
            </a:prstGeom>
            <a:noFill/>
          </p:spPr>
          <p:txBody>
            <a:bodyPr wrap="none" rtlCol="0">
              <a:spAutoFit/>
            </a:bodyPr>
            <a:lstStyle/>
            <a:p>
              <a:r>
                <a:rPr lang="en-GB" sz="1200" dirty="0"/>
                <a:t>PBytes?</a:t>
              </a:r>
            </a:p>
            <a:p>
              <a:r>
                <a:rPr lang="en-GB" sz="1200" dirty="0"/>
                <a:t>Gbit/s?</a:t>
              </a:r>
            </a:p>
            <a:p>
              <a:r>
                <a:rPr lang="en-GB" sz="1200" dirty="0"/>
                <a:t>FLOPS?</a:t>
              </a:r>
            </a:p>
          </p:txBody>
        </p:sp>
        <p:sp>
          <p:nvSpPr>
            <p:cNvPr id="310" name="TextBox 309"/>
            <p:cNvSpPr txBox="1"/>
            <p:nvPr/>
          </p:nvSpPr>
          <p:spPr>
            <a:xfrm>
              <a:off x="8289952" y="3793949"/>
              <a:ext cx="669607" cy="646331"/>
            </a:xfrm>
            <a:prstGeom prst="rect">
              <a:avLst/>
            </a:prstGeom>
            <a:noFill/>
          </p:spPr>
          <p:txBody>
            <a:bodyPr wrap="none" rtlCol="0">
              <a:spAutoFit/>
            </a:bodyPr>
            <a:lstStyle/>
            <a:p>
              <a:r>
                <a:rPr lang="en-GB" sz="1200" dirty="0"/>
                <a:t>TBytes?</a:t>
              </a:r>
            </a:p>
            <a:p>
              <a:r>
                <a:rPr lang="en-GB" sz="1200" dirty="0"/>
                <a:t>Tbit/s?</a:t>
              </a:r>
            </a:p>
            <a:p>
              <a:r>
                <a:rPr lang="en-GB" sz="1200" dirty="0"/>
                <a:t>FLOPS?</a:t>
              </a:r>
            </a:p>
          </p:txBody>
        </p:sp>
        <p:sp>
          <p:nvSpPr>
            <p:cNvPr id="311" name="TextBox 310"/>
            <p:cNvSpPr txBox="1"/>
            <p:nvPr/>
          </p:nvSpPr>
          <p:spPr>
            <a:xfrm>
              <a:off x="5633670" y="1721369"/>
              <a:ext cx="1238801" cy="369332"/>
            </a:xfrm>
            <a:prstGeom prst="rect">
              <a:avLst/>
            </a:prstGeom>
            <a:noFill/>
            <a:ln>
              <a:solidFill>
                <a:schemeClr val="tx1"/>
              </a:solidFill>
            </a:ln>
          </p:spPr>
          <p:txBody>
            <a:bodyPr wrap="none" rtlCol="0">
              <a:spAutoFit/>
            </a:bodyPr>
            <a:lstStyle/>
            <a:p>
              <a:r>
                <a:rPr lang="en-GB" dirty="0"/>
                <a:t>Monitoring</a:t>
              </a:r>
            </a:p>
          </p:txBody>
        </p:sp>
        <p:cxnSp>
          <p:nvCxnSpPr>
            <p:cNvPr id="20" name="Straight Arrow Connector 19"/>
            <p:cNvCxnSpPr>
              <a:stCxn id="311" idx="1"/>
            </p:cNvCxnSpPr>
            <p:nvPr/>
          </p:nvCxnSpPr>
          <p:spPr>
            <a:xfrm flipH="1">
              <a:off x="5026400" y="1906035"/>
              <a:ext cx="607270" cy="438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11" idx="3"/>
            </p:cNvCxnSpPr>
            <p:nvPr/>
          </p:nvCxnSpPr>
          <p:spPr>
            <a:xfrm>
              <a:off x="6872471" y="1906035"/>
              <a:ext cx="1504990" cy="51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124339" y="1208823"/>
              <a:ext cx="0" cy="496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a:stCxn id="311" idx="2"/>
            </p:cNvCxnSpPr>
            <p:nvPr/>
          </p:nvCxnSpPr>
          <p:spPr>
            <a:xfrm flipH="1">
              <a:off x="5417153" y="2090701"/>
              <a:ext cx="835918" cy="942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 name="Segnaposto numero diapositiva 5"/>
          <p:cNvSpPr>
            <a:spLocks noGrp="1"/>
          </p:cNvSpPr>
          <p:nvPr>
            <p:ph type="sldNum" sz="quarter" idx="12"/>
          </p:nvPr>
        </p:nvSpPr>
        <p:spPr/>
        <p:txBody>
          <a:bodyPr/>
          <a:lstStyle/>
          <a:p>
            <a:fld id="{9EC776E0-00C6-4634-A5F7-D35E042FD6BB}" type="slidenum">
              <a:rPr lang="en-US" smtClean="0"/>
              <a:pPr/>
              <a:t>4</a:t>
            </a:fld>
            <a:endParaRPr lang="en-US"/>
          </a:p>
        </p:txBody>
      </p:sp>
      <p:sp>
        <p:nvSpPr>
          <p:cNvPr id="314" name="Date Placeholder 6"/>
          <p:cNvSpPr>
            <a:spLocks noGrp="1"/>
          </p:cNvSpPr>
          <p:nvPr>
            <p:ph type="dt" sz="half" idx="4294967295"/>
          </p:nvPr>
        </p:nvSpPr>
        <p:spPr>
          <a:xfrm>
            <a:off x="379708" y="6454324"/>
            <a:ext cx="1253883" cy="365125"/>
          </a:xfrm>
          <a:prstGeom prst="rect">
            <a:avLst/>
          </a:prstGeom>
        </p:spPr>
        <p:txBody>
          <a:bodyPr/>
          <a:lstStyle/>
          <a:p>
            <a:pPr algn="ctr"/>
            <a:fld id="{759B565D-8133-4D39-B162-0088C74A7E6B}" type="datetime1">
              <a:rPr lang="es-ES" sz="1200" smtClean="0">
                <a:solidFill>
                  <a:schemeClr val="tx1">
                    <a:lumMod val="50000"/>
                    <a:lumOff val="50000"/>
                  </a:schemeClr>
                </a:solidFill>
              </a:rPr>
              <a:pPr algn="ctr"/>
              <a:t>02/10/2019</a:t>
            </a:fld>
            <a:endParaRPr lang="en-US" sz="1200" dirty="0">
              <a:solidFill>
                <a:schemeClr val="tx1">
                  <a:lumMod val="50000"/>
                  <a:lumOff val="50000"/>
                </a:schemeClr>
              </a:solidFill>
            </a:endParaRPr>
          </a:p>
        </p:txBody>
      </p:sp>
      <p:sp>
        <p:nvSpPr>
          <p:cNvPr id="315" name="Footer Placeholder 5">
            <a:extLst>
              <a:ext uri="{FF2B5EF4-FFF2-40B4-BE49-F238E27FC236}">
                <a16:creationId xmlns:a16="http://schemas.microsoft.com/office/drawing/2014/main" id="{9072FEF0-FB9B-4AE3-B4ED-46D5228C911A}"/>
              </a:ext>
            </a:extLst>
          </p:cNvPr>
          <p:cNvSpPr>
            <a:spLocks noGrp="1"/>
          </p:cNvSpPr>
          <p:nvPr>
            <p:ph type="ftr" sz="quarter" idx="3"/>
          </p:nvPr>
        </p:nvSpPr>
        <p:spPr>
          <a:xfrm>
            <a:off x="1750697" y="6410780"/>
            <a:ext cx="9571424" cy="365125"/>
          </a:xfrm>
        </p:spPr>
        <p:txBody>
          <a:bodyPr/>
          <a:lstStyle/>
          <a:p>
            <a:r>
              <a:rPr lang="en-US" dirty="0"/>
              <a:t>Metro-Haul Year 2 Review</a:t>
            </a:r>
          </a:p>
        </p:txBody>
      </p:sp>
    </p:spTree>
    <p:extLst>
      <p:ext uri="{BB962C8B-B14F-4D97-AF65-F5344CB8AC3E}">
        <p14:creationId xmlns:p14="http://schemas.microsoft.com/office/powerpoint/2010/main" val="272193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Analysed Service Use Cases</a:t>
            </a:r>
          </a:p>
        </p:txBody>
      </p:sp>
      <p:sp>
        <p:nvSpPr>
          <p:cNvPr id="4" name="Slide Number Placeholder 3"/>
          <p:cNvSpPr>
            <a:spLocks noGrp="1"/>
          </p:cNvSpPr>
          <p:nvPr>
            <p:ph type="sldNum" sz="quarter" idx="12"/>
          </p:nvPr>
        </p:nvSpPr>
        <p:spPr/>
        <p:txBody>
          <a:bodyPr/>
          <a:lstStyle/>
          <a:p>
            <a:fld id="{9EC776E0-00C6-4634-A5F7-D35E042FD6BB}" type="slidenum">
              <a:rPr lang="en-US" smtClean="0"/>
              <a:pPr/>
              <a:t>5</a:t>
            </a:fld>
            <a:endParaRPr lang="en-US"/>
          </a:p>
        </p:txBody>
      </p:sp>
      <p:sp>
        <p:nvSpPr>
          <p:cNvPr id="6" name="Date Placeholder 5"/>
          <p:cNvSpPr>
            <a:spLocks noGrp="1"/>
          </p:cNvSpPr>
          <p:nvPr>
            <p:ph type="dt" sz="half" idx="2"/>
          </p:nvPr>
        </p:nvSpPr>
        <p:spPr/>
        <p:txBody>
          <a:bodyPr/>
          <a:lstStyle/>
          <a:p>
            <a:pPr algn="ctr"/>
            <a:fld id="{E8853CD6-3CE8-4C5A-AE8E-DAA0F10335BA}" type="datetime1">
              <a:rPr lang="es-ES" smtClean="0"/>
              <a:pPr algn="ctr"/>
              <a:t>02/10/2019</a:t>
            </a:fld>
            <a:endParaRPr lang="es-ES" dirty="0"/>
          </a:p>
        </p:txBody>
      </p:sp>
      <p:graphicFrame>
        <p:nvGraphicFramePr>
          <p:cNvPr id="5" name="Table 4"/>
          <p:cNvGraphicFramePr>
            <a:graphicFrameLocks noGrp="1"/>
          </p:cNvGraphicFramePr>
          <p:nvPr>
            <p:extLst/>
          </p:nvPr>
        </p:nvGraphicFramePr>
        <p:xfrm>
          <a:off x="1670880" y="812813"/>
          <a:ext cx="8283844" cy="4572684"/>
        </p:xfrm>
        <a:graphic>
          <a:graphicData uri="http://schemas.openxmlformats.org/drawingml/2006/table">
            <a:tbl>
              <a:tblPr firstRow="1" firstCol="1" bandRow="1">
                <a:tableStyleId>{5C22544A-7EE6-4342-B048-85BDC9FD1C3A}</a:tableStyleId>
              </a:tblPr>
              <a:tblGrid>
                <a:gridCol w="2572719">
                  <a:extLst>
                    <a:ext uri="{9D8B030D-6E8A-4147-A177-3AD203B41FA5}">
                      <a16:colId xmlns:a16="http://schemas.microsoft.com/office/drawing/2014/main" val="20000"/>
                    </a:ext>
                  </a:extLst>
                </a:gridCol>
                <a:gridCol w="3955005">
                  <a:extLst>
                    <a:ext uri="{9D8B030D-6E8A-4147-A177-3AD203B41FA5}">
                      <a16:colId xmlns:a16="http://schemas.microsoft.com/office/drawing/2014/main" val="20001"/>
                    </a:ext>
                  </a:extLst>
                </a:gridCol>
                <a:gridCol w="1756120">
                  <a:extLst>
                    <a:ext uri="{9D8B030D-6E8A-4147-A177-3AD203B41FA5}">
                      <a16:colId xmlns:a16="http://schemas.microsoft.com/office/drawing/2014/main" val="20002"/>
                    </a:ext>
                  </a:extLst>
                </a:gridCol>
              </a:tblGrid>
              <a:tr h="374911">
                <a:tc>
                  <a:txBody>
                    <a:bodyPr/>
                    <a:lstStyle/>
                    <a:p>
                      <a:pPr algn="l">
                        <a:spcAft>
                          <a:spcPts val="0"/>
                        </a:spcAft>
                      </a:pPr>
                      <a:r>
                        <a:rPr lang="en-US" sz="2000" dirty="0">
                          <a:effectLst/>
                        </a:rPr>
                        <a:t>Vertical</a:t>
                      </a:r>
                      <a:endParaRPr lang="en-GB" sz="20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2000" dirty="0">
                          <a:effectLst/>
                        </a:rPr>
                        <a:t>Use Case</a:t>
                      </a:r>
                      <a:endParaRPr lang="en-GB" sz="20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2000" dirty="0" err="1">
                          <a:effectLst/>
                        </a:rPr>
                        <a:t>CoS</a:t>
                      </a:r>
                      <a:endParaRPr lang="en-GB" sz="20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09966">
                <a:tc rowSpan="4">
                  <a:txBody>
                    <a:bodyPr/>
                    <a:lstStyle/>
                    <a:p>
                      <a:pPr algn="l">
                        <a:spcAft>
                          <a:spcPts val="0"/>
                        </a:spcAft>
                      </a:pPr>
                      <a:r>
                        <a:rPr lang="en-US" sz="1600" dirty="0">
                          <a:effectLst/>
                        </a:rPr>
                        <a:t>Media &amp; Entertainment</a:t>
                      </a:r>
                      <a:endParaRPr lang="en-GB"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a:effectLst/>
                        </a:rPr>
                        <a:t>Content Delivery Network</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a:effectLst/>
                        </a:rPr>
                        <a:t>eMBB</a:t>
                      </a:r>
                      <a:endParaRPr lang="en-GB" sz="14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05833">
                <a:tc vMerge="1">
                  <a:txBody>
                    <a:bodyPr/>
                    <a:lstStyle/>
                    <a:p>
                      <a:endParaRPr lang="en-GB"/>
                    </a:p>
                  </a:txBody>
                  <a:tcPr/>
                </a:tc>
                <a:tc>
                  <a:txBody>
                    <a:bodyPr/>
                    <a:lstStyle/>
                    <a:p>
                      <a:pPr algn="l">
                        <a:spcAft>
                          <a:spcPts val="0"/>
                        </a:spcAft>
                      </a:pPr>
                      <a:r>
                        <a:rPr lang="en-US" sz="1400" dirty="0">
                          <a:effectLst/>
                        </a:rPr>
                        <a:t>Live TV Distribution</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err="1">
                          <a:effectLst/>
                        </a:rPr>
                        <a:t>eMBB</a:t>
                      </a:r>
                      <a:r>
                        <a:rPr lang="en-US" sz="1400" dirty="0">
                          <a:effectLst/>
                        </a:rPr>
                        <a:t> + URLLC</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63693">
                <a:tc vMerge="1">
                  <a:txBody>
                    <a:bodyPr/>
                    <a:lstStyle/>
                    <a:p>
                      <a:endParaRPr lang="en-GB"/>
                    </a:p>
                  </a:txBody>
                  <a:tcPr/>
                </a:tc>
                <a:tc>
                  <a:txBody>
                    <a:bodyPr/>
                    <a:lstStyle/>
                    <a:p>
                      <a:pPr algn="l">
                        <a:spcAft>
                          <a:spcPts val="0"/>
                        </a:spcAft>
                      </a:pPr>
                      <a:r>
                        <a:rPr lang="en-US" sz="1400" dirty="0">
                          <a:effectLst/>
                        </a:rPr>
                        <a:t>6DoF Virtual Reality</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err="1">
                          <a:effectLst/>
                        </a:rPr>
                        <a:t>eMBB</a:t>
                      </a:r>
                      <a:r>
                        <a:rPr lang="en-US" sz="1400" dirty="0">
                          <a:effectLst/>
                        </a:rPr>
                        <a:t> + URLLC</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34564">
                <a:tc vMerge="1">
                  <a:txBody>
                    <a:bodyPr/>
                    <a:lstStyle/>
                    <a:p>
                      <a:endParaRPr lang="en-GB"/>
                    </a:p>
                  </a:txBody>
                  <a:tcPr/>
                </a:tc>
                <a:tc>
                  <a:txBody>
                    <a:bodyPr/>
                    <a:lstStyle/>
                    <a:p>
                      <a:pPr algn="l">
                        <a:spcAft>
                          <a:spcPts val="0"/>
                        </a:spcAft>
                      </a:pPr>
                      <a:r>
                        <a:rPr lang="en-US" sz="1400" dirty="0">
                          <a:effectLst/>
                        </a:rPr>
                        <a:t>Crowdsourced Video Broadcast</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a:effectLst/>
                        </a:rPr>
                        <a:t>URLLC</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65761">
                <a:tc rowSpan="2">
                  <a:txBody>
                    <a:bodyPr/>
                    <a:lstStyle/>
                    <a:p>
                      <a:pPr algn="l">
                        <a:spcAft>
                          <a:spcPts val="0"/>
                        </a:spcAft>
                      </a:pPr>
                      <a:r>
                        <a:rPr lang="en-US" sz="1600" dirty="0">
                          <a:effectLst/>
                        </a:rPr>
                        <a:t>Cloud Services</a:t>
                      </a:r>
                      <a:endParaRPr lang="en-GB"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a:effectLst/>
                        </a:rPr>
                        <a:t>Service Robotics</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err="1">
                          <a:effectLst/>
                        </a:rPr>
                        <a:t>eMBB</a:t>
                      </a:r>
                      <a:r>
                        <a:rPr lang="en-US" sz="1400" dirty="0">
                          <a:effectLst/>
                        </a:rPr>
                        <a:t> + URLLC</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92917">
                <a:tc vMerge="1">
                  <a:txBody>
                    <a:bodyPr/>
                    <a:lstStyle/>
                    <a:p>
                      <a:endParaRPr lang="en-GB"/>
                    </a:p>
                  </a:txBody>
                  <a:tcPr/>
                </a:tc>
                <a:tc>
                  <a:txBody>
                    <a:bodyPr/>
                    <a:lstStyle/>
                    <a:p>
                      <a:pPr algn="l">
                        <a:spcAft>
                          <a:spcPts val="0"/>
                        </a:spcAft>
                      </a:pPr>
                      <a:r>
                        <a:rPr lang="en-US" sz="1400" dirty="0">
                          <a:effectLst/>
                        </a:rPr>
                        <a:t>Enterprise Access with NG Eth</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err="1">
                          <a:effectLst/>
                        </a:rPr>
                        <a:t>eMBB</a:t>
                      </a:r>
                      <a:r>
                        <a:rPr lang="en-US" sz="1400" dirty="0">
                          <a:effectLst/>
                        </a:rPr>
                        <a:t> + URLLC</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09449">
                <a:tc>
                  <a:txBody>
                    <a:bodyPr/>
                    <a:lstStyle/>
                    <a:p>
                      <a:pPr algn="l">
                        <a:spcAft>
                          <a:spcPts val="0"/>
                        </a:spcAft>
                      </a:pPr>
                      <a:r>
                        <a:rPr lang="en-US" sz="1600" dirty="0">
                          <a:effectLst/>
                        </a:rPr>
                        <a:t>Utilities</a:t>
                      </a:r>
                      <a:endParaRPr lang="en-GB"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a:effectLst/>
                        </a:rPr>
                        <a:t>Utility Metering</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err="1">
                          <a:effectLst/>
                        </a:rPr>
                        <a:t>mIoT</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10483">
                <a:tc>
                  <a:txBody>
                    <a:bodyPr/>
                    <a:lstStyle/>
                    <a:p>
                      <a:pPr algn="l">
                        <a:spcAft>
                          <a:spcPts val="0"/>
                        </a:spcAft>
                      </a:pPr>
                      <a:r>
                        <a:rPr lang="en-US" sz="1600">
                          <a:effectLst/>
                        </a:rPr>
                        <a:t>Automotive</a:t>
                      </a:r>
                      <a:endParaRPr lang="en-GB"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a:effectLst/>
                        </a:rPr>
                        <a:t>Intelligent Transport</a:t>
                      </a:r>
                      <a:r>
                        <a:rPr lang="en-US" sz="1400" baseline="0" dirty="0">
                          <a:effectLst/>
                        </a:rPr>
                        <a:t> </a:t>
                      </a:r>
                      <a:r>
                        <a:rPr lang="en-US" sz="1400" dirty="0">
                          <a:effectLst/>
                        </a:rPr>
                        <a:t>System &amp; Autonomous Driving</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err="1">
                          <a:effectLst/>
                        </a:rPr>
                        <a:t>eMBB</a:t>
                      </a:r>
                      <a:r>
                        <a:rPr lang="en-US" sz="1400" dirty="0">
                          <a:effectLst/>
                        </a:rPr>
                        <a:t> + URLLC</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25465">
                <a:tc>
                  <a:txBody>
                    <a:bodyPr/>
                    <a:lstStyle/>
                    <a:p>
                      <a:pPr algn="l">
                        <a:spcAft>
                          <a:spcPts val="0"/>
                        </a:spcAft>
                      </a:pPr>
                      <a:r>
                        <a:rPr lang="en-US" sz="1600" dirty="0">
                          <a:effectLst/>
                        </a:rPr>
                        <a:t>Industry 4.0</a:t>
                      </a:r>
                      <a:endParaRPr lang="en-GB"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a:effectLst/>
                        </a:rPr>
                        <a:t>Smart Factories</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err="1">
                          <a:effectLst/>
                        </a:rPr>
                        <a:t>eMBB</a:t>
                      </a:r>
                      <a:r>
                        <a:rPr lang="en-US" sz="1400" dirty="0">
                          <a:effectLst/>
                        </a:rPr>
                        <a:t> + URLLC + </a:t>
                      </a:r>
                      <a:r>
                        <a:rPr lang="en-US" sz="1400" dirty="0" err="1">
                          <a:effectLst/>
                        </a:rPr>
                        <a:t>mIoT</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04152">
                <a:tc>
                  <a:txBody>
                    <a:bodyPr/>
                    <a:lstStyle/>
                    <a:p>
                      <a:pPr algn="l">
                        <a:spcAft>
                          <a:spcPts val="0"/>
                        </a:spcAft>
                      </a:pPr>
                      <a:r>
                        <a:rPr lang="en-US" sz="1600" dirty="0">
                          <a:effectLst/>
                        </a:rPr>
                        <a:t>Public Safety &amp; Environment</a:t>
                      </a:r>
                      <a:endParaRPr lang="en-GB"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a:effectLst/>
                        </a:rPr>
                        <a:t>Real Time Low Latency Object Tracking &amp; Security</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400" dirty="0">
                          <a:effectLst/>
                        </a:rPr>
                        <a:t>URLLC</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437745">
                <a:tc rowSpan="2">
                  <a:txBody>
                    <a:bodyPr/>
                    <a:lstStyle/>
                    <a:p>
                      <a:pPr algn="l">
                        <a:spcAft>
                          <a:spcPts val="0"/>
                        </a:spcAft>
                      </a:pPr>
                      <a:r>
                        <a:rPr lang="en-GB" sz="1600" b="1" dirty="0">
                          <a:effectLst/>
                          <a:latin typeface="+mn-lt"/>
                          <a:ea typeface="SimSun" panose="02010600030101010101" pitchFamily="2" charset="-122"/>
                          <a:cs typeface="Times New Roman" panose="02020603050405020304" pitchFamily="18" charset="0"/>
                        </a:rPr>
                        <a:t>Operator orientated</a:t>
                      </a:r>
                    </a:p>
                  </a:txBody>
                  <a:tcPr marL="68580" marR="68580" marT="0" marB="0" anchor="ctr"/>
                </a:tc>
                <a:tc>
                  <a:txBody>
                    <a:bodyPr/>
                    <a:lstStyle/>
                    <a:p>
                      <a:pPr algn="l">
                        <a:spcAft>
                          <a:spcPts val="0"/>
                        </a:spcAft>
                      </a:pPr>
                      <a:r>
                        <a:rPr lang="en-GB" sz="1400" b="0" dirty="0">
                          <a:effectLst/>
                          <a:latin typeface="+mn-lt"/>
                          <a:ea typeface="SimSun" panose="02010600030101010101" pitchFamily="2" charset="-122"/>
                          <a:cs typeface="Times New Roman" panose="02020603050405020304" pitchFamily="18" charset="0"/>
                        </a:rPr>
                        <a:t>Secure SDN Control – Video Distribution</a:t>
                      </a:r>
                    </a:p>
                  </a:txBody>
                  <a:tcPr marL="68580" marR="68580" marT="0" marB="0" anchor="ctr"/>
                </a:tc>
                <a:tc>
                  <a:txBody>
                    <a:bodyPr/>
                    <a:lstStyle/>
                    <a:p>
                      <a:pPr algn="l">
                        <a:spcAft>
                          <a:spcPts val="0"/>
                        </a:spcAft>
                      </a:pPr>
                      <a:r>
                        <a:rPr lang="en-GB" sz="1400" b="0" dirty="0">
                          <a:effectLst/>
                          <a:latin typeface="+mn-lt"/>
                          <a:ea typeface="SimSun" panose="02010600030101010101" pitchFamily="2" charset="-122"/>
                          <a:cs typeface="Times New Roman" panose="02020603050405020304" pitchFamily="18" charset="0"/>
                        </a:rPr>
                        <a:t>BB + URLLC</a:t>
                      </a:r>
                    </a:p>
                  </a:txBody>
                  <a:tcPr marL="68580" marR="68580" marT="0" marB="0" anchor="ctr"/>
                </a:tc>
                <a:extLst>
                  <a:ext uri="{0D108BD9-81ED-4DB2-BD59-A6C34878D82A}">
                    <a16:rowId xmlns:a16="http://schemas.microsoft.com/office/drawing/2014/main" val="10011"/>
                  </a:ext>
                </a:extLst>
              </a:tr>
              <a:tr h="437745">
                <a:tc vMerge="1">
                  <a:txBody>
                    <a:bodyPr/>
                    <a:lstStyle/>
                    <a:p>
                      <a:pPr algn="l">
                        <a:spcAft>
                          <a:spcPts val="0"/>
                        </a:spcAft>
                      </a:pPr>
                      <a:endParaRPr lang="en-GB" sz="1400" b="1"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GB" sz="1400" b="0" dirty="0">
                          <a:effectLst/>
                          <a:latin typeface="+mn-lt"/>
                          <a:ea typeface="SimSun" panose="02010600030101010101" pitchFamily="2" charset="-122"/>
                          <a:cs typeface="Times New Roman" panose="02020603050405020304" pitchFamily="18" charset="0"/>
                        </a:rPr>
                        <a:t>5G </a:t>
                      </a:r>
                      <a:r>
                        <a:rPr lang="en-GB" sz="1400" b="0" dirty="0" err="1">
                          <a:effectLst/>
                          <a:latin typeface="+mn-lt"/>
                          <a:ea typeface="SimSun" panose="02010600030101010101" pitchFamily="2" charset="-122"/>
                          <a:cs typeface="Times New Roman" panose="02020603050405020304" pitchFamily="18" charset="0"/>
                        </a:rPr>
                        <a:t>Fronthaul</a:t>
                      </a:r>
                      <a:r>
                        <a:rPr lang="en-GB" sz="1400" b="0" dirty="0">
                          <a:effectLst/>
                          <a:latin typeface="+mn-lt"/>
                          <a:ea typeface="SimSun" panose="02010600030101010101" pitchFamily="2" charset="-122"/>
                          <a:cs typeface="Times New Roman" panose="02020603050405020304" pitchFamily="18" charset="0"/>
                        </a:rPr>
                        <a:t> Architectures</a:t>
                      </a:r>
                    </a:p>
                  </a:txBody>
                  <a:tcPr marL="68580" marR="68580" marT="0" marB="0" anchor="ctr"/>
                </a:tc>
                <a:tc>
                  <a:txBody>
                    <a:bodyPr/>
                    <a:lstStyle/>
                    <a:p>
                      <a:pPr algn="l">
                        <a:spcAft>
                          <a:spcPts val="0"/>
                        </a:spcAft>
                      </a:pPr>
                      <a:endParaRPr lang="en-GB" sz="1400" b="0" dirty="0">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9" name="Footer Placeholder 5">
            <a:extLst>
              <a:ext uri="{FF2B5EF4-FFF2-40B4-BE49-F238E27FC236}">
                <a16:creationId xmlns:a16="http://schemas.microsoft.com/office/drawing/2014/main" id="{BC767E8F-4F38-4181-A368-7BBB209269AE}"/>
              </a:ext>
            </a:extLst>
          </p:cNvPr>
          <p:cNvSpPr>
            <a:spLocks noGrp="1"/>
          </p:cNvSpPr>
          <p:nvPr>
            <p:ph type="ftr" sz="quarter" idx="3"/>
          </p:nvPr>
        </p:nvSpPr>
        <p:spPr>
          <a:xfrm>
            <a:off x="1750697" y="6410780"/>
            <a:ext cx="9571424" cy="365125"/>
          </a:xfrm>
        </p:spPr>
        <p:txBody>
          <a:bodyPr/>
          <a:lstStyle/>
          <a:p>
            <a:r>
              <a:rPr lang="en-US" dirty="0"/>
              <a:t>Metro-Haul Year 2 Review</a:t>
            </a:r>
          </a:p>
        </p:txBody>
      </p:sp>
    </p:spTree>
    <p:extLst>
      <p:ext uri="{BB962C8B-B14F-4D97-AF65-F5344CB8AC3E}">
        <p14:creationId xmlns:p14="http://schemas.microsoft.com/office/powerpoint/2010/main" val="336513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572E-44E8-4833-BCC6-A08600516DF9}"/>
              </a:ext>
            </a:extLst>
          </p:cNvPr>
          <p:cNvSpPr>
            <a:spLocks noGrp="1"/>
          </p:cNvSpPr>
          <p:nvPr>
            <p:ph type="title"/>
          </p:nvPr>
        </p:nvSpPr>
        <p:spPr/>
        <p:txBody>
          <a:bodyPr/>
          <a:lstStyle/>
          <a:p>
            <a:r>
              <a:rPr lang="en-GB" dirty="0"/>
              <a:t>D2.2 Functional Architecture Specifications &amp; Functional Definition</a:t>
            </a:r>
          </a:p>
        </p:txBody>
      </p:sp>
      <p:sp>
        <p:nvSpPr>
          <p:cNvPr id="3" name="Slide Number Placeholder 2">
            <a:extLst>
              <a:ext uri="{FF2B5EF4-FFF2-40B4-BE49-F238E27FC236}">
                <a16:creationId xmlns:a16="http://schemas.microsoft.com/office/drawing/2014/main" id="{38BC0DB5-414C-4AD3-900C-5D320F907322}"/>
              </a:ext>
            </a:extLst>
          </p:cNvPr>
          <p:cNvSpPr>
            <a:spLocks noGrp="1"/>
          </p:cNvSpPr>
          <p:nvPr>
            <p:ph type="sldNum" sz="quarter" idx="12"/>
          </p:nvPr>
        </p:nvSpPr>
        <p:spPr/>
        <p:txBody>
          <a:bodyPr/>
          <a:lstStyle/>
          <a:p>
            <a:fld id="{9EC776E0-00C6-4634-A5F7-D35E042FD6BB}" type="slidenum">
              <a:rPr lang="en-US" smtClean="0"/>
              <a:pPr/>
              <a:t>6</a:t>
            </a:fld>
            <a:endParaRPr lang="en-US"/>
          </a:p>
        </p:txBody>
      </p:sp>
      <p:sp>
        <p:nvSpPr>
          <p:cNvPr id="4" name="Content Placeholder 3">
            <a:extLst>
              <a:ext uri="{FF2B5EF4-FFF2-40B4-BE49-F238E27FC236}">
                <a16:creationId xmlns:a16="http://schemas.microsoft.com/office/drawing/2014/main" id="{BD53FF7A-F9A1-47FE-8051-B11B401D562F}"/>
              </a:ext>
            </a:extLst>
          </p:cNvPr>
          <p:cNvSpPr>
            <a:spLocks noGrp="1"/>
          </p:cNvSpPr>
          <p:nvPr>
            <p:ph sz="quarter" idx="13"/>
          </p:nvPr>
        </p:nvSpPr>
        <p:spPr/>
        <p:txBody>
          <a:bodyPr/>
          <a:lstStyle/>
          <a:p>
            <a:pPr>
              <a:spcBef>
                <a:spcPts val="600"/>
              </a:spcBef>
            </a:pPr>
            <a:r>
              <a:rPr lang="en-GB" sz="2400" dirty="0"/>
              <a:t>D2.2 binds together the work done in D2.1/WP2, D3.1/WP3 and D4.1/WP4 in terms of SDN control and monitoring, AMEN/MCEN nodes, and optical layer, in scope of the objectives of METRO-HAUL and the Service Use Cases</a:t>
            </a:r>
          </a:p>
          <a:p>
            <a:pPr>
              <a:spcBef>
                <a:spcPts val="600"/>
              </a:spcBef>
            </a:pPr>
            <a:r>
              <a:rPr lang="en-GB" sz="2400" dirty="0"/>
              <a:t>Metro-Haul uses and EXTENDS existing SDN/NFV platforms (Standards) to achieve the overall objectives</a:t>
            </a:r>
          </a:p>
          <a:p>
            <a:pPr lvl="1"/>
            <a:r>
              <a:rPr lang="en-GB" sz="2200" dirty="0"/>
              <a:t>New models, interfaces and agents (e.g. disaggregated optical nodes)</a:t>
            </a:r>
            <a:endParaRPr lang="en-GB" sz="2000" dirty="0"/>
          </a:p>
          <a:p>
            <a:pPr lvl="1"/>
            <a:r>
              <a:rPr lang="en-GB" sz="2200" dirty="0"/>
              <a:t>Advanced Planning &amp; Optimisation Tools</a:t>
            </a:r>
          </a:p>
          <a:p>
            <a:pPr lvl="1"/>
            <a:r>
              <a:rPr lang="en-GB" sz="2200" dirty="0"/>
              <a:t>Monitoring and Data Analytics Subsystem</a:t>
            </a:r>
          </a:p>
          <a:p>
            <a:pPr>
              <a:spcBef>
                <a:spcPts val="600"/>
              </a:spcBef>
            </a:pPr>
            <a:r>
              <a:rPr lang="en-GB" sz="2400" dirty="0"/>
              <a:t>D2.2 described the functional Workflow and the Performance Analysis for the two field demos and one portable demo as described in D2.1/WP2 &amp; D5.1/WP5</a:t>
            </a:r>
          </a:p>
          <a:p>
            <a:pPr lvl="1"/>
            <a:r>
              <a:rPr lang="en-GB" sz="2200" dirty="0"/>
              <a:t>Crowd-Source Video Streaming </a:t>
            </a:r>
          </a:p>
          <a:p>
            <a:pPr lvl="1"/>
            <a:r>
              <a:rPr lang="en-GB" sz="2200" dirty="0"/>
              <a:t>Real-Time Low-Latency Object Tracking &amp; Security</a:t>
            </a:r>
          </a:p>
          <a:p>
            <a:pPr lvl="1"/>
            <a:r>
              <a:rPr lang="en-GB" sz="2200" dirty="0"/>
              <a:t>It includes other vertical services described in D2.1/WP2</a:t>
            </a:r>
          </a:p>
        </p:txBody>
      </p:sp>
      <p:sp>
        <p:nvSpPr>
          <p:cNvPr id="5" name="Date Placeholder 4">
            <a:extLst>
              <a:ext uri="{FF2B5EF4-FFF2-40B4-BE49-F238E27FC236}">
                <a16:creationId xmlns:a16="http://schemas.microsoft.com/office/drawing/2014/main" id="{1E38C55D-1417-4A9A-908F-2A2E68EA9A34}"/>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4888EAD2-0769-4FFE-ADB2-18E5AEE6140C}"/>
              </a:ext>
            </a:extLst>
          </p:cNvPr>
          <p:cNvSpPr>
            <a:spLocks noGrp="1"/>
          </p:cNvSpPr>
          <p:nvPr>
            <p:ph type="ftr" sz="quarter" idx="3"/>
          </p:nvPr>
        </p:nvSpPr>
        <p:spPr/>
        <p:txBody>
          <a:bodyPr/>
          <a:lstStyle/>
          <a:p>
            <a:r>
              <a:rPr lang="en-US"/>
              <a:t>Metro-Haul Year 2 Review</a:t>
            </a:r>
            <a:endParaRPr lang="en-US" dirty="0"/>
          </a:p>
        </p:txBody>
      </p:sp>
    </p:spTree>
    <p:extLst>
      <p:ext uri="{BB962C8B-B14F-4D97-AF65-F5344CB8AC3E}">
        <p14:creationId xmlns:p14="http://schemas.microsoft.com/office/powerpoint/2010/main" val="223024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572E-44E8-4833-BCC6-A08600516DF9}"/>
              </a:ext>
            </a:extLst>
          </p:cNvPr>
          <p:cNvSpPr>
            <a:spLocks noGrp="1"/>
          </p:cNvSpPr>
          <p:nvPr>
            <p:ph type="title"/>
          </p:nvPr>
        </p:nvSpPr>
        <p:spPr/>
        <p:txBody>
          <a:bodyPr>
            <a:normAutofit/>
          </a:bodyPr>
          <a:lstStyle/>
          <a:p>
            <a:r>
              <a:rPr lang="en-GB" dirty="0"/>
              <a:t>Deliverable D2.2 on Latency</a:t>
            </a:r>
          </a:p>
        </p:txBody>
      </p:sp>
      <p:sp>
        <p:nvSpPr>
          <p:cNvPr id="3" name="Slide Number Placeholder 2">
            <a:extLst>
              <a:ext uri="{FF2B5EF4-FFF2-40B4-BE49-F238E27FC236}">
                <a16:creationId xmlns:a16="http://schemas.microsoft.com/office/drawing/2014/main" id="{38BC0DB5-414C-4AD3-900C-5D320F907322}"/>
              </a:ext>
            </a:extLst>
          </p:cNvPr>
          <p:cNvSpPr>
            <a:spLocks noGrp="1"/>
          </p:cNvSpPr>
          <p:nvPr>
            <p:ph type="sldNum" sz="quarter" idx="12"/>
          </p:nvPr>
        </p:nvSpPr>
        <p:spPr/>
        <p:txBody>
          <a:bodyPr/>
          <a:lstStyle/>
          <a:p>
            <a:fld id="{9EC776E0-00C6-4634-A5F7-D35E042FD6BB}" type="slidenum">
              <a:rPr lang="en-US" smtClean="0"/>
              <a:pPr/>
              <a:t>7</a:t>
            </a:fld>
            <a:endParaRPr lang="en-US"/>
          </a:p>
        </p:txBody>
      </p:sp>
      <p:sp>
        <p:nvSpPr>
          <p:cNvPr id="4" name="Content Placeholder 3">
            <a:extLst>
              <a:ext uri="{FF2B5EF4-FFF2-40B4-BE49-F238E27FC236}">
                <a16:creationId xmlns:a16="http://schemas.microsoft.com/office/drawing/2014/main" id="{BD53FF7A-F9A1-47FE-8051-B11B401D562F}"/>
              </a:ext>
            </a:extLst>
          </p:cNvPr>
          <p:cNvSpPr>
            <a:spLocks noGrp="1"/>
          </p:cNvSpPr>
          <p:nvPr>
            <p:ph sz="quarter" idx="13"/>
          </p:nvPr>
        </p:nvSpPr>
        <p:spPr>
          <a:xfrm>
            <a:off x="741363" y="769938"/>
            <a:ext cx="11102975" cy="2132750"/>
          </a:xfrm>
        </p:spPr>
        <p:txBody>
          <a:bodyPr/>
          <a:lstStyle/>
          <a:p>
            <a:pPr>
              <a:spcBef>
                <a:spcPts val="600"/>
              </a:spcBef>
            </a:pPr>
            <a:r>
              <a:rPr lang="en-GB" sz="2000" dirty="0"/>
              <a:t>D2.2 includes an analysis and classification of the latency requirements for the different services defined in D2.1/WP2</a:t>
            </a:r>
          </a:p>
          <a:p>
            <a:pPr>
              <a:spcBef>
                <a:spcPts val="600"/>
              </a:spcBef>
            </a:pPr>
            <a:r>
              <a:rPr lang="en-GB" sz="2000" dirty="0"/>
              <a:t>It also elaborates on a Latency Model and applies it to the Metro-Haul Architecture</a:t>
            </a:r>
          </a:p>
          <a:p>
            <a:pPr lvl="1">
              <a:spcBef>
                <a:spcPts val="600"/>
              </a:spcBef>
            </a:pPr>
            <a:r>
              <a:rPr lang="en-GB" sz="1800" dirty="0"/>
              <a:t>It includes a detailed analysis of the latency for the different Latency Classes over different 5G Transport Architecture Split Options and their mapping onto the Metro-Haul Architecture</a:t>
            </a:r>
          </a:p>
          <a:p>
            <a:endParaRPr lang="en-GB" sz="2000" dirty="0"/>
          </a:p>
        </p:txBody>
      </p:sp>
      <p:sp>
        <p:nvSpPr>
          <p:cNvPr id="5" name="Date Placeholder 4">
            <a:extLst>
              <a:ext uri="{FF2B5EF4-FFF2-40B4-BE49-F238E27FC236}">
                <a16:creationId xmlns:a16="http://schemas.microsoft.com/office/drawing/2014/main" id="{1E38C55D-1417-4A9A-908F-2A2E68EA9A34}"/>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4888EAD2-0769-4FFE-ADB2-18E5AEE6140C}"/>
              </a:ext>
            </a:extLst>
          </p:cNvPr>
          <p:cNvSpPr>
            <a:spLocks noGrp="1"/>
          </p:cNvSpPr>
          <p:nvPr>
            <p:ph type="ftr" sz="quarter" idx="3"/>
          </p:nvPr>
        </p:nvSpPr>
        <p:spPr/>
        <p:txBody>
          <a:bodyPr/>
          <a:lstStyle/>
          <a:p>
            <a:r>
              <a:rPr lang="en-US"/>
              <a:t>Metro-Haul Year 2 Review</a:t>
            </a:r>
            <a:endParaRPr lang="en-US" dirty="0"/>
          </a:p>
        </p:txBody>
      </p:sp>
      <p:pic>
        <p:nvPicPr>
          <p:cNvPr id="7" name="Picture 6">
            <a:extLst>
              <a:ext uri="{FF2B5EF4-FFF2-40B4-BE49-F238E27FC236}">
                <a16:creationId xmlns:a16="http://schemas.microsoft.com/office/drawing/2014/main" id="{42D1A21D-849F-4D06-9865-0D90826D8DDE}"/>
              </a:ext>
            </a:extLst>
          </p:cNvPr>
          <p:cNvPicPr>
            <a:picLocks noChangeAspect="1"/>
          </p:cNvPicPr>
          <p:nvPr/>
        </p:nvPicPr>
        <p:blipFill>
          <a:blip r:embed="rId3"/>
          <a:stretch>
            <a:fillRect/>
          </a:stretch>
        </p:blipFill>
        <p:spPr>
          <a:xfrm>
            <a:off x="1871395" y="2456121"/>
            <a:ext cx="7331720" cy="3763273"/>
          </a:xfrm>
          <a:prstGeom prst="rect">
            <a:avLst/>
          </a:prstGeom>
        </p:spPr>
      </p:pic>
    </p:spTree>
    <p:extLst>
      <p:ext uri="{BB962C8B-B14F-4D97-AF65-F5344CB8AC3E}">
        <p14:creationId xmlns:p14="http://schemas.microsoft.com/office/powerpoint/2010/main" val="100607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572E-44E8-4833-BCC6-A08600516DF9}"/>
              </a:ext>
            </a:extLst>
          </p:cNvPr>
          <p:cNvSpPr>
            <a:spLocks noGrp="1"/>
          </p:cNvSpPr>
          <p:nvPr>
            <p:ph type="title"/>
          </p:nvPr>
        </p:nvSpPr>
        <p:spPr/>
        <p:txBody>
          <a:bodyPr>
            <a:normAutofit/>
          </a:bodyPr>
          <a:lstStyle/>
          <a:p>
            <a:r>
              <a:rPr lang="en-GB" dirty="0"/>
              <a:t>Deliverable D2.2 on Energy Consumption</a:t>
            </a:r>
          </a:p>
        </p:txBody>
      </p:sp>
      <p:sp>
        <p:nvSpPr>
          <p:cNvPr id="3" name="Slide Number Placeholder 2">
            <a:extLst>
              <a:ext uri="{FF2B5EF4-FFF2-40B4-BE49-F238E27FC236}">
                <a16:creationId xmlns:a16="http://schemas.microsoft.com/office/drawing/2014/main" id="{38BC0DB5-414C-4AD3-900C-5D320F907322}"/>
              </a:ext>
            </a:extLst>
          </p:cNvPr>
          <p:cNvSpPr>
            <a:spLocks noGrp="1"/>
          </p:cNvSpPr>
          <p:nvPr>
            <p:ph type="sldNum" sz="quarter" idx="12"/>
          </p:nvPr>
        </p:nvSpPr>
        <p:spPr/>
        <p:txBody>
          <a:bodyPr/>
          <a:lstStyle/>
          <a:p>
            <a:fld id="{9EC776E0-00C6-4634-A5F7-D35E042FD6BB}" type="slidenum">
              <a:rPr lang="en-US" smtClean="0"/>
              <a:pPr/>
              <a:t>8</a:t>
            </a:fld>
            <a:endParaRPr lang="en-US"/>
          </a:p>
        </p:txBody>
      </p:sp>
      <p:sp>
        <p:nvSpPr>
          <p:cNvPr id="4" name="Content Placeholder 3">
            <a:extLst>
              <a:ext uri="{FF2B5EF4-FFF2-40B4-BE49-F238E27FC236}">
                <a16:creationId xmlns:a16="http://schemas.microsoft.com/office/drawing/2014/main" id="{BD53FF7A-F9A1-47FE-8051-B11B401D562F}"/>
              </a:ext>
            </a:extLst>
          </p:cNvPr>
          <p:cNvSpPr>
            <a:spLocks noGrp="1"/>
          </p:cNvSpPr>
          <p:nvPr>
            <p:ph sz="quarter" idx="13"/>
          </p:nvPr>
        </p:nvSpPr>
        <p:spPr>
          <a:xfrm>
            <a:off x="741363" y="769937"/>
            <a:ext cx="11102975" cy="4812156"/>
          </a:xfrm>
        </p:spPr>
        <p:txBody>
          <a:bodyPr/>
          <a:lstStyle/>
          <a:p>
            <a:pPr>
              <a:spcBef>
                <a:spcPts val="600"/>
              </a:spcBef>
            </a:pPr>
            <a:r>
              <a:rPr lang="en-GB" sz="2400" dirty="0"/>
              <a:t>D2.2 includes an Energy Consumption Analysis applied to the Content Delivery Network (CDN) use case</a:t>
            </a:r>
          </a:p>
          <a:p>
            <a:pPr>
              <a:spcBef>
                <a:spcPts val="600"/>
              </a:spcBef>
            </a:pPr>
            <a:r>
              <a:rPr lang="en-GB" sz="2400" dirty="0"/>
              <a:t>The model is used to estimate the energy consumed for transporting and storing the service traffic</a:t>
            </a:r>
          </a:p>
        </p:txBody>
      </p:sp>
      <p:sp>
        <p:nvSpPr>
          <p:cNvPr id="5" name="Date Placeholder 4">
            <a:extLst>
              <a:ext uri="{FF2B5EF4-FFF2-40B4-BE49-F238E27FC236}">
                <a16:creationId xmlns:a16="http://schemas.microsoft.com/office/drawing/2014/main" id="{1E38C55D-1417-4A9A-908F-2A2E68EA9A34}"/>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4888EAD2-0769-4FFE-ADB2-18E5AEE6140C}"/>
              </a:ext>
            </a:extLst>
          </p:cNvPr>
          <p:cNvSpPr>
            <a:spLocks noGrp="1"/>
          </p:cNvSpPr>
          <p:nvPr>
            <p:ph type="ftr" sz="quarter" idx="3"/>
          </p:nvPr>
        </p:nvSpPr>
        <p:spPr/>
        <p:txBody>
          <a:bodyPr/>
          <a:lstStyle/>
          <a:p>
            <a:r>
              <a:rPr lang="en-US"/>
              <a:t>Metro-Haul Year 2 Review</a:t>
            </a:r>
            <a:endParaRPr lang="en-US" dirty="0"/>
          </a:p>
        </p:txBody>
      </p:sp>
    </p:spTree>
    <p:extLst>
      <p:ext uri="{BB962C8B-B14F-4D97-AF65-F5344CB8AC3E}">
        <p14:creationId xmlns:p14="http://schemas.microsoft.com/office/powerpoint/2010/main" val="92087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EB49-8825-4B79-BD52-7886FDA6C925}"/>
              </a:ext>
            </a:extLst>
          </p:cNvPr>
          <p:cNvSpPr>
            <a:spLocks noGrp="1"/>
          </p:cNvSpPr>
          <p:nvPr>
            <p:ph type="title"/>
          </p:nvPr>
        </p:nvSpPr>
        <p:spPr/>
        <p:txBody>
          <a:bodyPr>
            <a:normAutofit/>
          </a:bodyPr>
          <a:lstStyle/>
          <a:p>
            <a:r>
              <a:rPr lang="en-GB" dirty="0"/>
              <a:t>T2.3 Network architecture design &amp; evaluation </a:t>
            </a:r>
          </a:p>
        </p:txBody>
      </p:sp>
      <p:sp>
        <p:nvSpPr>
          <p:cNvPr id="3" name="Slide Number Placeholder 2">
            <a:extLst>
              <a:ext uri="{FF2B5EF4-FFF2-40B4-BE49-F238E27FC236}">
                <a16:creationId xmlns:a16="http://schemas.microsoft.com/office/drawing/2014/main" id="{0551F74C-8FF5-4335-8B86-47B089553917}"/>
              </a:ext>
            </a:extLst>
          </p:cNvPr>
          <p:cNvSpPr>
            <a:spLocks noGrp="1"/>
          </p:cNvSpPr>
          <p:nvPr>
            <p:ph type="sldNum" sz="quarter" idx="12"/>
          </p:nvPr>
        </p:nvSpPr>
        <p:spPr/>
        <p:txBody>
          <a:bodyPr/>
          <a:lstStyle/>
          <a:p>
            <a:fld id="{9EC776E0-00C6-4634-A5F7-D35E042FD6BB}" type="slidenum">
              <a:rPr lang="en-US" smtClean="0"/>
              <a:pPr/>
              <a:t>9</a:t>
            </a:fld>
            <a:endParaRPr lang="en-US"/>
          </a:p>
        </p:txBody>
      </p:sp>
      <p:sp>
        <p:nvSpPr>
          <p:cNvPr id="4" name="Content Placeholder 3">
            <a:extLst>
              <a:ext uri="{FF2B5EF4-FFF2-40B4-BE49-F238E27FC236}">
                <a16:creationId xmlns:a16="http://schemas.microsoft.com/office/drawing/2014/main" id="{E6F4F45C-F7B0-4B4B-BC72-635070D3F43C}"/>
              </a:ext>
            </a:extLst>
          </p:cNvPr>
          <p:cNvSpPr>
            <a:spLocks noGrp="1"/>
          </p:cNvSpPr>
          <p:nvPr>
            <p:ph sz="quarter" idx="13"/>
          </p:nvPr>
        </p:nvSpPr>
        <p:spPr>
          <a:xfrm>
            <a:off x="159488" y="769938"/>
            <a:ext cx="11834037" cy="1228983"/>
          </a:xfrm>
        </p:spPr>
        <p:txBody>
          <a:bodyPr/>
          <a:lstStyle/>
          <a:p>
            <a:r>
              <a:rPr lang="en-GB" dirty="0"/>
              <a:t>Antonio Eira (Infinera) organised work in T2.3 through main 3 activities: Project KPIs, Support Tasks, and Working Streams</a:t>
            </a:r>
          </a:p>
          <a:p>
            <a:pPr lvl="1"/>
            <a:r>
              <a:rPr lang="en-GB" b="1" dirty="0"/>
              <a:t>D2.3 Network Architecture Definition, Design Methods and Performance Evaluation</a:t>
            </a:r>
          </a:p>
          <a:p>
            <a:pPr lvl="1"/>
            <a:r>
              <a:rPr lang="en-GB" i="1" dirty="0">
                <a:solidFill>
                  <a:schemeClr val="tx1">
                    <a:lumMod val="50000"/>
                    <a:lumOff val="50000"/>
                  </a:schemeClr>
                </a:solidFill>
              </a:rPr>
              <a:t>D2.4 Techno-Economic Analysis &amp; Network Architecture Refinement</a:t>
            </a:r>
          </a:p>
        </p:txBody>
      </p:sp>
      <p:sp>
        <p:nvSpPr>
          <p:cNvPr id="5" name="Date Placeholder 4">
            <a:extLst>
              <a:ext uri="{FF2B5EF4-FFF2-40B4-BE49-F238E27FC236}">
                <a16:creationId xmlns:a16="http://schemas.microsoft.com/office/drawing/2014/main" id="{6507E7EE-9CAB-4153-A06F-DC41BD000598}"/>
              </a:ext>
            </a:extLst>
          </p:cNvPr>
          <p:cNvSpPr>
            <a:spLocks noGrp="1"/>
          </p:cNvSpPr>
          <p:nvPr>
            <p:ph type="dt" sz="half" idx="2"/>
          </p:nvPr>
        </p:nvSpPr>
        <p:spPr/>
        <p:txBody>
          <a:bodyPr/>
          <a:lstStyle/>
          <a:p>
            <a:pPr algn="ctr"/>
            <a:fld id="{E8853CD6-3CE8-4C5A-AE8E-DAA0F10335BA}" type="datetime1">
              <a:rPr lang="es-ES" smtClean="0"/>
              <a:pPr algn="ctr"/>
              <a:t>02/10/2019</a:t>
            </a:fld>
            <a:endParaRPr lang="es-ES" dirty="0"/>
          </a:p>
        </p:txBody>
      </p:sp>
      <p:sp>
        <p:nvSpPr>
          <p:cNvPr id="6" name="Footer Placeholder 5">
            <a:extLst>
              <a:ext uri="{FF2B5EF4-FFF2-40B4-BE49-F238E27FC236}">
                <a16:creationId xmlns:a16="http://schemas.microsoft.com/office/drawing/2014/main" id="{1D35D089-E844-48C7-85BE-11902EBE161A}"/>
              </a:ext>
            </a:extLst>
          </p:cNvPr>
          <p:cNvSpPr>
            <a:spLocks noGrp="1"/>
          </p:cNvSpPr>
          <p:nvPr>
            <p:ph type="ftr" sz="quarter" idx="3"/>
          </p:nvPr>
        </p:nvSpPr>
        <p:spPr/>
        <p:txBody>
          <a:bodyPr/>
          <a:lstStyle/>
          <a:p>
            <a:r>
              <a:rPr lang="en-US"/>
              <a:t>Metro-Haul Year 2 Review</a:t>
            </a:r>
            <a:endParaRPr lang="en-US" dirty="0"/>
          </a:p>
        </p:txBody>
      </p:sp>
      <p:pic>
        <p:nvPicPr>
          <p:cNvPr id="10" name="Picture 9">
            <a:extLst>
              <a:ext uri="{FF2B5EF4-FFF2-40B4-BE49-F238E27FC236}">
                <a16:creationId xmlns:a16="http://schemas.microsoft.com/office/drawing/2014/main" id="{2A4B3572-9B45-4E94-8567-6FC7DC69A581}"/>
              </a:ext>
            </a:extLst>
          </p:cNvPr>
          <p:cNvPicPr>
            <a:picLocks noChangeAspect="1"/>
          </p:cNvPicPr>
          <p:nvPr/>
        </p:nvPicPr>
        <p:blipFill>
          <a:blip r:embed="rId2"/>
          <a:stretch>
            <a:fillRect/>
          </a:stretch>
        </p:blipFill>
        <p:spPr>
          <a:xfrm>
            <a:off x="2719240" y="1868946"/>
            <a:ext cx="6714531" cy="3558586"/>
          </a:xfrm>
          <a:prstGeom prst="rect">
            <a:avLst/>
          </a:prstGeom>
        </p:spPr>
      </p:pic>
      <p:sp>
        <p:nvSpPr>
          <p:cNvPr id="11" name="TextBox 10">
            <a:extLst>
              <a:ext uri="{FF2B5EF4-FFF2-40B4-BE49-F238E27FC236}">
                <a16:creationId xmlns:a16="http://schemas.microsoft.com/office/drawing/2014/main" id="{E8AF2872-69C7-43C9-B1F6-DA4C189C3BE2}"/>
              </a:ext>
            </a:extLst>
          </p:cNvPr>
          <p:cNvSpPr txBox="1"/>
          <p:nvPr/>
        </p:nvSpPr>
        <p:spPr>
          <a:xfrm>
            <a:off x="315270" y="2146683"/>
            <a:ext cx="1710725" cy="369332"/>
          </a:xfrm>
          <a:prstGeom prst="rect">
            <a:avLst/>
          </a:prstGeom>
          <a:noFill/>
        </p:spPr>
        <p:txBody>
          <a:bodyPr wrap="none" rtlCol="0">
            <a:spAutoFit/>
          </a:bodyPr>
          <a:lstStyle/>
          <a:p>
            <a:r>
              <a:rPr lang="en-GB" dirty="0"/>
              <a:t>Figure 5 / D2.3</a:t>
            </a:r>
          </a:p>
        </p:txBody>
      </p:sp>
      <p:sp>
        <p:nvSpPr>
          <p:cNvPr id="12" name="TextBox 11">
            <a:extLst>
              <a:ext uri="{FF2B5EF4-FFF2-40B4-BE49-F238E27FC236}">
                <a16:creationId xmlns:a16="http://schemas.microsoft.com/office/drawing/2014/main" id="{B7C65628-20D3-4969-BA21-7EC75111DE2F}"/>
              </a:ext>
            </a:extLst>
          </p:cNvPr>
          <p:cNvSpPr txBox="1"/>
          <p:nvPr/>
        </p:nvSpPr>
        <p:spPr>
          <a:xfrm>
            <a:off x="178981" y="5839684"/>
            <a:ext cx="11834038" cy="369332"/>
          </a:xfrm>
          <a:prstGeom prst="rect">
            <a:avLst/>
          </a:prstGeom>
          <a:solidFill>
            <a:schemeClr val="accent6">
              <a:lumMod val="60000"/>
              <a:lumOff val="40000"/>
            </a:schemeClr>
          </a:solidFill>
        </p:spPr>
        <p:txBody>
          <a:bodyPr wrap="square" rtlCol="0">
            <a:spAutoFit/>
          </a:bodyPr>
          <a:lstStyle/>
          <a:p>
            <a:r>
              <a:rPr lang="en-GB" dirty="0"/>
              <a:t>Deliverable D2.3 describes the tools and methodologies to evaluate the Metro-Haul architecture based on the KPIs</a:t>
            </a:r>
          </a:p>
        </p:txBody>
      </p:sp>
    </p:spTree>
    <p:extLst>
      <p:ext uri="{BB962C8B-B14F-4D97-AF65-F5344CB8AC3E}">
        <p14:creationId xmlns:p14="http://schemas.microsoft.com/office/powerpoint/2010/main" val="901106420"/>
      </p:ext>
    </p:extLst>
  </p:cSld>
  <p:clrMapOvr>
    <a:masterClrMapping/>
  </p:clrMapOvr>
</p:sld>
</file>

<file path=ppt/theme/theme1.xml><?xml version="1.0" encoding="utf-8"?>
<a:theme xmlns:a="http://schemas.openxmlformats.org/drawingml/2006/main" name="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Haul_template_16_9_20180417.potx" id="{FAD524B5-B51B-4B6B-8D49-35666DA116A4}" vid="{CAFBF676-9C05-4A5B-B0F6-0236EAB54E6E}"/>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EE96B5BCB960468B12B2D094E1080C" ma:contentTypeVersion="8" ma:contentTypeDescription="Create a new document." ma:contentTypeScope="" ma:versionID="291e24661f8352b91c225ec2c50554a6">
  <xsd:schema xmlns:xsd="http://www.w3.org/2001/XMLSchema" xmlns:xs="http://www.w3.org/2001/XMLSchema" xmlns:p="http://schemas.microsoft.com/office/2006/metadata/properties" xmlns:ns3="9380ecfd-7c35-499c-81eb-cf12c7449471" targetNamespace="http://schemas.microsoft.com/office/2006/metadata/properties" ma:root="true" ma:fieldsID="62681afa36658fc7350ad5fdcd9a92e7" ns3:_="">
    <xsd:import namespace="9380ecfd-7c35-499c-81eb-cf12c744947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0ecfd-7c35-499c-81eb-cf12c7449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342C0D-DC91-4E54-B4F0-808CD7810C4F}">
  <ds:schemaRefs>
    <ds:schemaRef ds:uri="http://schemas.microsoft.com/sharepoint/v3/contenttype/forms"/>
  </ds:schemaRefs>
</ds:datastoreItem>
</file>

<file path=customXml/itemProps2.xml><?xml version="1.0" encoding="utf-8"?>
<ds:datastoreItem xmlns:ds="http://schemas.openxmlformats.org/officeDocument/2006/customXml" ds:itemID="{2149148B-6DE0-4006-BEBE-8EC60D12AC42}">
  <ds:schemaRefs>
    <ds:schemaRef ds:uri="http://schemas.microsoft.com/office/2006/metadata/properties"/>
    <ds:schemaRef ds:uri="9380ecfd-7c35-499c-81eb-cf12c7449471"/>
    <ds:schemaRef ds:uri="http://purl.org/dc/dcmitype/"/>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68114563-C534-4F2B-92E9-464A58FD8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0ecfd-7c35-499c-81eb-cf12c74494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Metro-Haul_template_16_9_20180417</Template>
  <TotalTime>0</TotalTime>
  <Words>4164</Words>
  <Application>Microsoft Office PowerPoint</Application>
  <PresentationFormat>Widescreen</PresentationFormat>
  <Paragraphs>644</Paragraphs>
  <Slides>31</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Calibri Light</vt:lpstr>
      <vt:lpstr>Times New Roman</vt:lpstr>
      <vt:lpstr>Wingdings</vt:lpstr>
      <vt:lpstr>Custom Design</vt:lpstr>
      <vt:lpstr>Diapositiva</vt:lpstr>
      <vt:lpstr>Metro-Haul  WP2: Year 2 Review</vt:lpstr>
      <vt:lpstr>WP 2 – Use Cases, Service Requirements, and Network Architecture Definition</vt:lpstr>
      <vt:lpstr>WP2 Approach – 5G Service Classes</vt:lpstr>
      <vt:lpstr>Metro-Haul Architecture</vt:lpstr>
      <vt:lpstr>Analysed Service Use Cases</vt:lpstr>
      <vt:lpstr>D2.2 Functional Architecture Specifications &amp; Functional Definition</vt:lpstr>
      <vt:lpstr>Deliverable D2.2 on Latency</vt:lpstr>
      <vt:lpstr>Deliverable D2.2 on Energy Consumption</vt:lpstr>
      <vt:lpstr>T2.3 Network architecture design &amp; evaluation </vt:lpstr>
      <vt:lpstr>Metro-Haul KPIs and T2.3/WP2</vt:lpstr>
      <vt:lpstr>Geo-Types, Reference Topologies and Traffic Characterisation</vt:lpstr>
      <vt:lpstr>Evaluation Tools</vt:lpstr>
      <vt:lpstr>Candidate Architectures &amp; Evaluation Methods</vt:lpstr>
      <vt:lpstr>D2.4 Techno-economic Analysis and Network Architecture Refinement</vt:lpstr>
      <vt:lpstr>Techno-economic analysis. Methodology</vt:lpstr>
      <vt:lpstr>Methodology for techno-ecnonomic analysis</vt:lpstr>
      <vt:lpstr>Methodology for techno-economic analysis. Workflow example </vt:lpstr>
      <vt:lpstr>Methodology for techno-economic analysis. Workflow example </vt:lpstr>
      <vt:lpstr>Methodology for techno-economic analysis . Workflow example </vt:lpstr>
      <vt:lpstr>Methodology for techno-economic analysis . Workflow example</vt:lpstr>
      <vt:lpstr>Methodology for techno-economic analysis . Workflow example</vt:lpstr>
      <vt:lpstr>Static traffic matrices</vt:lpstr>
      <vt:lpstr>Daily Traffic Profile</vt:lpstr>
      <vt:lpstr>Static vs Dynamic Control &amp; Data Planes</vt:lpstr>
      <vt:lpstr>Technoeconomics Outcomes in Topology Dense</vt:lpstr>
      <vt:lpstr>Transponders used in MCEN and AMEN Nodes (Static &amp; Dynamic)</vt:lpstr>
      <vt:lpstr>Traffic per VNF Type in MCEN and AMEN Nodes (Static &amp; Dynamic). Dense</vt:lpstr>
      <vt:lpstr>SUMMARY</vt:lpstr>
      <vt:lpstr>Summary </vt:lpstr>
      <vt:lpstr>Conclusions &amp; Next Steps </vt:lpstr>
      <vt:lpstr>Questions or Clarifications?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2018-08-31T09:08:07Z</dcterms:created>
  <dcterms:modified xsi:type="dcterms:W3CDTF">2019-10-02T05:09:08Z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\\hercules.cttc.es\Projects\METRO-HAUL_114600\Templates\Metro-Haul_template_16_9_20180417.potx</vt:lpwstr>
  </property>
  <property fmtid="{D5CDD505-2E9C-101B-9397-08002B2CF9AE}" pid="4" name="ContentTypeId">
    <vt:lpwstr>0x0101007CEE96B5BCB960468B12B2D094E1080C</vt:lpwstr>
  </property>
</Properties>
</file>