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2" r:id="rId3"/>
    <p:sldId id="273" r:id="rId4"/>
    <p:sldId id="372" r:id="rId5"/>
    <p:sldId id="275" r:id="rId6"/>
    <p:sldId id="385" r:id="rId7"/>
    <p:sldId id="368" r:id="rId8"/>
    <p:sldId id="277" r:id="rId9"/>
    <p:sldId id="335" r:id="rId10"/>
    <p:sldId id="336" r:id="rId11"/>
    <p:sldId id="394" r:id="rId12"/>
    <p:sldId id="399" r:id="rId13"/>
    <p:sldId id="416" r:id="rId14"/>
    <p:sldId id="418" r:id="rId15"/>
    <p:sldId id="417" r:id="rId16"/>
    <p:sldId id="395" r:id="rId17"/>
    <p:sldId id="387" r:id="rId18"/>
    <p:sldId id="378" r:id="rId19"/>
    <p:sldId id="401" r:id="rId20"/>
    <p:sldId id="376" r:id="rId21"/>
    <p:sldId id="420" r:id="rId22"/>
    <p:sldId id="398" r:id="rId23"/>
    <p:sldId id="377" r:id="rId24"/>
    <p:sldId id="383" r:id="rId25"/>
    <p:sldId id="419" r:id="rId26"/>
    <p:sldId id="384" r:id="rId27"/>
    <p:sldId id="283" r:id="rId28"/>
    <p:sldId id="331" r:id="rId29"/>
    <p:sldId id="405" r:id="rId30"/>
    <p:sldId id="406" r:id="rId31"/>
    <p:sldId id="407" r:id="rId32"/>
    <p:sldId id="408" r:id="rId33"/>
    <p:sldId id="409" r:id="rId34"/>
    <p:sldId id="410" r:id="rId35"/>
  </p:sldIdLst>
  <p:sldSz cx="12192000" cy="6858000"/>
  <p:notesSz cx="6797675" cy="9929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8000"/>
    <a:srgbClr val="FF5050"/>
    <a:srgbClr val="FF9B9B"/>
    <a:srgbClr val="FF6699"/>
    <a:srgbClr val="FF7C80"/>
    <a:srgbClr val="004E00"/>
    <a:srgbClr val="B3B56A"/>
    <a:srgbClr val="EBE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57" autoAdjust="0"/>
    <p:restoredTop sz="94209" autoAdjust="0"/>
  </p:normalViewPr>
  <p:slideViewPr>
    <p:cSldViewPr snapToGrid="0">
      <p:cViewPr>
        <p:scale>
          <a:sx n="91" d="100"/>
          <a:sy n="91" d="100"/>
        </p:scale>
        <p:origin x="585" y="50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0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 snapToGrid="0">
      <p:cViewPr varScale="1">
        <p:scale>
          <a:sx n="73" d="100"/>
          <a:sy n="73" d="100"/>
        </p:scale>
        <p:origin x="3282" y="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7047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384A07-C4A1-4C9D-A530-5721845CC291}" type="datetimeFigureOut">
              <a:rPr lang="es-ES"/>
              <a:pPr>
                <a:defRPr/>
              </a:pPr>
              <a:t>01/10/2019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1180"/>
            <a:ext cx="2946400" cy="497046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90" y="9431180"/>
            <a:ext cx="2946400" cy="497046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043342-2E7B-44D9-9F0C-2353861019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45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0" y="0"/>
            <a:ext cx="2946400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7972"/>
            <a:ext cx="5438775" cy="446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3" tIns="45722" rIns="91443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180"/>
            <a:ext cx="2946400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3" tIns="45722" rIns="91443" bIns="457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0" y="9431180"/>
            <a:ext cx="2946400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3" tIns="45722" rIns="91443" bIns="457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78A602-2F2B-4BCE-88F0-1367A12655F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933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sm.etsi.org/gitweb/?p=osm/RO.git;a=blob_plain;f=osm_ro/wim/wimconn_ietfl2vpn.py;hb=73ce6ce177937bac038f892e75dfe5a95dc8feeb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https://osm.etsi.org/gitweb/?p=osm/RO.git;a=blob_plain;f=osm_ro/wim/wimconn_ietfl2vpn.py;hb=73ce6ce177937bac038f892e75dfe5a95dc8feeb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8A602-2F2B-4BCE-88F0-1367A12655F8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0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Having a single centralized VIM could raise issues on scalability, and delays / latencies in service deployments, for example, when having to transfer large volumes of data.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8A602-2F2B-4BCE-88F0-1367A12655F8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99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0026"/>
            <a:ext cx="9144000" cy="924675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rmAutofit/>
          </a:bodyPr>
          <a:lstStyle>
            <a:lvl1pPr algn="ctr">
              <a:def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61065"/>
            <a:ext cx="9144000" cy="6321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400" noProof="0" dirty="0">
                <a:latin typeface="+mj-lt"/>
              </a:defRPr>
            </a:lvl1pPr>
          </a:lstStyle>
          <a:p>
            <a:pPr marL="0" lvl="0" indent="0" algn="ctr">
              <a:spcBef>
                <a:spcPts val="2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185" y="6410890"/>
            <a:ext cx="877584" cy="320767"/>
          </a:xfrm>
        </p:spPr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5818" y="6428086"/>
            <a:ext cx="9800690" cy="303572"/>
          </a:xfrm>
        </p:spPr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9557" y="6410890"/>
            <a:ext cx="381000" cy="365125"/>
          </a:xfrm>
        </p:spPr>
        <p:txBody>
          <a:bodyPr/>
          <a:lstStyle/>
          <a:p>
            <a:fld id="{9EC776E0-00C6-4634-A5F7-D35E042FD6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149969" y="5369657"/>
            <a:ext cx="793685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METRO-HAUL: METRO High bandwidth, 5G Application-aware optical network, with edge storage, compute and low Latency</a:t>
            </a:r>
            <a:endParaRPr lang="en-US" sz="1600" b="0" i="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en-US" sz="1050" b="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H2020-ICT-2016-2 Metro-Haul Grant</a:t>
            </a:r>
            <a:r>
              <a:rPr lang="en-GB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No. </a:t>
            </a:r>
            <a:r>
              <a:rPr lang="en-GB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761727</a:t>
            </a:r>
            <a:endParaRPr lang="en-US" sz="160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811" y="5307699"/>
            <a:ext cx="1095007" cy="105329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85818" y="5982916"/>
            <a:ext cx="52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http://metro-haul.eu</a:t>
            </a:r>
          </a:p>
        </p:txBody>
      </p:sp>
    </p:spTree>
    <p:extLst>
      <p:ext uri="{BB962C8B-B14F-4D97-AF65-F5344CB8AC3E}">
        <p14:creationId xmlns:p14="http://schemas.microsoft.com/office/powerpoint/2010/main" val="238623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3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41363" y="769938"/>
            <a:ext cx="5402583" cy="5446712"/>
          </a:xfrm>
          <a:prstGeom prst="rect">
            <a:avLst/>
          </a:prstGeom>
        </p:spPr>
        <p:txBody>
          <a:bodyPr/>
          <a:lstStyle>
            <a:lvl1pPr marL="228600" indent="-288000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1800"/>
            </a:lvl1pPr>
            <a:lvl2pPr marL="685800" indent="-228600">
              <a:buFont typeface="Wingdings" panose="05000000000000000000" pitchFamily="2" charset="2"/>
              <a:buChar char="q"/>
              <a:defRPr sz="16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6236413" y="769938"/>
            <a:ext cx="5607925" cy="5446712"/>
          </a:xfrm>
          <a:prstGeom prst="rect">
            <a:avLst/>
          </a:prstGeom>
        </p:spPr>
        <p:txBody>
          <a:bodyPr/>
          <a:lstStyle>
            <a:lvl1pPr marL="228600" indent="-288000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1800"/>
            </a:lvl1pPr>
            <a:lvl2pPr marL="685800" indent="-228600">
              <a:buFont typeface="Wingdings" panose="05000000000000000000" pitchFamily="2" charset="2"/>
              <a:buChar char="q"/>
              <a:defRPr sz="16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9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WP4 Status - Metro-Haul Second Period Review (Brussels)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41363" y="769938"/>
            <a:ext cx="11102975" cy="5446712"/>
          </a:xfrm>
          <a:prstGeom prst="rect">
            <a:avLst/>
          </a:prstGeom>
        </p:spPr>
        <p:txBody>
          <a:bodyPr/>
          <a:lstStyle>
            <a:lvl1pPr marL="228600" indent="-288000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1800"/>
            </a:lvl1pPr>
            <a:lvl2pPr marL="685800" indent="-228600">
              <a:buFont typeface="Wingdings" panose="05000000000000000000" pitchFamily="2" charset="2"/>
              <a:buChar char="q"/>
              <a:defRPr sz="16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8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 rot="5400000">
            <a:off x="3559822" y="-2058509"/>
            <a:ext cx="5465460" cy="11103835"/>
          </a:xfrm>
          <a:prstGeom prst="rect">
            <a:avLst/>
          </a:prstGeom>
        </p:spPr>
        <p:txBody>
          <a:bodyPr/>
          <a:lstStyle>
            <a:lvl1pPr marL="228600" indent="-288000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1800"/>
            </a:lvl1pPr>
            <a:lvl2pPr marL="685800" indent="-228600">
              <a:buFont typeface="Wingdings" panose="05000000000000000000" pitchFamily="2" charset="2"/>
              <a:buChar char="q"/>
              <a:defRPr sz="16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5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2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Metro-Haul WP4 Status - 20180410 Plenary Meeting, Lisbon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38200" y="780835"/>
            <a:ext cx="10986728" cy="5396127"/>
          </a:xfrm>
          <a:prstGeom prst="rect">
            <a:avLst/>
          </a:prstGeom>
        </p:spPr>
        <p:txBody>
          <a:bodyPr/>
          <a:lstStyle/>
          <a:p>
            <a:pPr marL="360363" lvl="0" indent="-360363">
              <a:spcBef>
                <a:spcPts val="2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mtClean="0"/>
              <a:t>Edit Master text styles</a:t>
            </a:r>
          </a:p>
          <a:p>
            <a:pPr marL="720000" lvl="1" indent="-352425">
              <a:lnSpc>
                <a:spcPct val="100000"/>
              </a:lnSpc>
              <a:spcBef>
                <a:spcPts val="800"/>
              </a:spcBef>
              <a:buSzPct val="90000"/>
              <a:buFont typeface="Wingdings" panose="05000000000000000000" pitchFamily="2" charset="2"/>
              <a:buChar char="q"/>
            </a:pPr>
            <a:r>
              <a:rPr lang="en-US" smtClean="0"/>
              <a:t>Second level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1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1093" y="0"/>
            <a:ext cx="10028434" cy="62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490" y="6356350"/>
            <a:ext cx="1027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0697" y="6356350"/>
            <a:ext cx="957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WP4 Status - Metro-Haul Second Period Review (Brussels)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2372" y="6369098"/>
            <a:ext cx="422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76E0-00C6-4634-A5F7-D35E042FD6B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0634" y="612787"/>
            <a:ext cx="111038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21093" y="6374675"/>
            <a:ext cx="111038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621" y="14552"/>
            <a:ext cx="1127986" cy="5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3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9" r:id="rId2"/>
    <p:sldLayoutId id="2147484000" r:id="rId3"/>
    <p:sldLayoutId id="2147484009" r:id="rId4"/>
    <p:sldLayoutId id="2147484002" r:id="rId5"/>
    <p:sldLayoutId id="2147484006" r:id="rId6"/>
    <p:sldLayoutId id="2147484003" r:id="rId7"/>
    <p:sldLayoutId id="2147484010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600" b="1" kern="1200" dirty="0">
          <a:solidFill>
            <a:srgbClr val="3333CC"/>
          </a:solidFill>
          <a:latin typeface="+mj-lt"/>
          <a:ea typeface="+mj-ea"/>
          <a:cs typeface="Calibri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0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mon.casellas@cttc.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opennetworking.org/onf-connect-2019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networking.org/news-and-events/blog/community-members-spotlight-ramon-casellas-and-alessio-giorgetti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osm.etsi.org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et2plan.com/" TargetMode="External"/><Relationship Id="rId5" Type="http://schemas.openxmlformats.org/officeDocument/2006/relationships/hyperlink" Target="https://github.com/girtel/Net2Plan/releases" TargetMode="External"/><Relationship Id="rId4" Type="http://schemas.openxmlformats.org/officeDocument/2006/relationships/hyperlink" Target="https://wiki.onosproject.org/display/ODTN/ODT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Metro-Haul Project Second Review</a:t>
            </a:r>
            <a:br>
              <a:rPr lang="en-US" dirty="0" smtClean="0"/>
            </a:br>
            <a:r>
              <a:rPr lang="en-US" dirty="0" smtClean="0"/>
              <a:t>WP4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Ramon Casellas </a:t>
            </a:r>
            <a:r>
              <a:rPr lang="en-US" dirty="0" smtClean="0">
                <a:hlinkClick r:id="rId2"/>
              </a:rPr>
              <a:t>ramon.casellas@cttc.es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Brussels, October 2</a:t>
            </a:r>
            <a:r>
              <a:rPr lang="en-US" baseline="30000" dirty="0" smtClean="0"/>
              <a:t>nd</a:t>
            </a:r>
            <a:r>
              <a:rPr lang="en-US" dirty="0" smtClean="0"/>
              <a:t> 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WP4 Objective Assessment </a:t>
            </a:r>
            <a:r>
              <a:rPr lang="en-US" dirty="0" smtClean="0"/>
              <a:t>(3/3)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5056464"/>
              </p:ext>
            </p:extLst>
          </p:nvPr>
        </p:nvGraphicFramePr>
        <p:xfrm>
          <a:off x="741363" y="769938"/>
          <a:ext cx="11102976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217">
                  <a:extLst>
                    <a:ext uri="{9D8B030D-6E8A-4147-A177-3AD203B41FA5}">
                      <a16:colId xmlns:a16="http://schemas.microsoft.com/office/drawing/2014/main" val="1624979084"/>
                    </a:ext>
                  </a:extLst>
                </a:gridCol>
                <a:gridCol w="9259759">
                  <a:extLst>
                    <a:ext uri="{9D8B030D-6E8A-4147-A177-3AD203B41FA5}">
                      <a16:colId xmlns:a16="http://schemas.microsoft.com/office/drawing/2014/main" val="3333786738"/>
                    </a:ext>
                  </a:extLst>
                </a:gridCol>
              </a:tblGrid>
              <a:tr h="1125208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develop a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control plane prototype </a:t>
                      </a:r>
                      <a:r>
                        <a:rPr lang="en-US" dirty="0" smtClean="0"/>
                        <a:t>apt for integrated demonstration with node and network prototypes as implemented within other work-packages, apt for integrated demonstration within WP5, including prototype an enhanced SDN controller with a monitoring framework, ETSI/MANO stack and a multi-tenancy/slicing layer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2928"/>
                  </a:ext>
                </a:extLst>
              </a:tr>
              <a:tr h="3491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Status: </a:t>
                      </a: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Ongoing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Relies</a:t>
                      </a:r>
                      <a:r>
                        <a:rPr lang="en-US" sz="1600" b="1" baseline="0" dirty="0" smtClean="0"/>
                        <a:t> on  Architecture and Interfaces defined in Task 4.1, effort </a:t>
                      </a:r>
                      <a:r>
                        <a:rPr lang="en-US" sz="1600" b="1" dirty="0" smtClean="0"/>
                        <a:t>Covered in Task 4.2 and Task 4.3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7030A0"/>
                          </a:solidFill>
                        </a:rPr>
                        <a:t>At the end of the second period, COM components meet</a:t>
                      </a:r>
                      <a:r>
                        <a:rPr lang="en-GB" sz="1600" baseline="0" dirty="0" smtClean="0">
                          <a:solidFill>
                            <a:srgbClr val="7030A0"/>
                          </a:solidFill>
                        </a:rPr>
                        <a:t> the targeted requirements </a:t>
                      </a:r>
                      <a:r>
                        <a:rPr lang="en-GB" sz="1600" dirty="0" smtClean="0">
                          <a:solidFill>
                            <a:srgbClr val="7030A0"/>
                          </a:solidFill>
                        </a:rPr>
                        <a:t>and usable</a:t>
                      </a:r>
                      <a:r>
                        <a:rPr lang="en-GB" sz="1600" baseline="0" dirty="0" smtClean="0">
                          <a:solidFill>
                            <a:srgbClr val="7030A0"/>
                          </a:solidFill>
                        </a:rPr>
                        <a:t>, have been demonstrated in key events (e.g. ECOC2018, OFC2019, EUCNC, ECOC2019) and are continuously improved on.</a:t>
                      </a:r>
                      <a:endParaRPr lang="en-GB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7030A0"/>
                          </a:solidFill>
                        </a:rPr>
                        <a:t>Code has already been contributed to</a:t>
                      </a:r>
                      <a:r>
                        <a:rPr lang="en-GB" sz="1600" baseline="0" dirty="0" smtClean="0">
                          <a:solidFill>
                            <a:srgbClr val="7030A0"/>
                          </a:solidFill>
                        </a:rPr>
                        <a:t> Upstream Open Source Projects.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rgbClr val="7030A0"/>
                          </a:solidFill>
                        </a:rPr>
                        <a:t>Evaluation and Integration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600" b="1" dirty="0" smtClean="0"/>
                        <a:t>Deliverable D4.2</a:t>
                      </a:r>
                      <a:r>
                        <a:rPr lang="en-US" sz="1600" b="0" baseline="0" dirty="0" smtClean="0"/>
                        <a:t> reports the Implementation of the components</a:t>
                      </a:r>
                    </a:p>
                    <a:p>
                      <a:endParaRPr lang="en-US" sz="1600" b="0" baseline="0" dirty="0" smtClean="0"/>
                    </a:p>
                    <a:p>
                      <a:r>
                        <a:rPr lang="en-US" sz="1600" b="0" baseline="0" dirty="0" smtClean="0"/>
                        <a:t>ONGOING WORK (Y3)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Integration</a:t>
                      </a:r>
                      <a:r>
                        <a:rPr lang="en-US" sz="1600" b="1" baseline="0" dirty="0" smtClean="0"/>
                        <a:t> and development in support of WP5 Field trials and demos.</a:t>
                      </a:r>
                      <a:endParaRPr lang="en-US" sz="1600" b="1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Further work on aspects related to network virtualization and slicing.</a:t>
                      </a:r>
                      <a:endParaRPr lang="en-US" sz="1600" dirty="0" smtClean="0"/>
                    </a:p>
                    <a:p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51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3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 Target: Support deploying functions across Metro-Haul nodes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upo 5"/>
          <p:cNvGrpSpPr/>
          <p:nvPr/>
        </p:nvGrpSpPr>
        <p:grpSpPr>
          <a:xfrm>
            <a:off x="1750697" y="869950"/>
            <a:ext cx="9323365" cy="5478916"/>
            <a:chOff x="817331" y="1213752"/>
            <a:chExt cx="7833867" cy="4309513"/>
          </a:xfrm>
        </p:grpSpPr>
        <p:sp>
          <p:nvSpPr>
            <p:cNvPr id="7" name="Rectangle 1"/>
            <p:cNvSpPr/>
            <p:nvPr/>
          </p:nvSpPr>
          <p:spPr>
            <a:xfrm>
              <a:off x="817331" y="1213752"/>
              <a:ext cx="7833867" cy="4309513"/>
            </a:xfrm>
            <a:prstGeom prst="rect">
              <a:avLst/>
            </a:prstGeom>
            <a:solidFill>
              <a:srgbClr val="FFFBF7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Parallelogram 2"/>
            <p:cNvSpPr/>
            <p:nvPr/>
          </p:nvSpPr>
          <p:spPr>
            <a:xfrm>
              <a:off x="3607339" y="3999572"/>
              <a:ext cx="4395511" cy="1489290"/>
            </a:xfrm>
            <a:prstGeom prst="parallelogram">
              <a:avLst>
                <a:gd name="adj" fmla="val 8387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Parallelogram 3"/>
            <p:cNvSpPr/>
            <p:nvPr/>
          </p:nvSpPr>
          <p:spPr>
            <a:xfrm>
              <a:off x="4052949" y="5054301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Parallelogram 4"/>
            <p:cNvSpPr/>
            <p:nvPr/>
          </p:nvSpPr>
          <p:spPr>
            <a:xfrm>
              <a:off x="4757857" y="4775152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Parallelogram 5"/>
            <p:cNvSpPr/>
            <p:nvPr/>
          </p:nvSpPr>
          <p:spPr>
            <a:xfrm>
              <a:off x="4562752" y="4465379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Parallelogram 6"/>
            <p:cNvSpPr/>
            <p:nvPr/>
          </p:nvSpPr>
          <p:spPr>
            <a:xfrm>
              <a:off x="5256794" y="4983547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Parallelogram 7"/>
            <p:cNvSpPr/>
            <p:nvPr/>
          </p:nvSpPr>
          <p:spPr>
            <a:xfrm>
              <a:off x="5884421" y="4613367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Parallelogram 8"/>
            <p:cNvSpPr/>
            <p:nvPr/>
          </p:nvSpPr>
          <p:spPr>
            <a:xfrm>
              <a:off x="6010111" y="4916660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Parallelogram 9"/>
            <p:cNvSpPr/>
            <p:nvPr/>
          </p:nvSpPr>
          <p:spPr>
            <a:xfrm>
              <a:off x="4127312" y="3923502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6" name="Elbow Connector 10"/>
            <p:cNvCxnSpPr>
              <a:endCxn id="11" idx="5"/>
            </p:cNvCxnSpPr>
            <p:nvPr/>
          </p:nvCxnSpPr>
          <p:spPr>
            <a:xfrm>
              <a:off x="4451463" y="3996201"/>
              <a:ext cx="176961" cy="539932"/>
            </a:xfrm>
            <a:prstGeom prst="bentConnector3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1"/>
            <p:cNvGrpSpPr/>
            <p:nvPr/>
          </p:nvGrpSpPr>
          <p:grpSpPr>
            <a:xfrm>
              <a:off x="4118620" y="5075972"/>
              <a:ext cx="250497" cy="98169"/>
              <a:chOff x="7147426" y="902248"/>
              <a:chExt cx="1171240" cy="507957"/>
            </a:xfrm>
          </p:grpSpPr>
          <p:cxnSp>
            <p:nvCxnSpPr>
              <p:cNvPr id="198" name="Straight Connector 12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3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4"/>
            <p:cNvGrpSpPr/>
            <p:nvPr/>
          </p:nvGrpSpPr>
          <p:grpSpPr>
            <a:xfrm>
              <a:off x="4815401" y="4793493"/>
              <a:ext cx="250497" cy="98169"/>
              <a:chOff x="7147426" y="902248"/>
              <a:chExt cx="1171240" cy="507957"/>
            </a:xfrm>
          </p:grpSpPr>
          <p:cxnSp>
            <p:nvCxnSpPr>
              <p:cNvPr id="196" name="Straight Connector 15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6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7"/>
            <p:cNvGrpSpPr/>
            <p:nvPr/>
          </p:nvGrpSpPr>
          <p:grpSpPr>
            <a:xfrm>
              <a:off x="4628134" y="4482274"/>
              <a:ext cx="250497" cy="98169"/>
              <a:chOff x="7147426" y="902248"/>
              <a:chExt cx="1171240" cy="507957"/>
            </a:xfrm>
          </p:grpSpPr>
          <p:cxnSp>
            <p:nvCxnSpPr>
              <p:cNvPr id="194" name="Straight Connector 18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20"/>
            <p:cNvGrpSpPr/>
            <p:nvPr/>
          </p:nvGrpSpPr>
          <p:grpSpPr>
            <a:xfrm>
              <a:off x="5326209" y="4498823"/>
              <a:ext cx="390212" cy="141509"/>
              <a:chOff x="4630352" y="4729071"/>
              <a:chExt cx="472617" cy="171393"/>
            </a:xfrm>
          </p:grpSpPr>
          <p:sp>
            <p:nvSpPr>
              <p:cNvPr id="190" name="Parallelogram 21"/>
              <p:cNvSpPr/>
              <p:nvPr/>
            </p:nvSpPr>
            <p:spPr>
              <a:xfrm>
                <a:off x="4630352" y="4729071"/>
                <a:ext cx="472617" cy="171393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91" name="Group 22"/>
              <p:cNvGrpSpPr/>
              <p:nvPr/>
            </p:nvGrpSpPr>
            <p:grpSpPr>
              <a:xfrm>
                <a:off x="4715496" y="4761425"/>
                <a:ext cx="303398" cy="118900"/>
                <a:chOff x="7147426" y="902248"/>
                <a:chExt cx="1171240" cy="507957"/>
              </a:xfrm>
            </p:grpSpPr>
            <p:cxnSp>
              <p:nvCxnSpPr>
                <p:cNvPr id="192" name="Straight Connector 23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24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5"/>
            <p:cNvGrpSpPr/>
            <p:nvPr/>
          </p:nvGrpSpPr>
          <p:grpSpPr>
            <a:xfrm>
              <a:off x="5326210" y="5003820"/>
              <a:ext cx="250497" cy="98169"/>
              <a:chOff x="7147426" y="902248"/>
              <a:chExt cx="1171240" cy="507957"/>
            </a:xfrm>
          </p:grpSpPr>
          <p:cxnSp>
            <p:nvCxnSpPr>
              <p:cNvPr id="188" name="Straight Connector 26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27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/>
            <p:nvPr/>
          </p:nvGrpSpPr>
          <p:grpSpPr>
            <a:xfrm>
              <a:off x="5959978" y="4630491"/>
              <a:ext cx="250497" cy="98169"/>
              <a:chOff x="7147426" y="902248"/>
              <a:chExt cx="1171240" cy="507957"/>
            </a:xfrm>
          </p:grpSpPr>
          <p:cxnSp>
            <p:nvCxnSpPr>
              <p:cNvPr id="186" name="Straight Connector 29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30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31"/>
            <p:cNvGrpSpPr/>
            <p:nvPr/>
          </p:nvGrpSpPr>
          <p:grpSpPr>
            <a:xfrm>
              <a:off x="6079188" y="4939292"/>
              <a:ext cx="250497" cy="98169"/>
              <a:chOff x="7147426" y="902248"/>
              <a:chExt cx="1171240" cy="507957"/>
            </a:xfrm>
          </p:grpSpPr>
          <p:cxnSp>
            <p:nvCxnSpPr>
              <p:cNvPr id="184" name="Straight Connector 32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33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34"/>
            <p:cNvCxnSpPr>
              <a:endCxn id="190" idx="5"/>
            </p:cNvCxnSpPr>
            <p:nvPr/>
          </p:nvCxnSpPr>
          <p:spPr>
            <a:xfrm>
              <a:off x="4916533" y="4529403"/>
              <a:ext cx="475347" cy="40174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5"/>
            <p:cNvCxnSpPr>
              <a:stCxn id="9" idx="1"/>
              <a:endCxn id="11" idx="3"/>
            </p:cNvCxnSpPr>
            <p:nvPr/>
          </p:nvCxnSpPr>
          <p:spPr>
            <a:xfrm flipV="1">
              <a:off x="4313727" y="4606888"/>
              <a:ext cx="378460" cy="447414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6"/>
            <p:cNvCxnSpPr>
              <a:stCxn id="9" idx="2"/>
            </p:cNvCxnSpPr>
            <p:nvPr/>
          </p:nvCxnSpPr>
          <p:spPr>
            <a:xfrm flipV="1">
              <a:off x="4377489" y="4913878"/>
              <a:ext cx="518947" cy="211178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7"/>
            <p:cNvCxnSpPr>
              <a:stCxn id="9" idx="2"/>
              <a:endCxn id="12" idx="5"/>
            </p:cNvCxnSpPr>
            <p:nvPr/>
          </p:nvCxnSpPr>
          <p:spPr>
            <a:xfrm flipV="1">
              <a:off x="4377489" y="5054301"/>
              <a:ext cx="944976" cy="70754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8"/>
            <p:cNvCxnSpPr>
              <a:stCxn id="10" idx="2"/>
              <a:endCxn id="13" idx="5"/>
            </p:cNvCxnSpPr>
            <p:nvPr/>
          </p:nvCxnSpPr>
          <p:spPr>
            <a:xfrm flipV="1">
              <a:off x="5082397" y="4684122"/>
              <a:ext cx="867695" cy="161784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9"/>
            <p:cNvCxnSpPr>
              <a:stCxn id="190" idx="2"/>
              <a:endCxn id="13" idx="5"/>
            </p:cNvCxnSpPr>
            <p:nvPr/>
          </p:nvCxnSpPr>
          <p:spPr>
            <a:xfrm>
              <a:off x="5650749" y="4569577"/>
              <a:ext cx="299343" cy="114545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0"/>
            <p:cNvCxnSpPr>
              <a:stCxn id="10" idx="2"/>
              <a:endCxn id="14" idx="5"/>
            </p:cNvCxnSpPr>
            <p:nvPr/>
          </p:nvCxnSpPr>
          <p:spPr>
            <a:xfrm>
              <a:off x="5082397" y="4845905"/>
              <a:ext cx="993385" cy="141509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41"/>
            <p:cNvCxnSpPr>
              <a:stCxn id="12" idx="2"/>
              <a:endCxn id="14" idx="5"/>
            </p:cNvCxnSpPr>
            <p:nvPr/>
          </p:nvCxnSpPr>
          <p:spPr>
            <a:xfrm flipV="1">
              <a:off x="5581334" y="4987414"/>
              <a:ext cx="494448" cy="66888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2"/>
            <p:cNvCxnSpPr>
              <a:stCxn id="13" idx="2"/>
              <a:endCxn id="14" idx="1"/>
            </p:cNvCxnSpPr>
            <p:nvPr/>
          </p:nvCxnSpPr>
          <p:spPr>
            <a:xfrm>
              <a:off x="6208961" y="4684122"/>
              <a:ext cx="61927" cy="232538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43"/>
            <p:cNvSpPr txBox="1"/>
            <p:nvPr/>
          </p:nvSpPr>
          <p:spPr>
            <a:xfrm>
              <a:off x="3781122" y="5291523"/>
              <a:ext cx="2951344" cy="20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j-lt"/>
                </a:rPr>
                <a:t>Disaggregated Optical Transport Network (Optical Domain)</a:t>
              </a:r>
              <a:endParaRPr lang="en-US" sz="1100" dirty="0">
                <a:latin typeface="+mj-lt"/>
              </a:endParaRPr>
            </a:p>
          </p:txBody>
        </p:sp>
        <p:grpSp>
          <p:nvGrpSpPr>
            <p:cNvPr id="34" name="Group 44"/>
            <p:cNvGrpSpPr/>
            <p:nvPr/>
          </p:nvGrpSpPr>
          <p:grpSpPr>
            <a:xfrm>
              <a:off x="5827145" y="4133596"/>
              <a:ext cx="390212" cy="141509"/>
              <a:chOff x="4630352" y="4729071"/>
              <a:chExt cx="472617" cy="171393"/>
            </a:xfrm>
          </p:grpSpPr>
          <p:sp>
            <p:nvSpPr>
              <p:cNvPr id="180" name="Parallelogram 45"/>
              <p:cNvSpPr/>
              <p:nvPr/>
            </p:nvSpPr>
            <p:spPr>
              <a:xfrm>
                <a:off x="4630352" y="4729071"/>
                <a:ext cx="472617" cy="171393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81" name="Group 46"/>
              <p:cNvGrpSpPr/>
              <p:nvPr/>
            </p:nvGrpSpPr>
            <p:grpSpPr>
              <a:xfrm>
                <a:off x="4715496" y="4761425"/>
                <a:ext cx="303398" cy="118900"/>
                <a:chOff x="7147426" y="902248"/>
                <a:chExt cx="1171240" cy="507957"/>
              </a:xfrm>
            </p:grpSpPr>
            <p:cxnSp>
              <p:nvCxnSpPr>
                <p:cNvPr id="182" name="Straight Connector 47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48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 49"/>
            <p:cNvGrpSpPr/>
            <p:nvPr/>
          </p:nvGrpSpPr>
          <p:grpSpPr>
            <a:xfrm>
              <a:off x="6538536" y="4260603"/>
              <a:ext cx="390212" cy="141509"/>
              <a:chOff x="4630352" y="4729071"/>
              <a:chExt cx="472617" cy="171393"/>
            </a:xfrm>
          </p:grpSpPr>
          <p:sp>
            <p:nvSpPr>
              <p:cNvPr id="176" name="Parallelogram 50"/>
              <p:cNvSpPr/>
              <p:nvPr/>
            </p:nvSpPr>
            <p:spPr>
              <a:xfrm>
                <a:off x="4630352" y="4729071"/>
                <a:ext cx="472617" cy="171393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77" name="Group 51"/>
              <p:cNvGrpSpPr/>
              <p:nvPr/>
            </p:nvGrpSpPr>
            <p:grpSpPr>
              <a:xfrm>
                <a:off x="4715496" y="4761425"/>
                <a:ext cx="303398" cy="118900"/>
                <a:chOff x="7147426" y="902248"/>
                <a:chExt cx="1171240" cy="507957"/>
              </a:xfrm>
            </p:grpSpPr>
            <p:cxnSp>
              <p:nvCxnSpPr>
                <p:cNvPr id="178" name="Straight Connector 52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53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54"/>
            <p:cNvGrpSpPr/>
            <p:nvPr/>
          </p:nvGrpSpPr>
          <p:grpSpPr>
            <a:xfrm>
              <a:off x="6564952" y="5168790"/>
              <a:ext cx="390212" cy="141509"/>
              <a:chOff x="4630352" y="4729071"/>
              <a:chExt cx="472617" cy="171393"/>
            </a:xfrm>
          </p:grpSpPr>
          <p:sp>
            <p:nvSpPr>
              <p:cNvPr id="172" name="Parallelogram 55"/>
              <p:cNvSpPr/>
              <p:nvPr/>
            </p:nvSpPr>
            <p:spPr>
              <a:xfrm>
                <a:off x="4630352" y="4729071"/>
                <a:ext cx="472617" cy="171393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73" name="Group 56"/>
              <p:cNvGrpSpPr/>
              <p:nvPr/>
            </p:nvGrpSpPr>
            <p:grpSpPr>
              <a:xfrm>
                <a:off x="4715496" y="4761425"/>
                <a:ext cx="303398" cy="118900"/>
                <a:chOff x="7147426" y="902248"/>
                <a:chExt cx="1171240" cy="507957"/>
              </a:xfrm>
            </p:grpSpPr>
            <p:cxnSp>
              <p:nvCxnSpPr>
                <p:cNvPr id="174" name="Straight Connector 57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58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Straight Connector 59"/>
            <p:cNvCxnSpPr>
              <a:stCxn id="11" idx="2"/>
              <a:endCxn id="180" idx="5"/>
            </p:cNvCxnSpPr>
            <p:nvPr/>
          </p:nvCxnSpPr>
          <p:spPr>
            <a:xfrm flipV="1">
              <a:off x="4893620" y="4204351"/>
              <a:ext cx="992868" cy="331782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60"/>
            <p:cNvCxnSpPr/>
            <p:nvPr/>
          </p:nvCxnSpPr>
          <p:spPr>
            <a:xfrm flipV="1">
              <a:off x="5589360" y="4283496"/>
              <a:ext cx="391640" cy="210739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1"/>
            <p:cNvCxnSpPr>
              <a:stCxn id="180" idx="2"/>
            </p:cNvCxnSpPr>
            <p:nvPr/>
          </p:nvCxnSpPr>
          <p:spPr>
            <a:xfrm>
              <a:off x="6158014" y="4204351"/>
              <a:ext cx="456812" cy="77471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2"/>
            <p:cNvCxnSpPr>
              <a:stCxn id="13" idx="1"/>
            </p:cNvCxnSpPr>
            <p:nvPr/>
          </p:nvCxnSpPr>
          <p:spPr>
            <a:xfrm flipV="1">
              <a:off x="6138869" y="4412197"/>
              <a:ext cx="548182" cy="20117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3"/>
            <p:cNvCxnSpPr>
              <a:stCxn id="14" idx="2"/>
              <a:endCxn id="172" idx="5"/>
            </p:cNvCxnSpPr>
            <p:nvPr/>
          </p:nvCxnSpPr>
          <p:spPr>
            <a:xfrm>
              <a:off x="6340979" y="4987414"/>
              <a:ext cx="283316" cy="252131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64"/>
            <p:cNvCxnSpPr>
              <a:stCxn id="14" idx="2"/>
            </p:cNvCxnSpPr>
            <p:nvPr/>
          </p:nvCxnSpPr>
          <p:spPr>
            <a:xfrm flipV="1">
              <a:off x="6340979" y="4713979"/>
              <a:ext cx="783203" cy="273435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65"/>
            <p:cNvGrpSpPr/>
            <p:nvPr/>
          </p:nvGrpSpPr>
          <p:grpSpPr>
            <a:xfrm>
              <a:off x="6074797" y="3421969"/>
              <a:ext cx="228398" cy="713836"/>
              <a:chOff x="4487429" y="2305471"/>
              <a:chExt cx="276631" cy="864585"/>
            </a:xfrm>
          </p:grpSpPr>
          <p:cxnSp>
            <p:nvCxnSpPr>
              <p:cNvPr id="169" name="Straight Connector 66"/>
              <p:cNvCxnSpPr/>
              <p:nvPr/>
            </p:nvCxnSpPr>
            <p:spPr>
              <a:xfrm flipV="1">
                <a:off x="4487429" y="3005055"/>
                <a:ext cx="138243" cy="165001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67"/>
              <p:cNvCxnSpPr/>
              <p:nvPr/>
            </p:nvCxnSpPr>
            <p:spPr>
              <a:xfrm flipV="1">
                <a:off x="4625817" y="2305471"/>
                <a:ext cx="138243" cy="165001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68"/>
              <p:cNvCxnSpPr/>
              <p:nvPr/>
            </p:nvCxnSpPr>
            <p:spPr>
              <a:xfrm flipH="1">
                <a:off x="4623371" y="2462755"/>
                <a:ext cx="2446" cy="547573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69"/>
            <p:cNvCxnSpPr/>
            <p:nvPr/>
          </p:nvCxnSpPr>
          <p:spPr>
            <a:xfrm flipV="1">
              <a:off x="5102797" y="3459704"/>
              <a:ext cx="0" cy="708079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70"/>
            <p:cNvCxnSpPr/>
            <p:nvPr/>
          </p:nvCxnSpPr>
          <p:spPr>
            <a:xfrm flipV="1">
              <a:off x="7293685" y="3535296"/>
              <a:ext cx="0" cy="646258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arallelogram 71"/>
            <p:cNvSpPr/>
            <p:nvPr/>
          </p:nvSpPr>
          <p:spPr>
            <a:xfrm>
              <a:off x="1760407" y="3790380"/>
              <a:ext cx="3009266" cy="992755"/>
            </a:xfrm>
            <a:prstGeom prst="parallelogram">
              <a:avLst>
                <a:gd name="adj" fmla="val 8387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" name="Parallelogram 72"/>
            <p:cNvSpPr/>
            <p:nvPr/>
          </p:nvSpPr>
          <p:spPr>
            <a:xfrm>
              <a:off x="2452046" y="3942025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" name="Parallelogram 73"/>
            <p:cNvSpPr/>
            <p:nvPr/>
          </p:nvSpPr>
          <p:spPr>
            <a:xfrm>
              <a:off x="2973589" y="3992087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" name="Parallelogram 74"/>
            <p:cNvSpPr/>
            <p:nvPr/>
          </p:nvSpPr>
          <p:spPr>
            <a:xfrm>
              <a:off x="3531800" y="4106632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" name="Parallelogram 75"/>
            <p:cNvSpPr/>
            <p:nvPr/>
          </p:nvSpPr>
          <p:spPr>
            <a:xfrm>
              <a:off x="3657489" y="4409924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1" name="Elbow Connector 76"/>
            <p:cNvCxnSpPr>
              <a:endCxn id="9" idx="5"/>
            </p:cNvCxnSpPr>
            <p:nvPr/>
          </p:nvCxnSpPr>
          <p:spPr>
            <a:xfrm>
              <a:off x="3981642" y="4482624"/>
              <a:ext cx="136979" cy="642432"/>
            </a:xfrm>
            <a:prstGeom prst="bentConnector3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77"/>
            <p:cNvCxnSpPr>
              <a:stCxn id="97" idx="2"/>
              <a:endCxn id="161" idx="5"/>
            </p:cNvCxnSpPr>
            <p:nvPr/>
          </p:nvCxnSpPr>
          <p:spPr>
            <a:xfrm flipV="1">
              <a:off x="2381460" y="4458365"/>
              <a:ext cx="424643" cy="38513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78"/>
            <p:cNvCxnSpPr>
              <a:stCxn id="161" idx="2"/>
              <a:endCxn id="50" idx="5"/>
            </p:cNvCxnSpPr>
            <p:nvPr/>
          </p:nvCxnSpPr>
          <p:spPr>
            <a:xfrm>
              <a:off x="3071300" y="4458365"/>
              <a:ext cx="651861" cy="22315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9"/>
            <p:cNvCxnSpPr>
              <a:stCxn id="97" idx="1"/>
              <a:endCxn id="47" idx="3"/>
            </p:cNvCxnSpPr>
            <p:nvPr/>
          </p:nvCxnSpPr>
          <p:spPr>
            <a:xfrm flipV="1">
              <a:off x="2302188" y="4083534"/>
              <a:ext cx="285622" cy="342589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80"/>
            <p:cNvCxnSpPr>
              <a:stCxn id="50" idx="1"/>
            </p:cNvCxnSpPr>
            <p:nvPr/>
          </p:nvCxnSpPr>
          <p:spPr>
            <a:xfrm flipV="1">
              <a:off x="3918268" y="4074951"/>
              <a:ext cx="333652" cy="334974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81"/>
            <p:cNvCxnSpPr>
              <a:stCxn id="47" idx="2"/>
              <a:endCxn id="48" idx="5"/>
            </p:cNvCxnSpPr>
            <p:nvPr/>
          </p:nvCxnSpPr>
          <p:spPr>
            <a:xfrm>
              <a:off x="2776586" y="4012780"/>
              <a:ext cx="262673" cy="50062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82"/>
            <p:cNvCxnSpPr>
              <a:endCxn id="161" idx="1"/>
            </p:cNvCxnSpPr>
            <p:nvPr/>
          </p:nvCxnSpPr>
          <p:spPr>
            <a:xfrm flipH="1">
              <a:off x="3007537" y="4143943"/>
              <a:ext cx="114808" cy="243668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83"/>
            <p:cNvSpPr txBox="1"/>
            <p:nvPr/>
          </p:nvSpPr>
          <p:spPr>
            <a:xfrm>
              <a:off x="2777568" y="4787916"/>
              <a:ext cx="1190936" cy="338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Layer 2 / Layer 3 </a:t>
              </a:r>
            </a:p>
            <a:p>
              <a:r>
                <a:rPr lang="en-US" sz="1100" dirty="0">
                  <a:latin typeface="+mj-lt"/>
                </a:rPr>
                <a:t>Switching (OpenFlow)</a:t>
              </a:r>
            </a:p>
          </p:txBody>
        </p:sp>
        <p:grpSp>
          <p:nvGrpSpPr>
            <p:cNvPr id="59" name="Group 84"/>
            <p:cNvGrpSpPr/>
            <p:nvPr/>
          </p:nvGrpSpPr>
          <p:grpSpPr>
            <a:xfrm>
              <a:off x="2540771" y="3962726"/>
              <a:ext cx="250497" cy="98169"/>
              <a:chOff x="7147426" y="902248"/>
              <a:chExt cx="1171240" cy="507957"/>
            </a:xfrm>
          </p:grpSpPr>
          <p:cxnSp>
            <p:nvCxnSpPr>
              <p:cNvPr id="167" name="Straight Connector 85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86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87"/>
            <p:cNvGrpSpPr/>
            <p:nvPr/>
          </p:nvGrpSpPr>
          <p:grpSpPr>
            <a:xfrm>
              <a:off x="3047236" y="4011811"/>
              <a:ext cx="250497" cy="98169"/>
              <a:chOff x="7147426" y="902248"/>
              <a:chExt cx="1171240" cy="507957"/>
            </a:xfrm>
          </p:grpSpPr>
          <p:cxnSp>
            <p:nvCxnSpPr>
              <p:cNvPr id="165" name="Straight Connector 88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89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90"/>
            <p:cNvGrpSpPr/>
            <p:nvPr/>
          </p:nvGrpSpPr>
          <p:grpSpPr>
            <a:xfrm>
              <a:off x="2746760" y="4387610"/>
              <a:ext cx="390212" cy="141509"/>
              <a:chOff x="3499860" y="5274524"/>
              <a:chExt cx="403406" cy="161896"/>
            </a:xfrm>
          </p:grpSpPr>
          <p:sp>
            <p:nvSpPr>
              <p:cNvPr id="161" name="Parallelogram 91"/>
              <p:cNvSpPr/>
              <p:nvPr/>
            </p:nvSpPr>
            <p:spPr>
              <a:xfrm>
                <a:off x="3499860" y="5274524"/>
                <a:ext cx="403406" cy="161896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62" name="Group 92"/>
              <p:cNvGrpSpPr/>
              <p:nvPr/>
            </p:nvGrpSpPr>
            <p:grpSpPr>
              <a:xfrm>
                <a:off x="3593976" y="5298198"/>
                <a:ext cx="258968" cy="112312"/>
                <a:chOff x="7147426" y="902248"/>
                <a:chExt cx="1171240" cy="507957"/>
              </a:xfrm>
            </p:grpSpPr>
            <p:cxnSp>
              <p:nvCxnSpPr>
                <p:cNvPr id="163" name="Straight Connector 93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94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" name="Group 95"/>
            <p:cNvGrpSpPr/>
            <p:nvPr/>
          </p:nvGrpSpPr>
          <p:grpSpPr>
            <a:xfrm>
              <a:off x="3742406" y="4433699"/>
              <a:ext cx="250497" cy="98169"/>
              <a:chOff x="7147426" y="902248"/>
              <a:chExt cx="1171240" cy="507957"/>
            </a:xfrm>
          </p:grpSpPr>
          <p:cxnSp>
            <p:nvCxnSpPr>
              <p:cNvPr id="159" name="Straight Connector 96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97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98"/>
            <p:cNvGrpSpPr/>
            <p:nvPr/>
          </p:nvGrpSpPr>
          <p:grpSpPr>
            <a:xfrm>
              <a:off x="3601657" y="4120429"/>
              <a:ext cx="250497" cy="98169"/>
              <a:chOff x="7147426" y="902248"/>
              <a:chExt cx="1171240" cy="507957"/>
            </a:xfrm>
          </p:grpSpPr>
          <p:cxnSp>
            <p:nvCxnSpPr>
              <p:cNvPr id="157" name="Straight Connector 99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00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01"/>
            <p:cNvGrpSpPr/>
            <p:nvPr/>
          </p:nvGrpSpPr>
          <p:grpSpPr>
            <a:xfrm>
              <a:off x="4199726" y="3943003"/>
              <a:ext cx="250497" cy="98169"/>
              <a:chOff x="7147426" y="902248"/>
              <a:chExt cx="1171240" cy="507957"/>
            </a:xfrm>
          </p:grpSpPr>
          <p:cxnSp>
            <p:nvCxnSpPr>
              <p:cNvPr id="155" name="Straight Connector 102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03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104"/>
            <p:cNvCxnSpPr>
              <a:stCxn id="48" idx="2"/>
              <a:endCxn id="49" idx="5"/>
            </p:cNvCxnSpPr>
            <p:nvPr/>
          </p:nvCxnSpPr>
          <p:spPr>
            <a:xfrm>
              <a:off x="3298128" y="4062841"/>
              <a:ext cx="299343" cy="114545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05"/>
            <p:cNvCxnSpPr>
              <a:stCxn id="49" idx="2"/>
              <a:endCxn id="15" idx="5"/>
            </p:cNvCxnSpPr>
            <p:nvPr/>
          </p:nvCxnSpPr>
          <p:spPr>
            <a:xfrm flipV="1">
              <a:off x="3856340" y="3994257"/>
              <a:ext cx="336643" cy="183129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106"/>
            <p:cNvCxnSpPr>
              <a:endCxn id="97" idx="3"/>
            </p:cNvCxnSpPr>
            <p:nvPr/>
          </p:nvCxnSpPr>
          <p:spPr>
            <a:xfrm flipV="1">
              <a:off x="1816495" y="4567631"/>
              <a:ext cx="367007" cy="4096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107"/>
            <p:cNvCxnSpPr/>
            <p:nvPr/>
          </p:nvCxnSpPr>
          <p:spPr>
            <a:xfrm flipV="1">
              <a:off x="2537479" y="4532833"/>
              <a:ext cx="346888" cy="40966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108"/>
            <p:cNvGrpSpPr/>
            <p:nvPr/>
          </p:nvGrpSpPr>
          <p:grpSpPr>
            <a:xfrm>
              <a:off x="5082397" y="2765898"/>
              <a:ext cx="2859219" cy="902884"/>
              <a:chOff x="4335051" y="2630184"/>
              <a:chExt cx="3463034" cy="1093557"/>
            </a:xfrm>
          </p:grpSpPr>
          <p:sp>
            <p:nvSpPr>
              <p:cNvPr id="114" name="Parallelogram 109"/>
              <p:cNvSpPr/>
              <p:nvPr/>
            </p:nvSpPr>
            <p:spPr>
              <a:xfrm>
                <a:off x="4335051" y="2630184"/>
                <a:ext cx="3463034" cy="987009"/>
              </a:xfrm>
              <a:prstGeom prst="parallelogram">
                <a:avLst>
                  <a:gd name="adj" fmla="val 8387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5" name="Parallelogram 110"/>
              <p:cNvSpPr/>
              <p:nvPr/>
            </p:nvSpPr>
            <p:spPr>
              <a:xfrm>
                <a:off x="4610391" y="3299116"/>
                <a:ext cx="472617" cy="171393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6" name="Parallelogram 111"/>
              <p:cNvSpPr/>
              <p:nvPr/>
            </p:nvSpPr>
            <p:spPr>
              <a:xfrm>
                <a:off x="5124450" y="2712786"/>
                <a:ext cx="472617" cy="171393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7" name="Parallelogram 112"/>
              <p:cNvSpPr/>
              <p:nvPr/>
            </p:nvSpPr>
            <p:spPr>
              <a:xfrm>
                <a:off x="5756132" y="2773420"/>
                <a:ext cx="472617" cy="171393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8" name="Parallelogram 113"/>
              <p:cNvSpPr/>
              <p:nvPr/>
            </p:nvSpPr>
            <p:spPr>
              <a:xfrm>
                <a:off x="6432228" y="2912154"/>
                <a:ext cx="472617" cy="171393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9" name="Parallelogram 114"/>
              <p:cNvSpPr/>
              <p:nvPr/>
            </p:nvSpPr>
            <p:spPr>
              <a:xfrm>
                <a:off x="6584461" y="3279497"/>
                <a:ext cx="472617" cy="171393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0" name="Parallelogram 115"/>
              <p:cNvSpPr/>
              <p:nvPr/>
            </p:nvSpPr>
            <p:spPr>
              <a:xfrm>
                <a:off x="7153501" y="2690351"/>
                <a:ext cx="472617" cy="171393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21" name="Straight Connector 116"/>
              <p:cNvCxnSpPr>
                <a:stCxn id="115" idx="2"/>
                <a:endCxn id="145" idx="5"/>
              </p:cNvCxnSpPr>
              <p:nvPr/>
            </p:nvCxnSpPr>
            <p:spPr>
              <a:xfrm flipV="1">
                <a:off x="5003469" y="3338167"/>
                <a:ext cx="557472" cy="46646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17"/>
              <p:cNvCxnSpPr>
                <a:stCxn id="145" idx="2"/>
                <a:endCxn id="119" idx="5"/>
              </p:cNvCxnSpPr>
              <p:nvPr/>
            </p:nvCxnSpPr>
            <p:spPr>
              <a:xfrm>
                <a:off x="5874478" y="3338167"/>
                <a:ext cx="789523" cy="27027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18"/>
              <p:cNvCxnSpPr>
                <a:stCxn id="115" idx="1"/>
                <a:endCxn id="116" idx="3"/>
              </p:cNvCxnSpPr>
              <p:nvPr/>
            </p:nvCxnSpPr>
            <p:spPr>
              <a:xfrm flipV="1">
                <a:off x="4926240" y="2884179"/>
                <a:ext cx="354979" cy="414937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19"/>
              <p:cNvCxnSpPr>
                <a:stCxn id="119" idx="1"/>
              </p:cNvCxnSpPr>
              <p:nvPr/>
            </p:nvCxnSpPr>
            <p:spPr>
              <a:xfrm flipV="1">
                <a:off x="6900310" y="2873783"/>
                <a:ext cx="404113" cy="405714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0"/>
              <p:cNvCxnSpPr>
                <a:stCxn id="116" idx="2"/>
                <a:endCxn id="117" idx="5"/>
              </p:cNvCxnSpPr>
              <p:nvPr/>
            </p:nvCxnSpPr>
            <p:spPr>
              <a:xfrm>
                <a:off x="5517527" y="2798483"/>
                <a:ext cx="318145" cy="60634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1"/>
              <p:cNvCxnSpPr>
                <a:endCxn id="145" idx="1"/>
              </p:cNvCxnSpPr>
              <p:nvPr/>
            </p:nvCxnSpPr>
            <p:spPr>
              <a:xfrm flipH="1">
                <a:off x="5797249" y="2957344"/>
                <a:ext cx="139054" cy="295126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2"/>
              <p:cNvCxnSpPr>
                <a:endCxn id="116" idx="5"/>
              </p:cNvCxnSpPr>
              <p:nvPr/>
            </p:nvCxnSpPr>
            <p:spPr>
              <a:xfrm>
                <a:off x="4887903" y="2798483"/>
                <a:ext cx="316088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Group 123"/>
              <p:cNvGrpSpPr/>
              <p:nvPr/>
            </p:nvGrpSpPr>
            <p:grpSpPr>
              <a:xfrm>
                <a:off x="4689856" y="3338939"/>
                <a:ext cx="303398" cy="118900"/>
                <a:chOff x="7147426" y="902248"/>
                <a:chExt cx="1171240" cy="507957"/>
              </a:xfrm>
            </p:grpSpPr>
            <p:cxnSp>
              <p:nvCxnSpPr>
                <p:cNvPr id="153" name="Straight Connector 148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49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4"/>
              <p:cNvGrpSpPr/>
              <p:nvPr/>
            </p:nvGrpSpPr>
            <p:grpSpPr>
              <a:xfrm>
                <a:off x="5231911" y="2737859"/>
                <a:ext cx="303398" cy="118900"/>
                <a:chOff x="7147426" y="902248"/>
                <a:chExt cx="1171240" cy="507957"/>
              </a:xfrm>
            </p:grpSpPr>
            <p:cxnSp>
              <p:nvCxnSpPr>
                <p:cNvPr id="151" name="Straight Connector 146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47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5"/>
              <p:cNvGrpSpPr/>
              <p:nvPr/>
            </p:nvGrpSpPr>
            <p:grpSpPr>
              <a:xfrm>
                <a:off x="5845333" y="2797309"/>
                <a:ext cx="303398" cy="118900"/>
                <a:chOff x="7147426" y="902248"/>
                <a:chExt cx="1171240" cy="507957"/>
              </a:xfrm>
            </p:grpSpPr>
            <p:cxnSp>
              <p:nvCxnSpPr>
                <p:cNvPr id="149" name="Straight Connector 144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5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26"/>
              <p:cNvGrpSpPr/>
              <p:nvPr/>
            </p:nvGrpSpPr>
            <p:grpSpPr>
              <a:xfrm>
                <a:off x="5481401" y="3252470"/>
                <a:ext cx="472617" cy="171393"/>
                <a:chOff x="3499860" y="5274524"/>
                <a:chExt cx="403406" cy="161896"/>
              </a:xfrm>
            </p:grpSpPr>
            <p:sp>
              <p:nvSpPr>
                <p:cNvPr id="145" name="Parallelogram 140"/>
                <p:cNvSpPr/>
                <p:nvPr/>
              </p:nvSpPr>
              <p:spPr>
                <a:xfrm>
                  <a:off x="3499860" y="5274524"/>
                  <a:ext cx="403406" cy="161896"/>
                </a:xfrm>
                <a:prstGeom prst="parallelogram">
                  <a:avLst>
                    <a:gd name="adj" fmla="val 83871"/>
                  </a:avLst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146" name="Group 141"/>
                <p:cNvGrpSpPr/>
                <p:nvPr/>
              </p:nvGrpSpPr>
              <p:grpSpPr>
                <a:xfrm>
                  <a:off x="3593976" y="5298198"/>
                  <a:ext cx="258968" cy="112312"/>
                  <a:chOff x="7147426" y="902248"/>
                  <a:chExt cx="1171240" cy="507957"/>
                </a:xfrm>
              </p:grpSpPr>
              <p:cxnSp>
                <p:nvCxnSpPr>
                  <p:cNvPr id="147" name="Straight Connector 142"/>
                  <p:cNvCxnSpPr/>
                  <p:nvPr/>
                </p:nvCxnSpPr>
                <p:spPr>
                  <a:xfrm>
                    <a:off x="7513143" y="940921"/>
                    <a:ext cx="398823" cy="449723"/>
                  </a:xfrm>
                  <a:prstGeom prst="line">
                    <a:avLst/>
                  </a:prstGeom>
                  <a:ln w="19050"/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3"/>
                  <p:cNvCxnSpPr/>
                  <p:nvPr/>
                </p:nvCxnSpPr>
                <p:spPr>
                  <a:xfrm flipV="1">
                    <a:off x="7147426" y="902248"/>
                    <a:ext cx="1171240" cy="507957"/>
                  </a:xfrm>
                  <a:prstGeom prst="line">
                    <a:avLst/>
                  </a:prstGeom>
                  <a:ln w="19050"/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2" name="Group 127"/>
              <p:cNvGrpSpPr/>
              <p:nvPr/>
            </p:nvGrpSpPr>
            <p:grpSpPr>
              <a:xfrm>
                <a:off x="6687309" y="3308292"/>
                <a:ext cx="303398" cy="118900"/>
                <a:chOff x="7147426" y="902248"/>
                <a:chExt cx="1171240" cy="507957"/>
              </a:xfrm>
            </p:grpSpPr>
            <p:cxnSp>
              <p:nvCxnSpPr>
                <p:cNvPr id="143" name="Straight Connector 138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39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28"/>
              <p:cNvGrpSpPr/>
              <p:nvPr/>
            </p:nvGrpSpPr>
            <p:grpSpPr>
              <a:xfrm>
                <a:off x="6516837" y="2928865"/>
                <a:ext cx="303398" cy="118900"/>
                <a:chOff x="7147426" y="902248"/>
                <a:chExt cx="1171240" cy="507957"/>
              </a:xfrm>
            </p:grpSpPr>
            <p:cxnSp>
              <p:nvCxnSpPr>
                <p:cNvPr id="141" name="Straight Connector 136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37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29"/>
              <p:cNvGrpSpPr/>
              <p:nvPr/>
            </p:nvGrpSpPr>
            <p:grpSpPr>
              <a:xfrm>
                <a:off x="7241208" y="2713970"/>
                <a:ext cx="303398" cy="118900"/>
                <a:chOff x="7147426" y="902248"/>
                <a:chExt cx="1171240" cy="507957"/>
              </a:xfrm>
            </p:grpSpPr>
            <p:cxnSp>
              <p:nvCxnSpPr>
                <p:cNvPr id="139" name="Straight Connector 134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5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5" name="Straight Connector 130"/>
              <p:cNvCxnSpPr>
                <a:stCxn id="117" idx="2"/>
                <a:endCxn id="118" idx="5"/>
              </p:cNvCxnSpPr>
              <p:nvPr/>
            </p:nvCxnSpPr>
            <p:spPr>
              <a:xfrm>
                <a:off x="6149209" y="2859116"/>
                <a:ext cx="362559" cy="138734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1"/>
              <p:cNvCxnSpPr>
                <a:stCxn id="118" idx="2"/>
                <a:endCxn id="120" idx="5"/>
              </p:cNvCxnSpPr>
              <p:nvPr/>
            </p:nvCxnSpPr>
            <p:spPr>
              <a:xfrm flipV="1">
                <a:off x="6825305" y="2776048"/>
                <a:ext cx="407736" cy="221803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2"/>
              <p:cNvCxnSpPr/>
              <p:nvPr/>
            </p:nvCxnSpPr>
            <p:spPr>
              <a:xfrm>
                <a:off x="4373769" y="3376268"/>
                <a:ext cx="316088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3"/>
              <p:cNvCxnSpPr/>
              <p:nvPr/>
            </p:nvCxnSpPr>
            <p:spPr>
              <a:xfrm flipV="1">
                <a:off x="6507172" y="3454966"/>
                <a:ext cx="225187" cy="268775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Parallelogram 150"/>
            <p:cNvSpPr/>
            <p:nvPr/>
          </p:nvSpPr>
          <p:spPr>
            <a:xfrm>
              <a:off x="4109269" y="3933442"/>
              <a:ext cx="390212" cy="141509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71" name="Group 151"/>
            <p:cNvGrpSpPr/>
            <p:nvPr/>
          </p:nvGrpSpPr>
          <p:grpSpPr>
            <a:xfrm>
              <a:off x="4192298" y="3949544"/>
              <a:ext cx="250497" cy="98169"/>
              <a:chOff x="7147426" y="902248"/>
              <a:chExt cx="1171240" cy="507957"/>
            </a:xfrm>
          </p:grpSpPr>
          <p:cxnSp>
            <p:nvCxnSpPr>
              <p:cNvPr id="112" name="Straight Connector 152"/>
              <p:cNvCxnSpPr/>
              <p:nvPr/>
            </p:nvCxnSpPr>
            <p:spPr>
              <a:xfrm>
                <a:off x="7513143" y="940921"/>
                <a:ext cx="398823" cy="449723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53"/>
              <p:cNvCxnSpPr/>
              <p:nvPr/>
            </p:nvCxnSpPr>
            <p:spPr>
              <a:xfrm flipV="1">
                <a:off x="7147426" y="902248"/>
                <a:ext cx="1171240" cy="507957"/>
              </a:xfrm>
              <a:prstGeom prst="line">
                <a:avLst/>
              </a:prstGeom>
              <a:ln w="19050"/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154"/>
            <p:cNvSpPr txBox="1"/>
            <p:nvPr/>
          </p:nvSpPr>
          <p:spPr>
            <a:xfrm>
              <a:off x="883328" y="4791411"/>
              <a:ext cx="602338" cy="20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+mn-lt"/>
                </a:rPr>
                <a:t>NFVI-</a:t>
              </a:r>
              <a:r>
                <a:rPr lang="en-US" sz="1050" dirty="0" err="1">
                  <a:latin typeface="+mn-lt"/>
                </a:rPr>
                <a:t>PoP</a:t>
              </a:r>
              <a:endParaRPr lang="en-US" sz="1050" dirty="0">
                <a:latin typeface="+mn-lt"/>
              </a:endParaRPr>
            </a:p>
          </p:txBody>
        </p:sp>
        <p:grpSp>
          <p:nvGrpSpPr>
            <p:cNvPr id="73" name="Group 155"/>
            <p:cNvGrpSpPr/>
            <p:nvPr/>
          </p:nvGrpSpPr>
          <p:grpSpPr>
            <a:xfrm>
              <a:off x="846409" y="2250621"/>
              <a:ext cx="7676445" cy="2873267"/>
              <a:chOff x="468222" y="1964993"/>
              <a:chExt cx="9163608" cy="3480049"/>
            </a:xfrm>
          </p:grpSpPr>
          <p:sp>
            <p:nvSpPr>
              <p:cNvPr id="96" name="Parallelogram 156"/>
              <p:cNvSpPr/>
              <p:nvPr/>
            </p:nvSpPr>
            <p:spPr>
              <a:xfrm>
                <a:off x="1171256" y="2506893"/>
                <a:ext cx="8018526" cy="2938149"/>
              </a:xfrm>
              <a:prstGeom prst="parallelogram">
                <a:avLst>
                  <a:gd name="adj" fmla="val 83871"/>
                </a:avLst>
              </a:prstGeom>
              <a:solidFill>
                <a:srgbClr val="E2F0D9">
                  <a:alpha val="32157"/>
                </a:srgb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7" name="Parallelogram 157"/>
              <p:cNvSpPr/>
              <p:nvPr/>
            </p:nvSpPr>
            <p:spPr>
              <a:xfrm>
                <a:off x="1898881" y="4599921"/>
                <a:ext cx="472617" cy="171393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8" name="Group 158"/>
              <p:cNvGrpSpPr/>
              <p:nvPr/>
            </p:nvGrpSpPr>
            <p:grpSpPr>
              <a:xfrm>
                <a:off x="1978346" y="4639744"/>
                <a:ext cx="303398" cy="118900"/>
                <a:chOff x="7147426" y="902248"/>
                <a:chExt cx="1171240" cy="507957"/>
              </a:xfrm>
            </p:grpSpPr>
            <p:cxnSp>
              <p:nvCxnSpPr>
                <p:cNvPr id="110" name="Straight Connector 170"/>
                <p:cNvCxnSpPr/>
                <p:nvPr/>
              </p:nvCxnSpPr>
              <p:spPr>
                <a:xfrm>
                  <a:off x="7513143" y="940921"/>
                  <a:ext cx="398823" cy="449723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71"/>
                <p:cNvCxnSpPr/>
                <p:nvPr/>
              </p:nvCxnSpPr>
              <p:spPr>
                <a:xfrm flipV="1">
                  <a:off x="7147426" y="902248"/>
                  <a:ext cx="1171240" cy="507957"/>
                </a:xfrm>
                <a:prstGeom prst="line">
                  <a:avLst/>
                </a:prstGeom>
                <a:ln w="19050"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Parallelogram 159"/>
              <p:cNvSpPr/>
              <p:nvPr/>
            </p:nvSpPr>
            <p:spPr>
              <a:xfrm>
                <a:off x="468222" y="3829921"/>
                <a:ext cx="1979008" cy="1214952"/>
              </a:xfrm>
              <a:prstGeom prst="parallelogram">
                <a:avLst>
                  <a:gd name="adj" fmla="val 83871"/>
                </a:avLst>
              </a:prstGeom>
              <a:solidFill>
                <a:srgbClr val="E2F0D9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0" name="Parallelogram 160"/>
              <p:cNvSpPr/>
              <p:nvPr/>
            </p:nvSpPr>
            <p:spPr>
              <a:xfrm>
                <a:off x="597727" y="4685618"/>
                <a:ext cx="924717" cy="304782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1" name="Parallelogram 161"/>
              <p:cNvSpPr/>
              <p:nvPr/>
            </p:nvSpPr>
            <p:spPr>
              <a:xfrm>
                <a:off x="885322" y="4345941"/>
                <a:ext cx="924717" cy="304782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02" name="Straight Connector 162"/>
              <p:cNvCxnSpPr>
                <a:stCxn id="100" idx="2"/>
              </p:cNvCxnSpPr>
              <p:nvPr/>
            </p:nvCxnSpPr>
            <p:spPr>
              <a:xfrm flipV="1">
                <a:off x="1394632" y="4701525"/>
                <a:ext cx="583714" cy="13648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63"/>
              <p:cNvCxnSpPr>
                <a:endCxn id="97" idx="5"/>
              </p:cNvCxnSpPr>
              <p:nvPr/>
            </p:nvCxnSpPr>
            <p:spPr>
              <a:xfrm>
                <a:off x="1661643" y="4530430"/>
                <a:ext cx="309113" cy="155188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64"/>
              <p:cNvCxnSpPr>
                <a:endCxn id="47" idx="5"/>
              </p:cNvCxnSpPr>
              <p:nvPr/>
            </p:nvCxnSpPr>
            <p:spPr>
              <a:xfrm>
                <a:off x="2680499" y="4253086"/>
                <a:ext cx="506469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Parallelogram 165"/>
              <p:cNvSpPr/>
              <p:nvPr/>
            </p:nvSpPr>
            <p:spPr>
              <a:xfrm>
                <a:off x="1264973" y="3895325"/>
                <a:ext cx="924717" cy="304782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6" name="Parallelogram 166"/>
              <p:cNvSpPr/>
              <p:nvPr/>
            </p:nvSpPr>
            <p:spPr>
              <a:xfrm>
                <a:off x="6544942" y="1964993"/>
                <a:ext cx="3086888" cy="491608"/>
              </a:xfrm>
              <a:prstGeom prst="parallelogram">
                <a:avLst>
                  <a:gd name="adj" fmla="val 83871"/>
                </a:avLst>
              </a:prstGeom>
              <a:solidFill>
                <a:srgbClr val="E2F0D9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7" name="TextBox 167"/>
              <p:cNvSpPr txBox="1"/>
              <p:nvPr/>
            </p:nvSpPr>
            <p:spPr>
              <a:xfrm>
                <a:off x="8231405" y="2250237"/>
                <a:ext cx="719027" cy="249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+mn-lt"/>
                  </a:rPr>
                  <a:t>NFVI-</a:t>
                </a:r>
                <a:r>
                  <a:rPr lang="en-US" sz="1050" dirty="0" err="1">
                    <a:latin typeface="+mn-lt"/>
                  </a:rPr>
                  <a:t>PoP</a:t>
                </a:r>
                <a:endParaRPr lang="en-US" sz="1050" dirty="0">
                  <a:latin typeface="+mn-lt"/>
                </a:endParaRPr>
              </a:p>
            </p:txBody>
          </p:sp>
          <p:sp>
            <p:nvSpPr>
              <p:cNvPr id="108" name="Parallelogram 168"/>
              <p:cNvSpPr/>
              <p:nvPr/>
            </p:nvSpPr>
            <p:spPr>
              <a:xfrm>
                <a:off x="6714199" y="2097346"/>
                <a:ext cx="924717" cy="304782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9" name="Parallelogram 169"/>
              <p:cNvSpPr/>
              <p:nvPr/>
            </p:nvSpPr>
            <p:spPr>
              <a:xfrm>
                <a:off x="7474178" y="2095441"/>
                <a:ext cx="924717" cy="304782"/>
              </a:xfrm>
              <a:prstGeom prst="parallelogram">
                <a:avLst>
                  <a:gd name="adj" fmla="val 83871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cxnSp>
          <p:nvCxnSpPr>
            <p:cNvPr id="74" name="Straight Connector 172"/>
            <p:cNvCxnSpPr/>
            <p:nvPr/>
          </p:nvCxnSpPr>
          <p:spPr>
            <a:xfrm flipV="1">
              <a:off x="5997513" y="2628080"/>
              <a:ext cx="163347" cy="1933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73"/>
            <p:cNvCxnSpPr/>
            <p:nvPr/>
          </p:nvCxnSpPr>
          <p:spPr>
            <a:xfrm flipV="1">
              <a:off x="6515558" y="2622283"/>
              <a:ext cx="218565" cy="2586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74"/>
            <p:cNvGrpSpPr/>
            <p:nvPr/>
          </p:nvGrpSpPr>
          <p:grpSpPr>
            <a:xfrm>
              <a:off x="1202763" y="4236213"/>
              <a:ext cx="461365" cy="217877"/>
              <a:chOff x="1907577" y="4988770"/>
              <a:chExt cx="558797" cy="263888"/>
            </a:xfrm>
          </p:grpSpPr>
          <p:sp>
            <p:nvSpPr>
              <p:cNvPr id="94" name="Parallelogram 175"/>
              <p:cNvSpPr/>
              <p:nvPr/>
            </p:nvSpPr>
            <p:spPr>
              <a:xfrm>
                <a:off x="1907577" y="5007142"/>
                <a:ext cx="558797" cy="224258"/>
              </a:xfrm>
              <a:prstGeom prst="parallelogram">
                <a:avLst>
                  <a:gd name="adj" fmla="val 8387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176"/>
              <p:cNvSpPr txBox="1"/>
              <p:nvPr/>
            </p:nvSpPr>
            <p:spPr>
              <a:xfrm>
                <a:off x="1974082" y="4988770"/>
                <a:ext cx="403269" cy="26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VM</a:t>
                </a:r>
              </a:p>
            </p:txBody>
          </p:sp>
        </p:grpSp>
        <p:grpSp>
          <p:nvGrpSpPr>
            <p:cNvPr id="77" name="Group 177"/>
            <p:cNvGrpSpPr/>
            <p:nvPr/>
          </p:nvGrpSpPr>
          <p:grpSpPr>
            <a:xfrm>
              <a:off x="1183949" y="4508711"/>
              <a:ext cx="461365" cy="217877"/>
              <a:chOff x="1366799" y="5966688"/>
              <a:chExt cx="558797" cy="263888"/>
            </a:xfrm>
          </p:grpSpPr>
          <p:sp>
            <p:nvSpPr>
              <p:cNvPr id="92" name="Parallelogram 178"/>
              <p:cNvSpPr/>
              <p:nvPr/>
            </p:nvSpPr>
            <p:spPr>
              <a:xfrm>
                <a:off x="1366799" y="5985066"/>
                <a:ext cx="558797" cy="224258"/>
              </a:xfrm>
              <a:prstGeom prst="parallelogram">
                <a:avLst>
                  <a:gd name="adj" fmla="val 83871"/>
                </a:avLst>
              </a:prstGeom>
              <a:solidFill>
                <a:srgbClr val="FBB3B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TextBox 179"/>
              <p:cNvSpPr txBox="1"/>
              <p:nvPr/>
            </p:nvSpPr>
            <p:spPr>
              <a:xfrm>
                <a:off x="1433303" y="5966688"/>
                <a:ext cx="403269" cy="26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VM</a:t>
                </a:r>
              </a:p>
            </p:txBody>
          </p:sp>
        </p:grpSp>
        <p:sp>
          <p:nvSpPr>
            <p:cNvPr id="78" name="Freeform 180"/>
            <p:cNvSpPr/>
            <p:nvPr/>
          </p:nvSpPr>
          <p:spPr>
            <a:xfrm>
              <a:off x="4056515" y="3588726"/>
              <a:ext cx="2129171" cy="1467516"/>
            </a:xfrm>
            <a:custGeom>
              <a:avLst/>
              <a:gdLst>
                <a:gd name="connsiteX0" fmla="*/ 0 w 2578813"/>
                <a:gd name="connsiteY0" fmla="*/ 1017141 h 1777429"/>
                <a:gd name="connsiteX1" fmla="*/ 143838 w 2578813"/>
                <a:gd name="connsiteY1" fmla="*/ 1027416 h 1777429"/>
                <a:gd name="connsiteX2" fmla="*/ 143838 w 2578813"/>
                <a:gd name="connsiteY2" fmla="*/ 1777429 h 1777429"/>
                <a:gd name="connsiteX3" fmla="*/ 297950 w 2578813"/>
                <a:gd name="connsiteY3" fmla="*/ 1777429 h 1777429"/>
                <a:gd name="connsiteX4" fmla="*/ 832206 w 2578813"/>
                <a:gd name="connsiteY4" fmla="*/ 1243173 h 1777429"/>
                <a:gd name="connsiteX5" fmla="*/ 2414427 w 2578813"/>
                <a:gd name="connsiteY5" fmla="*/ 688368 h 1777429"/>
                <a:gd name="connsiteX6" fmla="*/ 2578813 w 2578813"/>
                <a:gd name="connsiteY6" fmla="*/ 462337 h 1777429"/>
                <a:gd name="connsiteX7" fmla="*/ 2578813 w 2578813"/>
                <a:gd name="connsiteY7" fmla="*/ 0 h 177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8813" h="1777429">
                  <a:moveTo>
                    <a:pt x="0" y="1017141"/>
                  </a:moveTo>
                  <a:lnTo>
                    <a:pt x="143838" y="1027416"/>
                  </a:lnTo>
                  <a:lnTo>
                    <a:pt x="143838" y="1777429"/>
                  </a:lnTo>
                  <a:lnTo>
                    <a:pt x="297950" y="1777429"/>
                  </a:lnTo>
                  <a:lnTo>
                    <a:pt x="832206" y="1243173"/>
                  </a:lnTo>
                  <a:lnTo>
                    <a:pt x="2414427" y="688368"/>
                  </a:lnTo>
                  <a:lnTo>
                    <a:pt x="2578813" y="462337"/>
                  </a:lnTo>
                  <a:lnTo>
                    <a:pt x="2578813" y="0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9" name="Freeform 181"/>
            <p:cNvSpPr/>
            <p:nvPr/>
          </p:nvSpPr>
          <p:spPr>
            <a:xfrm>
              <a:off x="1554102" y="4496381"/>
              <a:ext cx="2375171" cy="169655"/>
            </a:xfrm>
            <a:custGeom>
              <a:avLst/>
              <a:gdLst>
                <a:gd name="connsiteX0" fmla="*/ 0 w 2876764"/>
                <a:gd name="connsiteY0" fmla="*/ 205483 h 205483"/>
                <a:gd name="connsiteX1" fmla="*/ 883578 w 2876764"/>
                <a:gd name="connsiteY1" fmla="*/ 20548 h 205483"/>
                <a:gd name="connsiteX2" fmla="*/ 1674688 w 2876764"/>
                <a:gd name="connsiteY2" fmla="*/ 0 h 205483"/>
                <a:gd name="connsiteX3" fmla="*/ 2876764 w 2876764"/>
                <a:gd name="connsiteY3" fmla="*/ 10274 h 20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6764" h="205483">
                  <a:moveTo>
                    <a:pt x="0" y="205483"/>
                  </a:moveTo>
                  <a:lnTo>
                    <a:pt x="883578" y="20548"/>
                  </a:lnTo>
                  <a:lnTo>
                    <a:pt x="1674688" y="0"/>
                  </a:lnTo>
                  <a:lnTo>
                    <a:pt x="2876764" y="10274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80" name="Straight Connector 182"/>
            <p:cNvCxnSpPr/>
            <p:nvPr/>
          </p:nvCxnSpPr>
          <p:spPr>
            <a:xfrm flipV="1">
              <a:off x="3981642" y="3443506"/>
              <a:ext cx="2235715" cy="105287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183"/>
            <p:cNvSpPr/>
            <p:nvPr/>
          </p:nvSpPr>
          <p:spPr>
            <a:xfrm>
              <a:off x="6235310" y="2502580"/>
              <a:ext cx="747415" cy="905958"/>
            </a:xfrm>
            <a:custGeom>
              <a:avLst/>
              <a:gdLst>
                <a:gd name="connsiteX0" fmla="*/ 0 w 905256"/>
                <a:gd name="connsiteY0" fmla="*/ 1097280 h 1097280"/>
                <a:gd name="connsiteX1" fmla="*/ 228600 w 905256"/>
                <a:gd name="connsiteY1" fmla="*/ 576072 h 1097280"/>
                <a:gd name="connsiteX2" fmla="*/ 722376 w 905256"/>
                <a:gd name="connsiteY2" fmla="*/ 64008 h 1097280"/>
                <a:gd name="connsiteX3" fmla="*/ 905256 w 905256"/>
                <a:gd name="connsiteY3" fmla="*/ 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5256" h="1097280">
                  <a:moveTo>
                    <a:pt x="0" y="1097280"/>
                  </a:moveTo>
                  <a:lnTo>
                    <a:pt x="228600" y="576072"/>
                  </a:lnTo>
                  <a:lnTo>
                    <a:pt x="722376" y="64008"/>
                  </a:lnTo>
                  <a:lnTo>
                    <a:pt x="90525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2" name="Group 184"/>
            <p:cNvGrpSpPr/>
            <p:nvPr/>
          </p:nvGrpSpPr>
          <p:grpSpPr>
            <a:xfrm>
              <a:off x="6868446" y="2364568"/>
              <a:ext cx="461365" cy="217877"/>
              <a:chOff x="1366799" y="5966690"/>
              <a:chExt cx="558797" cy="263888"/>
            </a:xfrm>
          </p:grpSpPr>
          <p:sp>
            <p:nvSpPr>
              <p:cNvPr id="90" name="Parallelogram 185"/>
              <p:cNvSpPr/>
              <p:nvPr/>
            </p:nvSpPr>
            <p:spPr>
              <a:xfrm>
                <a:off x="1366799" y="5985066"/>
                <a:ext cx="558797" cy="224258"/>
              </a:xfrm>
              <a:prstGeom prst="parallelogram">
                <a:avLst>
                  <a:gd name="adj" fmla="val 83871"/>
                </a:avLst>
              </a:prstGeom>
              <a:solidFill>
                <a:srgbClr val="FBB3B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TextBox 186"/>
              <p:cNvSpPr txBox="1"/>
              <p:nvPr/>
            </p:nvSpPr>
            <p:spPr>
              <a:xfrm>
                <a:off x="1433303" y="5966690"/>
                <a:ext cx="403269" cy="26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VM</a:t>
                </a:r>
              </a:p>
            </p:txBody>
          </p:sp>
        </p:grpSp>
        <p:sp>
          <p:nvSpPr>
            <p:cNvPr id="83" name="Parallelogram 187"/>
            <p:cNvSpPr/>
            <p:nvPr/>
          </p:nvSpPr>
          <p:spPr>
            <a:xfrm>
              <a:off x="817331" y="3307848"/>
              <a:ext cx="1362373" cy="700832"/>
            </a:xfrm>
            <a:prstGeom prst="parallelogram">
              <a:avLst>
                <a:gd name="adj" fmla="val 83871"/>
              </a:avLst>
            </a:prstGeom>
            <a:solidFill>
              <a:srgbClr val="E2F0D9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4" name="Parallelogram 188"/>
            <p:cNvSpPr/>
            <p:nvPr/>
          </p:nvSpPr>
          <p:spPr>
            <a:xfrm>
              <a:off x="923701" y="3712066"/>
              <a:ext cx="763484" cy="251640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5" name="Parallelogram 189"/>
            <p:cNvSpPr/>
            <p:nvPr/>
          </p:nvSpPr>
          <p:spPr>
            <a:xfrm>
              <a:off x="6407562" y="1579496"/>
              <a:ext cx="2039795" cy="405892"/>
            </a:xfrm>
            <a:prstGeom prst="parallelogram">
              <a:avLst>
                <a:gd name="adj" fmla="val 83871"/>
              </a:avLst>
            </a:prstGeom>
            <a:solidFill>
              <a:srgbClr val="E2F0D9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6" name="Parallelogram 190"/>
            <p:cNvSpPr/>
            <p:nvPr/>
          </p:nvSpPr>
          <p:spPr>
            <a:xfrm>
              <a:off x="6960527" y="1712548"/>
              <a:ext cx="763484" cy="251640"/>
            </a:xfrm>
            <a:prstGeom prst="parallelogram">
              <a:avLst>
                <a:gd name="adj" fmla="val 83871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87" name="Straight Connector 191"/>
            <p:cNvCxnSpPr>
              <a:stCxn id="88" idx="3"/>
              <a:endCxn id="89" idx="1"/>
            </p:cNvCxnSpPr>
            <p:nvPr/>
          </p:nvCxnSpPr>
          <p:spPr>
            <a:xfrm flipV="1">
              <a:off x="1600184" y="1720293"/>
              <a:ext cx="5596931" cy="198338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lowchart: Document 192"/>
            <p:cNvSpPr/>
            <p:nvPr/>
          </p:nvSpPr>
          <p:spPr>
            <a:xfrm>
              <a:off x="1128455" y="3520111"/>
              <a:ext cx="471729" cy="367137"/>
            </a:xfrm>
            <a:prstGeom prst="flowChartDocument">
              <a:avLst/>
            </a:prstGeom>
            <a:solidFill>
              <a:srgbClr val="FBB3B5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VNF</a:t>
              </a:r>
            </a:p>
          </p:txBody>
        </p:sp>
        <p:sp>
          <p:nvSpPr>
            <p:cNvPr id="89" name="Flowchart: Document 193"/>
            <p:cNvSpPr/>
            <p:nvPr/>
          </p:nvSpPr>
          <p:spPr>
            <a:xfrm>
              <a:off x="7197116" y="1536724"/>
              <a:ext cx="471729" cy="367137"/>
            </a:xfrm>
            <a:prstGeom prst="flowChartDocument">
              <a:avLst/>
            </a:prstGeom>
            <a:solidFill>
              <a:srgbClr val="FBB3B5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VNF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7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16699046" y="4871124"/>
            <a:ext cx="487634" cy="190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35" dirty="0">
                <a:latin typeface="+mj-lt"/>
              </a:rPr>
              <a:t>NFVI-</a:t>
            </a:r>
            <a:r>
              <a:rPr lang="en-US" sz="635" dirty="0" err="1">
                <a:latin typeface="+mj-lt"/>
              </a:rPr>
              <a:t>PoP</a:t>
            </a:r>
            <a:endParaRPr lang="en-US" sz="635" dirty="0">
              <a:latin typeface="+mj-lt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COM: Metro-Haul Service Platform (Integrated)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199" y="867023"/>
            <a:ext cx="5615602" cy="2606039"/>
          </a:xfrm>
          <a:prstGeom prst="rect">
            <a:avLst/>
          </a:prstGeom>
        </p:spPr>
      </p:pic>
      <p:sp>
        <p:nvSpPr>
          <p:cNvPr id="322" name="Marcador de contenido 5"/>
          <p:cNvSpPr txBox="1">
            <a:spLocks/>
          </p:cNvSpPr>
          <p:nvPr/>
        </p:nvSpPr>
        <p:spPr>
          <a:xfrm>
            <a:off x="741364" y="769938"/>
            <a:ext cx="4694236" cy="5446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dirty="0" smtClean="0"/>
              <a:t>The </a:t>
            </a:r>
            <a:r>
              <a:rPr lang="en-US" sz="1400" b="1" dirty="0" smtClean="0">
                <a:solidFill>
                  <a:srgbClr val="FF0000"/>
                </a:solidFill>
              </a:rPr>
              <a:t>Network Function Virtualization (NFV) Orchestrator (NFVO) </a:t>
            </a:r>
            <a:r>
              <a:rPr lang="en-US" sz="1400" dirty="0" smtClean="0"/>
              <a:t>that performs Service Orchestration (involving the functional split of the service into/amongst different VNFs and their logical interconnection) and Resource Orchestration dealing with the allocation of resources to support the VNFs and the logical links. 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 smtClean="0"/>
              <a:t>Used to provision Network Services (NS) that usually entail VNFs deployed in multiple Metro-Haul nodes; </a:t>
            </a:r>
          </a:p>
          <a:p>
            <a:pPr fontAlgn="auto">
              <a:spcAft>
                <a:spcPts val="0"/>
              </a:spcAft>
            </a:pPr>
            <a:r>
              <a:rPr lang="en-US" sz="1400" dirty="0" smtClean="0"/>
              <a:t>The </a:t>
            </a:r>
            <a:r>
              <a:rPr lang="en-US" sz="1400" b="1" dirty="0" smtClean="0">
                <a:solidFill>
                  <a:srgbClr val="FF0000"/>
                </a:solidFill>
              </a:rPr>
              <a:t>WAN Infrastructure Manager (WIM) and Hierarchical SDN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 smtClean="0"/>
              <a:t>Responsible for provisioning of connectivity paths between VNFs. </a:t>
            </a:r>
          </a:p>
          <a:p>
            <a:pPr lvl="1" fontAlgn="auto">
              <a:spcAft>
                <a:spcPts val="0"/>
              </a:spcAft>
            </a:pPr>
            <a:r>
              <a:rPr lang="en-US" sz="1200" i="1" dirty="0" smtClean="0"/>
              <a:t>The WIM architecture is hierarchical and consists of a Software Defined Networking (SDN) controller for every technology domain</a:t>
            </a:r>
            <a:r>
              <a:rPr lang="en-US" sz="1200" dirty="0" smtClean="0"/>
              <a:t>. </a:t>
            </a:r>
          </a:p>
          <a:p>
            <a:pPr fontAlgn="auto">
              <a:spcAft>
                <a:spcPts val="0"/>
              </a:spcAft>
            </a:pPr>
            <a:r>
              <a:rPr lang="en-US" sz="1400" dirty="0" smtClean="0"/>
              <a:t>The </a:t>
            </a:r>
            <a:r>
              <a:rPr lang="en-US" sz="1400" b="1" dirty="0" smtClean="0">
                <a:solidFill>
                  <a:srgbClr val="FF0000"/>
                </a:solidFill>
              </a:rPr>
              <a:t>Monitoring and Data Analytics (MDA), 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 smtClean="0"/>
              <a:t>Responsible for implementing autonomic networking. 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 smtClean="0"/>
              <a:t>Capability to do measurements on the data plane and for generating data records that are collected and </a:t>
            </a:r>
            <a:r>
              <a:rPr lang="en-US" sz="1200" dirty="0" err="1" smtClean="0"/>
              <a:t>analysed</a:t>
            </a:r>
            <a:r>
              <a:rPr lang="en-US" sz="1200" dirty="0" smtClean="0"/>
              <a:t> by the MDA subsystem to discover patterns (knowledge) from the data. </a:t>
            </a:r>
          </a:p>
          <a:p>
            <a:pPr fontAlgn="auto">
              <a:spcAft>
                <a:spcPts val="0"/>
              </a:spcAft>
            </a:pPr>
            <a:r>
              <a:rPr lang="en-US" sz="1400" dirty="0" smtClean="0"/>
              <a:t>The </a:t>
            </a:r>
            <a:r>
              <a:rPr lang="en-US" sz="1400" b="1" dirty="0" smtClean="0">
                <a:solidFill>
                  <a:srgbClr val="FF0000"/>
                </a:solidFill>
              </a:rPr>
              <a:t>Network Planner, 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 smtClean="0"/>
              <a:t>Responsible for optimizing the resource allocation in the optical metro network to effectively provision services featured by heterogeneous requirements. 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 smtClean="0"/>
              <a:t>This task comprises the provisioning of VNF in specific METRO-HAUL nodes and the allocation of network resources.</a:t>
            </a:r>
            <a:endParaRPr lang="en-US" sz="1200" dirty="0"/>
          </a:p>
        </p:txBody>
      </p:sp>
      <p:pic>
        <p:nvPicPr>
          <p:cNvPr id="324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99" y="3483416"/>
            <a:ext cx="5671185" cy="2862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59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List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920435"/>
              </p:ext>
            </p:extLst>
          </p:nvPr>
        </p:nvGraphicFramePr>
        <p:xfrm>
          <a:off x="1468412" y="792593"/>
          <a:ext cx="8346479" cy="50883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067560">
                  <a:extLst>
                    <a:ext uri="{9D8B030D-6E8A-4147-A177-3AD203B41FA5}">
                      <a16:colId xmlns:a16="http://schemas.microsoft.com/office/drawing/2014/main" val="403028502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1391666137"/>
                    </a:ext>
                  </a:extLst>
                </a:gridCol>
                <a:gridCol w="5379124">
                  <a:extLst>
                    <a:ext uri="{9D8B030D-6E8A-4147-A177-3AD203B41FA5}">
                      <a16:colId xmlns:a16="http://schemas.microsoft.com/office/drawing/2014/main" val="271863371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Components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Lead Partner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Comments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48217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Parent SDN Controller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GB" sz="1200">
                          <a:effectLst/>
                        </a:rPr>
                        <a:t>TID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Interfaces with OSM and SDN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6279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ONOS Optical Controller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CTTC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Optical Control for OpenConfig terminal devices and OpenROADMs nodes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66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ONOS TAPI 2.1 SBI Driver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Used by the Parent controller to request services by the optical controller.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5952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ONOS OC Driver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CTTC+CNIT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Driver implemented in ONOS as an SBI , using generic NETCONF Subsystem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437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ONOS OpenROADM Driver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CTTC+CNIT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Driver implemented in ONOS as an SBI , using generic NETCONF Subsystem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6321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Open</a:t>
                      </a:r>
                      <a:r>
                        <a:rPr lang="en-US" sz="1200" baseline="0" dirty="0" smtClean="0">
                          <a:effectLst/>
                        </a:rPr>
                        <a:t> Line System Controller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ADVA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Optical Control for proprietary</a:t>
                      </a:r>
                      <a:r>
                        <a:rPr lang="en-US" sz="1200" baseline="0" dirty="0" smtClean="0">
                          <a:effectLst/>
                        </a:rPr>
                        <a:t> domains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3238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Generic OpenConfig Agent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CNIT, CTTC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OpenConfig emulated driver, based on ConfD agent software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51809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Generic OpenROADM Agent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TIM,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CTTC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OpenROADM emulated driver, based on </a:t>
                      </a:r>
                      <a:r>
                        <a:rPr lang="en-GB" sz="1200" dirty="0" smtClean="0">
                          <a:effectLst/>
                        </a:rPr>
                        <a:t>Net2peerm ConfD </a:t>
                      </a:r>
                      <a:r>
                        <a:rPr lang="en-GB" sz="1200" dirty="0">
                          <a:effectLst/>
                        </a:rPr>
                        <a:t>agent software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9320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SDN Control</a:t>
                      </a:r>
                      <a:r>
                        <a:rPr lang="en-US" sz="1200" baseline="0" dirty="0" smtClean="0">
                          <a:effectLst/>
                        </a:rPr>
                        <a:t> of PON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OLC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SDN Control of PON networks</a:t>
                      </a:r>
                      <a:r>
                        <a:rPr lang="en-US" sz="1200" baseline="0" dirty="0" smtClean="0">
                          <a:effectLst/>
                        </a:rPr>
                        <a:t> with std. interfaces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90653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Service and Network monitoring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NAUDIT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Active and Passive Probes at</a:t>
                      </a:r>
                      <a:r>
                        <a:rPr lang="en-US" sz="1200" baseline="0" dirty="0" smtClean="0">
                          <a:effectLst/>
                        </a:rPr>
                        <a:t> 100 Gbps.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6159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OSM with WIM Plugin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Bristol +TID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Used for the interaction OSM / parent controller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70205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MDA Controller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UPC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Retrieves data from agents and reacts accordingly.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47193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MDA Agent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UPC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Emulated at the OpenConfig Devices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2145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Front-end Net2Plan interfaces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UPCT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Net2plan for VNF instantiation and flow provision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37949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Machine-learning algorithmic sub-module (Back-end)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PoliMi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Use machine-learning and net2plan for network resource allocation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37859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Machine-learning algorithmic sub-module (Back-end)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UC3M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Use machine-learning and net2plan for network resource allocation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6475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Seetec Application Orchestrator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Seetec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Triggers the workflow by requesting a service composed of interconnected VNFs.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53150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Fault Management application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ADVA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Use Machine Learning for Fault mgmt. over ONOS.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9871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Defragmentation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application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Nokia 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Algorithms</a:t>
                      </a:r>
                      <a:r>
                        <a:rPr lang="en-GB" sz="1200" baseline="0" dirty="0" smtClean="0">
                          <a:effectLst/>
                        </a:rPr>
                        <a:t> for defragmentation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898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Metro-Haul Key Innovations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SDN Control of disaggregated optical networks</a:t>
            </a:r>
          </a:p>
          <a:p>
            <a:pPr lvl="1"/>
            <a:r>
              <a:rPr lang="en-US" dirty="0" smtClean="0"/>
              <a:t>Supporting partial or full disaggregation</a:t>
            </a:r>
          </a:p>
          <a:p>
            <a:pPr lvl="1"/>
            <a:endParaRPr lang="en-US" dirty="0"/>
          </a:p>
          <a:p>
            <a:r>
              <a:rPr lang="en-US" dirty="0" smtClean="0"/>
              <a:t>Deploying 5G services and Virtualized Network Functions across multi-layer disaggregated networks</a:t>
            </a:r>
          </a:p>
          <a:p>
            <a:pPr lvl="1"/>
            <a:r>
              <a:rPr lang="en-US" dirty="0" smtClean="0"/>
              <a:t>Including advanced </a:t>
            </a:r>
            <a:r>
              <a:rPr lang="en-US" dirty="0"/>
              <a:t>algorithms </a:t>
            </a:r>
            <a:r>
              <a:rPr lang="en-US" dirty="0" smtClean="0"/>
              <a:t>for placement that take into account the status of the optical resources</a:t>
            </a:r>
          </a:p>
          <a:p>
            <a:r>
              <a:rPr lang="en-US" dirty="0" smtClean="0"/>
              <a:t>Extension to Open Source Mano (OSM) to integrate WIM (transport networks)</a:t>
            </a:r>
          </a:p>
          <a:p>
            <a:pPr lvl="1"/>
            <a:r>
              <a:rPr lang="en-US" dirty="0" smtClean="0"/>
              <a:t>Beyond intra-datacenter deployments </a:t>
            </a:r>
          </a:p>
          <a:p>
            <a:r>
              <a:rPr lang="en-US" dirty="0" smtClean="0"/>
              <a:t>Machine Learning applications for Control of Optical Networks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Component(s) : see D4.2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75" y="687901"/>
            <a:ext cx="3986808" cy="4014537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6" y="575493"/>
            <a:ext cx="3710052" cy="299265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805" y="2524375"/>
            <a:ext cx="3386505" cy="4014537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393" y="622176"/>
            <a:ext cx="3530915" cy="3573117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126" y="2837899"/>
            <a:ext cx="4428944" cy="351845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81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Plane demo: Integration and validation (see WP5)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8" name="Imagen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9" y="793120"/>
            <a:ext cx="9977057" cy="51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Impact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impact: Scientific papers and demonstrations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ln>
            <a:noFill/>
          </a:ln>
        </p:spPr>
        <p:txBody>
          <a:bodyPr/>
          <a:lstStyle/>
          <a:p>
            <a:r>
              <a:rPr lang="en-US" sz="1600" dirty="0" smtClean="0"/>
              <a:t>Large number of </a:t>
            </a:r>
            <a:r>
              <a:rPr lang="en-US" sz="1600" b="1" dirty="0" smtClean="0"/>
              <a:t>peer-reviewed conference papers </a:t>
            </a:r>
            <a:r>
              <a:rPr lang="en-US" sz="1600" dirty="0" smtClean="0"/>
              <a:t>(</a:t>
            </a:r>
            <a:r>
              <a:rPr lang="en-US" sz="1600" dirty="0" err="1" smtClean="0"/>
              <a:t>cfr</a:t>
            </a:r>
            <a:r>
              <a:rPr lang="en-US" sz="1600" dirty="0" smtClean="0"/>
              <a:t>. WP6)</a:t>
            </a:r>
          </a:p>
          <a:p>
            <a:pPr lvl="1"/>
            <a:r>
              <a:rPr lang="en-US" sz="1400" dirty="0" smtClean="0"/>
              <a:t>[</a:t>
            </a:r>
            <a:r>
              <a:rPr lang="en-US" sz="1400" dirty="0" smtClean="0">
                <a:solidFill>
                  <a:srgbClr val="7030A0"/>
                </a:solidFill>
              </a:rPr>
              <a:t>invited</a:t>
            </a:r>
            <a:r>
              <a:rPr lang="en-US" sz="1400" dirty="0" smtClean="0"/>
              <a:t>] Giorgetti</a:t>
            </a:r>
            <a:r>
              <a:rPr lang="en-US" sz="1400" dirty="0"/>
              <a:t>, A., Casellas, R., Morro, R., et al., “ONOS-controlled Disaggregated Optical Networks”, in Proceedings of the Optical Networking and Communication Conference &amp; Exhibition (OFC), 3-7 March 2019, San Diego, CA (USA). </a:t>
            </a:r>
            <a:r>
              <a:rPr lang="en-US" sz="1400" dirty="0" smtClean="0"/>
              <a:t>2019</a:t>
            </a:r>
          </a:p>
          <a:p>
            <a:r>
              <a:rPr lang="en-US" sz="1600" b="1" dirty="0" smtClean="0"/>
              <a:t>EUCNC2019 Papers</a:t>
            </a:r>
            <a:r>
              <a:rPr lang="en-US" sz="1600" dirty="0" smtClean="0"/>
              <a:t>, Valencia</a:t>
            </a:r>
            <a:r>
              <a:rPr lang="en-US" sz="1600" dirty="0"/>
              <a:t>, Spain, June 2019</a:t>
            </a:r>
            <a:endParaRPr lang="en-US" sz="1600" dirty="0" smtClean="0"/>
          </a:p>
          <a:p>
            <a:pPr lvl="1"/>
            <a:r>
              <a:rPr lang="en-US" sz="1400" dirty="0"/>
              <a:t>Sebastian </a:t>
            </a:r>
            <a:r>
              <a:rPr lang="en-US" sz="1400" dirty="0" err="1"/>
              <a:t>Troia</a:t>
            </a:r>
            <a:r>
              <a:rPr lang="en-US" sz="1400" dirty="0"/>
              <a:t> et </a:t>
            </a:r>
            <a:r>
              <a:rPr lang="en-US" sz="1400" dirty="0" smtClean="0"/>
              <a:t>al., </a:t>
            </a:r>
            <a:r>
              <a:rPr lang="en-US" sz="1400" dirty="0"/>
              <a:t>“</a:t>
            </a:r>
            <a:r>
              <a:rPr lang="en-US" sz="1400" i="1" dirty="0">
                <a:solidFill>
                  <a:srgbClr val="7030A0"/>
                </a:solidFill>
              </a:rPr>
              <a:t>Machine Learning-assisted Planning and Provisioning for SDN/NFV-enabled Metropolitan Networks</a:t>
            </a:r>
            <a:r>
              <a:rPr lang="en-US" sz="1400" dirty="0"/>
              <a:t>”, joint collaboration </a:t>
            </a:r>
            <a:r>
              <a:rPr lang="en-US" sz="1400" dirty="0" smtClean="0"/>
              <a:t>with </a:t>
            </a:r>
            <a:r>
              <a:rPr lang="en-US" sz="1400" dirty="0"/>
              <a:t>key results from the Planner Task </a:t>
            </a:r>
            <a:r>
              <a:rPr lang="en-US" sz="1400" dirty="0" smtClean="0"/>
              <a:t>force</a:t>
            </a:r>
          </a:p>
          <a:p>
            <a:pPr lvl="1"/>
            <a:r>
              <a:rPr lang="en-US" sz="1400" dirty="0" err="1"/>
              <a:t>Miquel</a:t>
            </a:r>
            <a:r>
              <a:rPr lang="en-US" sz="1400" dirty="0"/>
              <a:t> </a:t>
            </a:r>
            <a:r>
              <a:rPr lang="en-US" sz="1400" dirty="0" err="1"/>
              <a:t>Garrich</a:t>
            </a:r>
            <a:r>
              <a:rPr lang="en-US" sz="1400" dirty="0"/>
              <a:t>, </a:t>
            </a:r>
            <a:r>
              <a:rPr lang="en-US" sz="1400" dirty="0" smtClean="0"/>
              <a:t>et al., </a:t>
            </a:r>
            <a:r>
              <a:rPr lang="en-US" sz="1400" dirty="0"/>
              <a:t>“</a:t>
            </a:r>
            <a:r>
              <a:rPr lang="en-US" sz="1400" i="1" dirty="0">
                <a:solidFill>
                  <a:srgbClr val="7030A0"/>
                </a:solidFill>
              </a:rPr>
              <a:t>Network Optimization as a Service with Net2Plan</a:t>
            </a:r>
            <a:r>
              <a:rPr lang="en-US" sz="1400" dirty="0" smtClean="0"/>
              <a:t>”</a:t>
            </a:r>
          </a:p>
          <a:p>
            <a:r>
              <a:rPr lang="en-US" sz="1600" b="1" dirty="0" smtClean="0"/>
              <a:t>Journal papers </a:t>
            </a:r>
            <a:r>
              <a:rPr lang="en-US" sz="1600" dirty="0" smtClean="0"/>
              <a:t>(selected, based on relevance and/or involving multiple partners)</a:t>
            </a:r>
          </a:p>
          <a:p>
            <a:pPr lvl="1"/>
            <a:r>
              <a:rPr lang="en-US" sz="1400" dirty="0"/>
              <a:t>Journal of Lightwave </a:t>
            </a:r>
            <a:r>
              <a:rPr lang="en-US" sz="1400" dirty="0" smtClean="0"/>
              <a:t>Technology, “</a:t>
            </a:r>
            <a:r>
              <a:rPr lang="en-US" sz="1400" i="1" dirty="0" smtClean="0">
                <a:solidFill>
                  <a:srgbClr val="7030A0"/>
                </a:solidFill>
              </a:rPr>
              <a:t>Control</a:t>
            </a:r>
            <a:r>
              <a:rPr lang="en-US" sz="1400" i="1" dirty="0">
                <a:solidFill>
                  <a:srgbClr val="7030A0"/>
                </a:solidFill>
              </a:rPr>
              <a:t>, management, and orchestration of optical networks: Evolution, trends, and </a:t>
            </a:r>
            <a:r>
              <a:rPr lang="en-US" sz="1400" i="1" dirty="0" smtClean="0">
                <a:solidFill>
                  <a:srgbClr val="7030A0"/>
                </a:solidFill>
              </a:rPr>
              <a:t>challenges</a:t>
            </a:r>
            <a:r>
              <a:rPr lang="en-US" sz="1400" dirty="0" smtClean="0"/>
              <a:t>”</a:t>
            </a:r>
          </a:p>
          <a:p>
            <a:pPr lvl="1"/>
            <a:r>
              <a:rPr lang="en-US" sz="1400" dirty="0"/>
              <a:t>Journal of Lightwave Technology, </a:t>
            </a:r>
            <a:r>
              <a:rPr lang="en-US" sz="1400" dirty="0" smtClean="0"/>
              <a:t>“</a:t>
            </a:r>
            <a:r>
              <a:rPr lang="en-US" sz="1400" i="1" dirty="0">
                <a:solidFill>
                  <a:srgbClr val="7030A0"/>
                </a:solidFill>
              </a:rPr>
              <a:t>Multi-layer service provisioning over resilient Software-Defined partially disaggregated networks</a:t>
            </a:r>
            <a:r>
              <a:rPr lang="en-US" sz="1400" dirty="0" smtClean="0"/>
              <a:t>” </a:t>
            </a:r>
            <a:endParaRPr lang="en-GB" sz="1400" dirty="0" smtClean="0"/>
          </a:p>
          <a:p>
            <a:pPr lvl="1"/>
            <a:r>
              <a:rPr lang="en-GB" sz="1400" dirty="0" smtClean="0"/>
              <a:t>IEEE Network, </a:t>
            </a:r>
            <a:r>
              <a:rPr lang="en-GB" sz="1400" dirty="0"/>
              <a:t>“</a:t>
            </a:r>
            <a:r>
              <a:rPr lang="en-GB" sz="1400" i="1" dirty="0">
                <a:solidFill>
                  <a:srgbClr val="7030A0"/>
                </a:solidFill>
              </a:rPr>
              <a:t>Monitoring and Data Analytics for Optical Networking: Benefits, Architectures, and Use Cases</a:t>
            </a:r>
            <a:r>
              <a:rPr lang="en-GB" sz="1400" dirty="0" smtClean="0"/>
              <a:t>”</a:t>
            </a:r>
            <a:endParaRPr lang="en-US" sz="1400" dirty="0"/>
          </a:p>
          <a:p>
            <a:pPr lvl="1"/>
            <a:r>
              <a:rPr lang="en-GB" sz="1400" dirty="0"/>
              <a:t>Photonic Network Communications Journal, “</a:t>
            </a:r>
            <a:r>
              <a:rPr lang="en-GB" sz="1400" i="1" dirty="0">
                <a:solidFill>
                  <a:srgbClr val="7030A0"/>
                </a:solidFill>
              </a:rPr>
              <a:t>A control and management architecture supporting autonomic NFV services</a:t>
            </a:r>
            <a:r>
              <a:rPr lang="en-GB" sz="1400" dirty="0" smtClean="0"/>
              <a:t>”</a:t>
            </a:r>
            <a:endParaRPr lang="en-US" sz="1400" dirty="0"/>
          </a:p>
          <a:p>
            <a:pPr lvl="1"/>
            <a:r>
              <a:rPr lang="en-GB" sz="1400" dirty="0"/>
              <a:t>Elsevier Optical Switching </a:t>
            </a:r>
            <a:r>
              <a:rPr lang="en-GB" sz="1400" dirty="0" smtClean="0"/>
              <a:t>and </a:t>
            </a:r>
            <a:r>
              <a:rPr lang="en-GB" sz="1400" dirty="0"/>
              <a:t>Networking</a:t>
            </a:r>
            <a:r>
              <a:rPr lang="en-GB" sz="1400" dirty="0" smtClean="0"/>
              <a:t>, </a:t>
            </a:r>
            <a:r>
              <a:rPr lang="en-GB" sz="1400" dirty="0"/>
              <a:t>“</a:t>
            </a:r>
            <a:r>
              <a:rPr lang="en-GB" sz="1400" i="1" dirty="0">
                <a:solidFill>
                  <a:srgbClr val="7030A0"/>
                </a:solidFill>
              </a:rPr>
              <a:t>The Dichotomy of Distributed and Centralized Control: METRO-HAUL, when control planes collide for 5G networks</a:t>
            </a:r>
            <a:r>
              <a:rPr lang="en-GB" sz="1400" dirty="0"/>
              <a:t>”</a:t>
            </a:r>
            <a:endParaRPr lang="en-US" sz="1400" dirty="0"/>
          </a:p>
          <a:p>
            <a:pPr lvl="1"/>
            <a:r>
              <a:rPr lang="en-GB" sz="1400" dirty="0"/>
              <a:t>IEEE Trans. Network and Service Management, “</a:t>
            </a:r>
            <a:r>
              <a:rPr lang="en-GB" sz="1400" i="1" dirty="0">
                <a:solidFill>
                  <a:srgbClr val="7030A0"/>
                </a:solidFill>
              </a:rPr>
              <a:t>Machine Learning-Based Routing and Wavelength Assignment in Software-Defined Optical Networks</a:t>
            </a:r>
            <a:r>
              <a:rPr lang="en-GB" sz="1400" dirty="0"/>
              <a:t>”</a:t>
            </a:r>
            <a:endParaRPr lang="en-US" sz="1400" dirty="0"/>
          </a:p>
          <a:p>
            <a:pPr lvl="1"/>
            <a:r>
              <a:rPr lang="en-GB" sz="1400" i="1" dirty="0"/>
              <a:t>Contribution to the "</a:t>
            </a:r>
            <a:r>
              <a:rPr lang="en-GB" sz="1400" i="1" dirty="0">
                <a:solidFill>
                  <a:srgbClr val="7030A0"/>
                </a:solidFill>
              </a:rPr>
              <a:t>'Cloud-Native and Verticals’ services</a:t>
            </a:r>
            <a:r>
              <a:rPr lang="en-GB" sz="1400" i="1" dirty="0"/>
              <a:t>'" white paper published by the 5G-PPP Working group on Software Networks officially released on Sept 3</a:t>
            </a:r>
            <a:r>
              <a:rPr lang="en-GB" sz="1400" i="1" baseline="30000" dirty="0"/>
              <a:t>rd</a:t>
            </a:r>
            <a:r>
              <a:rPr lang="en-GB" sz="1400" i="1" dirty="0"/>
              <a:t>, with Metro-Haul use cases and key technologies highlighted, including Video Security for Smart Cities: Real-time low-latency object tracking and Crowdsourced video broadcasts</a:t>
            </a:r>
            <a:r>
              <a:rPr lang="en-GB" sz="1400" dirty="0"/>
              <a:t>.</a:t>
            </a:r>
            <a:endParaRPr lang="en-US" sz="1400" dirty="0"/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265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impact: dissemination and demonstrations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Selected Key Demonstrations</a:t>
            </a:r>
          </a:p>
          <a:p>
            <a:pPr lvl="1"/>
            <a:r>
              <a:rPr lang="en-US" dirty="0" smtClean="0"/>
              <a:t>ECOC2018, R</a:t>
            </a:r>
            <a:r>
              <a:rPr lang="en-US" dirty="0"/>
              <a:t>. Morro et al</a:t>
            </a:r>
            <a:r>
              <a:rPr lang="en-US" dirty="0" smtClean="0"/>
              <a:t>., </a:t>
            </a:r>
            <a:r>
              <a:rPr lang="en-US" dirty="0"/>
              <a:t>“</a:t>
            </a:r>
            <a:r>
              <a:rPr lang="en-US" i="1" dirty="0">
                <a:solidFill>
                  <a:srgbClr val="7030A0"/>
                </a:solidFill>
              </a:rPr>
              <a:t>Automated End to End Carrier Ethernet Provisioning over a Disaggregated WDM Metro Network with a Hierarchical SDN Control and Monitoring Platform</a:t>
            </a:r>
            <a:r>
              <a:rPr lang="en-US" dirty="0" smtClean="0"/>
              <a:t>”.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OFC2019, A</a:t>
            </a:r>
            <a:r>
              <a:rPr lang="en-US" dirty="0"/>
              <a:t>. </a:t>
            </a:r>
            <a:r>
              <a:rPr lang="en-US" dirty="0" err="1"/>
              <a:t>Campanella</a:t>
            </a:r>
            <a:r>
              <a:rPr lang="en-US" dirty="0"/>
              <a:t> et al</a:t>
            </a:r>
            <a:r>
              <a:rPr lang="en-US" dirty="0" smtClean="0"/>
              <a:t>., </a:t>
            </a:r>
            <a:r>
              <a:rPr lang="en-US" dirty="0"/>
              <a:t>“</a:t>
            </a:r>
            <a:r>
              <a:rPr lang="en-US" i="1" dirty="0">
                <a:solidFill>
                  <a:srgbClr val="7030A0"/>
                </a:solidFill>
              </a:rPr>
              <a:t>ODTN: Open Disaggregated Transport Network. Discovery and control of a disaggregated optical network through open source software and open APIs</a:t>
            </a:r>
            <a:r>
              <a:rPr lang="en-US" dirty="0"/>
              <a:t>”.</a:t>
            </a:r>
          </a:p>
          <a:p>
            <a:pPr lvl="1"/>
            <a:r>
              <a:rPr lang="en-US" dirty="0" smtClean="0"/>
              <a:t>OFC2019, P</a:t>
            </a:r>
            <a:r>
              <a:rPr lang="en-US" dirty="0"/>
              <a:t>. R. </a:t>
            </a:r>
            <a:r>
              <a:rPr lang="en-US" dirty="0" err="1"/>
              <a:t>Esmenats</a:t>
            </a:r>
            <a:r>
              <a:rPr lang="en-US" dirty="0"/>
              <a:t> et </a:t>
            </a:r>
            <a:r>
              <a:rPr lang="en-US" dirty="0" smtClean="0"/>
              <a:t>al., </a:t>
            </a:r>
            <a:r>
              <a:rPr lang="en-US" dirty="0"/>
              <a:t>“</a:t>
            </a:r>
            <a:r>
              <a:rPr lang="en-US" i="1" dirty="0">
                <a:solidFill>
                  <a:srgbClr val="7030A0"/>
                </a:solidFill>
              </a:rPr>
              <a:t>Autonomic NFV Network Services on Top of Disaggregated Optical Metro Networks</a:t>
            </a:r>
            <a:r>
              <a:rPr lang="en-US" dirty="0"/>
              <a:t>”</a:t>
            </a:r>
          </a:p>
          <a:p>
            <a:pPr lvl="1"/>
            <a:r>
              <a:rPr lang="en-US" dirty="0" smtClean="0"/>
              <a:t>OFC2019,S</a:t>
            </a:r>
            <a:r>
              <a:rPr lang="en-US" dirty="0"/>
              <a:t>. </a:t>
            </a:r>
            <a:r>
              <a:rPr lang="en-US" dirty="0" err="1"/>
              <a:t>Troia</a:t>
            </a:r>
            <a:r>
              <a:rPr lang="en-US" dirty="0"/>
              <a:t> et al “</a:t>
            </a:r>
            <a:r>
              <a:rPr lang="en-US" i="1" dirty="0">
                <a:solidFill>
                  <a:srgbClr val="7030A0"/>
                </a:solidFill>
              </a:rPr>
              <a:t>Dynamic Virtual Network Function Placement over a Software-Defined Optical Network</a:t>
            </a:r>
            <a:r>
              <a:rPr lang="en-US" dirty="0"/>
              <a:t>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ECOC2019 Invited ODTN/Metro-Haul demo</a:t>
            </a:r>
          </a:p>
          <a:p>
            <a:r>
              <a:rPr lang="en-US" b="1" dirty="0" smtClean="0"/>
              <a:t>EUCNC 2019 demonstrations:</a:t>
            </a:r>
          </a:p>
          <a:p>
            <a:pPr lvl="1"/>
            <a:r>
              <a:rPr lang="en-US" dirty="0" smtClean="0"/>
              <a:t>METRO-HAUL Main control </a:t>
            </a:r>
            <a:r>
              <a:rPr lang="en-US" dirty="0"/>
              <a:t>plane </a:t>
            </a:r>
            <a:r>
              <a:rPr lang="en-US" dirty="0" smtClean="0"/>
              <a:t>demo, “</a:t>
            </a:r>
            <a:r>
              <a:rPr lang="en-US" i="1" dirty="0">
                <a:solidFill>
                  <a:srgbClr val="7030A0"/>
                </a:solidFill>
              </a:rPr>
              <a:t>Leveraging multi-layer network slicing for improving public safety</a:t>
            </a:r>
            <a:r>
              <a:rPr lang="en-US" dirty="0" smtClean="0"/>
              <a:t>”, </a:t>
            </a:r>
          </a:p>
          <a:p>
            <a:pPr lvl="1"/>
            <a:r>
              <a:rPr lang="en-US" dirty="0" smtClean="0"/>
              <a:t>Joint </a:t>
            </a:r>
            <a:r>
              <a:rPr lang="en-US" dirty="0"/>
              <a:t>5G-Picture and </a:t>
            </a:r>
            <a:r>
              <a:rPr lang="en-US" dirty="0" smtClean="0"/>
              <a:t>METRO-HAUL, “</a:t>
            </a:r>
            <a:r>
              <a:rPr lang="en-US" i="1" dirty="0">
                <a:solidFill>
                  <a:srgbClr val="7030A0"/>
                </a:solidFill>
              </a:rPr>
              <a:t>Active Optical Metro Transport solution</a:t>
            </a:r>
            <a:r>
              <a:rPr lang="en-US" dirty="0" smtClean="0"/>
              <a:t>”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sz="1600" dirty="0" smtClean="0"/>
              <a:t>WP4 Overview, description and tasks </a:t>
            </a:r>
          </a:p>
          <a:p>
            <a:pPr>
              <a:spcBef>
                <a:spcPts val="1000"/>
              </a:spcBef>
            </a:pPr>
            <a:r>
              <a:rPr lang="en-US" sz="1600" dirty="0" smtClean="0"/>
              <a:t>Recommendations from First Period review</a:t>
            </a:r>
          </a:p>
          <a:p>
            <a:pPr>
              <a:spcBef>
                <a:spcPts val="1000"/>
              </a:spcBef>
            </a:pPr>
            <a:r>
              <a:rPr lang="en-US" sz="1600" dirty="0" smtClean="0"/>
              <a:t>Second Period main achievements</a:t>
            </a:r>
          </a:p>
          <a:p>
            <a:pPr>
              <a:spcBef>
                <a:spcPts val="1000"/>
              </a:spcBef>
            </a:pPr>
            <a:r>
              <a:rPr lang="en-US" sz="1600" dirty="0" smtClean="0"/>
              <a:t>Milestones and Deliverables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en-US" sz="1600" dirty="0" smtClean="0"/>
              <a:t>WP4 </a:t>
            </a:r>
            <a:r>
              <a:rPr lang="en-US" sz="1600" dirty="0"/>
              <a:t>Objective </a:t>
            </a:r>
            <a:r>
              <a:rPr lang="en-US" sz="1600" dirty="0" smtClean="0"/>
              <a:t>Assessment 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dirty="0"/>
              <a:t>Objective 1 [</a:t>
            </a:r>
            <a:r>
              <a:rPr lang="en-US" i="1" dirty="0">
                <a:solidFill>
                  <a:srgbClr val="7030A0"/>
                </a:solidFill>
              </a:rPr>
              <a:t>control plane requirements and related KPIs</a:t>
            </a:r>
            <a:r>
              <a:rPr lang="en-US" dirty="0"/>
              <a:t>].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Objective 2 [</a:t>
            </a:r>
            <a:r>
              <a:rPr lang="en-US" i="1" dirty="0">
                <a:solidFill>
                  <a:srgbClr val="7030A0"/>
                </a:solidFill>
              </a:rPr>
              <a:t>network control and management architecture</a:t>
            </a:r>
            <a:r>
              <a:rPr lang="en-US" dirty="0"/>
              <a:t>].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Objective 3 [</a:t>
            </a:r>
            <a:r>
              <a:rPr lang="en-US" i="1" dirty="0">
                <a:solidFill>
                  <a:srgbClr val="7030A0"/>
                </a:solidFill>
              </a:rPr>
              <a:t>information and data models, covering from devices to systems</a:t>
            </a:r>
            <a:r>
              <a:rPr lang="en-US" dirty="0"/>
              <a:t>].</a:t>
            </a:r>
          </a:p>
          <a:p>
            <a:pPr lvl="1"/>
            <a:r>
              <a:rPr lang="en-US" dirty="0"/>
              <a:t>Objective 4 [</a:t>
            </a:r>
            <a:r>
              <a:rPr lang="en-US" i="1" dirty="0">
                <a:solidFill>
                  <a:srgbClr val="7030A0"/>
                </a:solidFill>
              </a:rPr>
              <a:t>control plane </a:t>
            </a:r>
            <a:r>
              <a:rPr lang="en-US" i="1" dirty="0" smtClean="0">
                <a:solidFill>
                  <a:srgbClr val="7030A0"/>
                </a:solidFill>
              </a:rPr>
              <a:t>prototype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Control, Orchestration and Management (COM) </a:t>
            </a:r>
          </a:p>
          <a:p>
            <a:r>
              <a:rPr lang="en-US" sz="1600" dirty="0" smtClean="0"/>
              <a:t>WP4 </a:t>
            </a:r>
            <a:r>
              <a:rPr lang="en-US" sz="1600" dirty="0"/>
              <a:t>impact </a:t>
            </a:r>
          </a:p>
          <a:p>
            <a:pPr>
              <a:spcBef>
                <a:spcPts val="1000"/>
              </a:spcBef>
            </a:pPr>
            <a:r>
              <a:rPr lang="en-US" sz="1600" dirty="0" smtClean="0"/>
              <a:t>Second Period </a:t>
            </a:r>
            <a:r>
              <a:rPr lang="en-US" sz="1600" dirty="0"/>
              <a:t>Summary and </a:t>
            </a:r>
            <a:r>
              <a:rPr lang="en-US" sz="1600" dirty="0" smtClean="0"/>
              <a:t>conclusions</a:t>
            </a:r>
          </a:p>
          <a:p>
            <a:pPr>
              <a:spcBef>
                <a:spcPts val="1000"/>
              </a:spcBef>
            </a:pPr>
            <a:r>
              <a:rPr lang="en-US" sz="1600" dirty="0" smtClean="0"/>
              <a:t>Next </a:t>
            </a:r>
            <a:r>
              <a:rPr lang="en-US" sz="1600" dirty="0"/>
              <a:t>Steps and </a:t>
            </a:r>
            <a:r>
              <a:rPr lang="en-US" sz="1600" dirty="0" smtClean="0"/>
              <a:t>ongoing work</a:t>
            </a:r>
            <a:endParaRPr lang="en-US" sz="1600" dirty="0"/>
          </a:p>
          <a:p>
            <a:pPr marL="0" indent="0">
              <a:spcBef>
                <a:spcPts val="10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43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Impact: Liaisons with Other Projects (ODTN)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741364" y="769938"/>
            <a:ext cx="8822430" cy="5446712"/>
          </a:xfrm>
        </p:spPr>
        <p:txBody>
          <a:bodyPr/>
          <a:lstStyle/>
          <a:p>
            <a:r>
              <a:rPr lang="en-US" sz="1400" b="1" dirty="0" smtClean="0"/>
              <a:t>Metro-Haul </a:t>
            </a:r>
            <a:r>
              <a:rPr lang="en-US" sz="1400" b="1" dirty="0"/>
              <a:t>partners are co-founding and participant members of the Open Networking Foundation (ONF) Open Disaggregated Transport Networks (ODTN) project</a:t>
            </a:r>
            <a:r>
              <a:rPr lang="en-US" sz="1400" dirty="0"/>
              <a:t>, </a:t>
            </a:r>
            <a:endParaRPr lang="en-US" sz="1400" dirty="0" smtClean="0"/>
          </a:p>
          <a:p>
            <a:pPr lvl="1"/>
            <a:r>
              <a:rPr lang="en-US" sz="1200" dirty="0" smtClean="0"/>
              <a:t>Participation in  Use Case, Testing and Software developments teams.</a:t>
            </a:r>
          </a:p>
          <a:p>
            <a:pPr lvl="1"/>
            <a:r>
              <a:rPr lang="en-US" sz="1200" dirty="0" smtClean="0"/>
              <a:t>Joint </a:t>
            </a:r>
            <a:r>
              <a:rPr lang="en-US" sz="1200" dirty="0"/>
              <a:t>demonstrations </a:t>
            </a:r>
            <a:r>
              <a:rPr lang="en-US" sz="1200" dirty="0" smtClean="0"/>
              <a:t>ODTN / Metro-Haul </a:t>
            </a:r>
            <a:r>
              <a:rPr lang="en-US" sz="1200" dirty="0"/>
              <a:t>in uttermost important events such as </a:t>
            </a:r>
            <a:r>
              <a:rPr lang="en-US" sz="1200" dirty="0" smtClean="0"/>
              <a:t>OFC 2019, ECOC 2019 or ONF Connect 2019</a:t>
            </a:r>
          </a:p>
          <a:p>
            <a:pPr lvl="1"/>
            <a:r>
              <a:rPr lang="en-US" sz="1200" dirty="0" smtClean="0"/>
              <a:t>Optical vendors adopting ODTN/Metro-Haul solutions</a:t>
            </a:r>
          </a:p>
          <a:p>
            <a:pPr lvl="1"/>
            <a:r>
              <a:rPr lang="en-US" sz="1200" dirty="0" smtClean="0"/>
              <a:t>Wider reach and impact.</a:t>
            </a:r>
            <a:endParaRPr lang="en-US" sz="1200" dirty="0"/>
          </a:p>
          <a:p>
            <a:r>
              <a:rPr lang="en-US" sz="1400" dirty="0" smtClean="0"/>
              <a:t>Metro-Haul </a:t>
            </a:r>
            <a:r>
              <a:rPr lang="en-US" sz="1400" dirty="0"/>
              <a:t>has provided </a:t>
            </a:r>
            <a:r>
              <a:rPr lang="en-US" sz="1400" b="1" dirty="0"/>
              <a:t>applications and drivers, which are now part of the ONOS official Open Source software </a:t>
            </a:r>
            <a:r>
              <a:rPr lang="en-US" sz="1400" dirty="0"/>
              <a:t>distribution. </a:t>
            </a:r>
            <a:endParaRPr lang="en-US" sz="1400" dirty="0" smtClean="0"/>
          </a:p>
          <a:p>
            <a:pPr lvl="1"/>
            <a:r>
              <a:rPr lang="en-US" sz="1200" dirty="0" smtClean="0"/>
              <a:t>Parts </a:t>
            </a:r>
            <a:r>
              <a:rPr lang="en-US" sz="1200" dirty="0"/>
              <a:t>of the ODTN </a:t>
            </a:r>
            <a:r>
              <a:rPr lang="en-US" sz="1200" dirty="0" smtClean="0"/>
              <a:t>application.</a:t>
            </a:r>
          </a:p>
          <a:p>
            <a:pPr lvl="1"/>
            <a:r>
              <a:rPr lang="en-US" sz="1200" dirty="0" smtClean="0"/>
              <a:t>OpenROADM v2.2, Lumentum devices and </a:t>
            </a:r>
            <a:r>
              <a:rPr lang="en-US" sz="1200" dirty="0"/>
              <a:t>OpenConfig </a:t>
            </a:r>
            <a:r>
              <a:rPr lang="en-US" sz="1200" dirty="0" smtClean="0"/>
              <a:t>transceivers device drivers. </a:t>
            </a:r>
          </a:p>
          <a:p>
            <a:pPr lvl="1"/>
            <a:r>
              <a:rPr lang="en-US" sz="1200" dirty="0" smtClean="0"/>
              <a:t>Extensions to NBI Interfaces.</a:t>
            </a:r>
          </a:p>
          <a:p>
            <a:pPr lvl="1"/>
            <a:r>
              <a:rPr lang="en-US" sz="1200" dirty="0" smtClean="0"/>
              <a:t>Integrated </a:t>
            </a:r>
            <a:r>
              <a:rPr lang="en-US" sz="1200" dirty="0"/>
              <a:t>Coriant/Groove drivers into the optical network controller </a:t>
            </a:r>
            <a:r>
              <a:rPr lang="en-US" sz="1200" dirty="0" smtClean="0"/>
              <a:t>[ ECOC Demo ].</a:t>
            </a:r>
            <a:endParaRPr lang="en-US" sz="1200" dirty="0"/>
          </a:p>
          <a:p>
            <a:pPr lvl="1"/>
            <a:r>
              <a:rPr lang="en-US" sz="1200" dirty="0" smtClean="0"/>
              <a:t>Geo-referenced </a:t>
            </a:r>
            <a:r>
              <a:rPr lang="en-US" sz="1200" dirty="0"/>
              <a:t>metro </a:t>
            </a:r>
            <a:r>
              <a:rPr lang="en-US" sz="1200" dirty="0" smtClean="0"/>
              <a:t>network [ control </a:t>
            </a:r>
            <a:r>
              <a:rPr lang="en-US" sz="1200" dirty="0"/>
              <a:t>plane demo at </a:t>
            </a:r>
            <a:r>
              <a:rPr lang="en-US" sz="1200" dirty="0" smtClean="0"/>
              <a:t>EUCNC ].</a:t>
            </a:r>
            <a:endParaRPr lang="en-US" sz="1200" dirty="0"/>
          </a:p>
          <a:p>
            <a:pPr lvl="1"/>
            <a:r>
              <a:rPr lang="en-US" sz="1200" dirty="0" smtClean="0"/>
              <a:t>Map </a:t>
            </a:r>
            <a:r>
              <a:rPr lang="en-US" sz="1200" dirty="0"/>
              <a:t>of an Italian city and a new icon for ROADM </a:t>
            </a:r>
            <a:r>
              <a:rPr lang="en-US" sz="1200" dirty="0" smtClean="0"/>
              <a:t>devices.</a:t>
            </a:r>
            <a:endParaRPr lang="en-US" sz="1200" dirty="0"/>
          </a:p>
          <a:p>
            <a:r>
              <a:rPr lang="en-US" sz="1400" dirty="0" smtClean="0"/>
              <a:t>ONF recognized Metro-Haul contributions to ODTN</a:t>
            </a:r>
          </a:p>
          <a:p>
            <a:r>
              <a:rPr lang="en-US" sz="1400" dirty="0" smtClean="0"/>
              <a:t>Metro-Haul </a:t>
            </a:r>
            <a:r>
              <a:rPr lang="en-US" sz="1400" dirty="0"/>
              <a:t>members have participated in </a:t>
            </a:r>
            <a:r>
              <a:rPr lang="en-US" sz="1400" b="1" dirty="0"/>
              <a:t>ONF Connect </a:t>
            </a:r>
            <a:r>
              <a:rPr lang="en-US" sz="1400" dirty="0"/>
              <a:t>as ODTN Track Co-lead (</a:t>
            </a:r>
            <a:r>
              <a:rPr lang="en-US" sz="1400" dirty="0" smtClean="0"/>
              <a:t>TPC)</a:t>
            </a:r>
          </a:p>
          <a:p>
            <a:pPr lvl="1"/>
            <a:r>
              <a:rPr lang="en-US" sz="1200" dirty="0">
                <a:hlinkClick r:id="rId2"/>
              </a:rPr>
              <a:t>https://www.opennetworking.org/onf-connect-2019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242" y="3036404"/>
            <a:ext cx="4418227" cy="28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WP4 Impact: Liaisons with Other Projects (ODTN)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3854" b="30214"/>
          <a:stretch/>
        </p:blipFill>
        <p:spPr>
          <a:xfrm>
            <a:off x="112695" y="703800"/>
            <a:ext cx="5096038" cy="497704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368" y="863563"/>
            <a:ext cx="4661621" cy="550553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643599" y="3704897"/>
            <a:ext cx="4565134" cy="60434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b="41101"/>
          <a:stretch/>
        </p:blipFill>
        <p:spPr>
          <a:xfrm>
            <a:off x="7933294" y="1665717"/>
            <a:ext cx="3971393" cy="364709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5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Impact: Liaisons with Other Projects (ODTN)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6" y="760615"/>
            <a:ext cx="4716597" cy="3611879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07723" y="59434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hlinkClick r:id="rId3"/>
              </a:rPr>
              <a:t>https://www.opennetworking.org/news-and-events/blog/community-members-spotlight-ramon-casellas-and-alessio-giorgetti/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314" y="1542011"/>
            <a:ext cx="4265716" cy="4445691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576" y="1542011"/>
            <a:ext cx="2826326" cy="40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Impact: Liaisons with Other Projects (OSM)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741363" y="769938"/>
            <a:ext cx="7633710" cy="5446712"/>
          </a:xfrm>
        </p:spPr>
        <p:txBody>
          <a:bodyPr/>
          <a:lstStyle/>
          <a:p>
            <a:r>
              <a:rPr lang="en-US" b="1" dirty="0" smtClean="0"/>
              <a:t>Cooperation </a:t>
            </a:r>
            <a:r>
              <a:rPr lang="en-US" b="1" dirty="0"/>
              <a:t>with the Open Source Mano (OSM) project community.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OSM Hackfest in CTTC, Barcelona, Spain, </a:t>
            </a:r>
          </a:p>
          <a:p>
            <a:pPr lvl="2"/>
            <a:r>
              <a:rPr lang="en-US" dirty="0" smtClean="0"/>
              <a:t>February 2019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Metro-Haul presented during OSM 5G Day</a:t>
            </a:r>
            <a:endParaRPr lang="en-US" dirty="0"/>
          </a:p>
          <a:p>
            <a:r>
              <a:rPr lang="en-US" dirty="0" smtClean="0"/>
              <a:t>OSM Open Source Contributions:</a:t>
            </a:r>
          </a:p>
          <a:p>
            <a:pPr lvl="1"/>
            <a:r>
              <a:rPr lang="en-US" dirty="0" smtClean="0"/>
              <a:t>Members </a:t>
            </a:r>
            <a:r>
              <a:rPr lang="en-US" dirty="0"/>
              <a:t>of the project </a:t>
            </a:r>
            <a:r>
              <a:rPr lang="en-US" dirty="0" smtClean="0"/>
              <a:t>submitted </a:t>
            </a:r>
            <a:r>
              <a:rPr lang="en-US" dirty="0"/>
              <a:t>features that have been included in OSM release </a:t>
            </a:r>
            <a:r>
              <a:rPr lang="en-US" dirty="0" smtClean="0"/>
              <a:t>5 (WIM)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/>
              <a:t>of the WIM connector for </a:t>
            </a:r>
            <a:r>
              <a:rPr lang="en-US" dirty="0" smtClean="0"/>
              <a:t>OSM</a:t>
            </a:r>
          </a:p>
          <a:p>
            <a:pPr lvl="2"/>
            <a:r>
              <a:rPr lang="en-US" dirty="0" smtClean="0"/>
              <a:t>Layer 2 Service Model (L2SM) </a:t>
            </a:r>
            <a:r>
              <a:rPr lang="en-US" dirty="0"/>
              <a:t>WIM Connector for </a:t>
            </a:r>
            <a:r>
              <a:rPr lang="en-US" dirty="0" smtClean="0"/>
              <a:t>OSM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421" y="3137622"/>
            <a:ext cx="4937826" cy="322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Impact: Liaisons with Other Projects (OSM)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4" y="622176"/>
            <a:ext cx="4944264" cy="56686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867" y="2814334"/>
            <a:ext cx="4592715" cy="38237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108" y="856146"/>
            <a:ext cx="4658725" cy="45159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667" y="2970704"/>
            <a:ext cx="3410169" cy="3510962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5266113" y="6093229"/>
            <a:ext cx="815645" cy="541116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Impact: Open Source Contributions 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53540" y="810491"/>
          <a:ext cx="6396642" cy="4966854"/>
        </p:xfrm>
        <a:graphic>
          <a:graphicData uri="http://schemas.openxmlformats.org/drawingml/2006/table">
            <a:tbl>
              <a:tblPr/>
              <a:tblGrid>
                <a:gridCol w="878543">
                  <a:extLst>
                    <a:ext uri="{9D8B030D-6E8A-4147-A177-3AD203B41FA5}">
                      <a16:colId xmlns:a16="http://schemas.microsoft.com/office/drawing/2014/main" val="2246653744"/>
                    </a:ext>
                  </a:extLst>
                </a:gridCol>
                <a:gridCol w="726065">
                  <a:extLst>
                    <a:ext uri="{9D8B030D-6E8A-4147-A177-3AD203B41FA5}">
                      <a16:colId xmlns:a16="http://schemas.microsoft.com/office/drawing/2014/main" val="3779894476"/>
                    </a:ext>
                  </a:extLst>
                </a:gridCol>
                <a:gridCol w="726065">
                  <a:extLst>
                    <a:ext uri="{9D8B030D-6E8A-4147-A177-3AD203B41FA5}">
                      <a16:colId xmlns:a16="http://schemas.microsoft.com/office/drawing/2014/main" val="388151539"/>
                    </a:ext>
                  </a:extLst>
                </a:gridCol>
                <a:gridCol w="1670447">
                  <a:extLst>
                    <a:ext uri="{9D8B030D-6E8A-4147-A177-3AD203B41FA5}">
                      <a16:colId xmlns:a16="http://schemas.microsoft.com/office/drawing/2014/main" val="3229218065"/>
                    </a:ext>
                  </a:extLst>
                </a:gridCol>
                <a:gridCol w="943392">
                  <a:extLst>
                    <a:ext uri="{9D8B030D-6E8A-4147-A177-3AD203B41FA5}">
                      <a16:colId xmlns:a16="http://schemas.microsoft.com/office/drawing/2014/main" val="49770840"/>
                    </a:ext>
                  </a:extLst>
                </a:gridCol>
                <a:gridCol w="570981">
                  <a:extLst>
                    <a:ext uri="{9D8B030D-6E8A-4147-A177-3AD203B41FA5}">
                      <a16:colId xmlns:a16="http://schemas.microsoft.com/office/drawing/2014/main" val="3955549445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65737893"/>
                    </a:ext>
                  </a:extLst>
                </a:gridCol>
              </a:tblGrid>
              <a:tr h="661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dirty="0" smtClean="0">
                          <a:effectLst/>
                        </a:rPr>
                        <a:t>Component</a:t>
                      </a:r>
                      <a:endParaRPr lang="en-US" sz="1200" b="1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dirty="0" smtClean="0">
                          <a:effectLst/>
                        </a:rPr>
                        <a:t>License</a:t>
                      </a:r>
                      <a:endParaRPr lang="en-US" sz="1200" b="1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dirty="0" smtClean="0">
                          <a:effectLst/>
                        </a:rPr>
                        <a:t>Lead Partner</a:t>
                      </a:r>
                      <a:endParaRPr lang="en-US" sz="1200" b="1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 Project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dirty="0" smtClean="0">
                          <a:effectLst/>
                        </a:rPr>
                        <a:t>Further information</a:t>
                      </a:r>
                      <a:endParaRPr lang="en-US" sz="1200" b="1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dirty="0" smtClean="0">
                          <a:effectLst/>
                        </a:rPr>
                        <a:t>Release</a:t>
                      </a:r>
                      <a:endParaRPr lang="en-US" sz="1200" b="1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dirty="0" smtClean="0">
                          <a:effectLst/>
                        </a:rPr>
                        <a:t>Models and SDOs</a:t>
                      </a:r>
                      <a:endParaRPr lang="en-US" sz="1200" b="1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880968"/>
                  </a:ext>
                </a:extLst>
              </a:tr>
              <a:tr h="661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>
                          <a:effectLst/>
                        </a:rPr>
                        <a:t>WIM OSM 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>
                          <a:effectLst/>
                        </a:rPr>
                        <a:t>Apache 2.0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>
                          <a:effectLst/>
                        </a:rPr>
                        <a:t>Univ. Bristol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 dirty="0">
                          <a:solidFill>
                            <a:srgbClr val="1155CC"/>
                          </a:solidFill>
                          <a:effectLst/>
                          <a:hlinkClick r:id="rId3"/>
                        </a:rPr>
                        <a:t>osm.etsi.org</a:t>
                      </a:r>
                      <a:endParaRPr lang="en-US" sz="12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>
                          <a:effectLst/>
                        </a:rPr>
                        <a:t>D4.1, D4.2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>
                          <a:effectLst/>
                        </a:rPr>
                        <a:t>OSM </a:t>
                      </a:r>
                      <a:r>
                        <a:rPr lang="en-US" sz="1200" dirty="0" smtClean="0">
                          <a:effectLst/>
                        </a:rPr>
                        <a:t>Rel. 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>
                          <a:effectLst/>
                        </a:rPr>
                        <a:t>ETSI </a:t>
                      </a:r>
                      <a:r>
                        <a:rPr lang="en-US" sz="1200" dirty="0" smtClean="0">
                          <a:effectLst/>
                        </a:rPr>
                        <a:t>NFV</a:t>
                      </a:r>
                      <a:endParaRPr lang="en-US" sz="1200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712823"/>
                  </a:ext>
                </a:extLst>
              </a:tr>
              <a:tr h="15168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>
                          <a:effectLst/>
                        </a:rPr>
                        <a:t>ONOS ODTN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>
                          <a:effectLst/>
                        </a:rPr>
                        <a:t>Apache 2.0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>
                          <a:effectLst/>
                        </a:rPr>
                        <a:t>CTTC, CNIT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>
                          <a:solidFill>
                            <a:srgbClr val="1155CC"/>
                          </a:solidFill>
                          <a:effectLst/>
                          <a:hlinkClick r:id="rId4"/>
                        </a:rPr>
                        <a:t>https://wiki.onosproject.org/display/ODTN/ODTN</a:t>
                      </a:r>
                      <a:endParaRPr lang="en-US" sz="12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>
                          <a:effectLst/>
                        </a:rPr>
                        <a:t>D4.1, D4.2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>
                          <a:effectLst/>
                        </a:rPr>
                        <a:t>2.0 master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 smtClean="0">
                          <a:effectLst/>
                        </a:rPr>
                        <a:t>OpenConfig</a:t>
                      </a:r>
                    </a:p>
                    <a:p>
                      <a:pPr algn="l" rtl="0" fontAlgn="b"/>
                      <a:r>
                        <a:rPr lang="en-US" sz="1200" dirty="0" smtClean="0">
                          <a:effectLst/>
                        </a:rPr>
                        <a:t>OpenROADM</a:t>
                      </a:r>
                    </a:p>
                    <a:p>
                      <a:pPr algn="l" rtl="0" fontAlgn="b"/>
                      <a:r>
                        <a:rPr lang="en-US" sz="1200" dirty="0" smtClean="0">
                          <a:effectLst/>
                        </a:rPr>
                        <a:t>ONF TAPI</a:t>
                      </a:r>
                      <a:endParaRPr lang="en-US" sz="1200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84273"/>
                  </a:ext>
                </a:extLst>
              </a:tr>
              <a:tr h="130294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>
                          <a:effectLst/>
                        </a:rPr>
                        <a:t>NET2PLAN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>
                          <a:effectLst/>
                        </a:rPr>
                        <a:t>LGPLv3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>
                          <a:effectLst/>
                        </a:rPr>
                        <a:t>UPCT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https://github.com/girtel/Net2Plan/releases</a:t>
                      </a:r>
                      <a:endParaRPr lang="en-US" sz="12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http://www.net2plan.com/</a:t>
                      </a:r>
                      <a:endParaRPr lang="en-US" sz="12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 smtClean="0">
                          <a:effectLst/>
                        </a:rPr>
                        <a:t>master</a:t>
                      </a:r>
                      <a:endParaRPr lang="en-US" sz="1200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 smtClean="0">
                          <a:effectLst/>
                        </a:rPr>
                        <a:t>Several</a:t>
                      </a:r>
                      <a:endParaRPr lang="en-US" sz="1200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805750"/>
                  </a:ext>
                </a:extLst>
              </a:tr>
              <a:tr h="8246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>
                          <a:effectLst/>
                        </a:rPr>
                        <a:t>IETF L2SM WIM Connector for OSM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>
                          <a:effectLst/>
                        </a:rPr>
                        <a:t>Apache 2.0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>
                          <a:effectLst/>
                        </a:rPr>
                        <a:t>TID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1155CC"/>
                          </a:solidFill>
                          <a:effectLst/>
                          <a:hlinkClick r:id="rId3"/>
                        </a:rPr>
                        <a:t>osm.etsi.org</a:t>
                      </a:r>
                      <a:endParaRPr lang="en-US" sz="1200" u="sng" dirty="0" smtClean="0">
                        <a:solidFill>
                          <a:srgbClr val="1155CC"/>
                        </a:solidFill>
                        <a:effectLst/>
                      </a:endParaRPr>
                    </a:p>
                    <a:p>
                      <a:pPr algn="l" rtl="0" fontAlgn="b"/>
                      <a:endParaRPr lang="en-US" sz="1200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>
                          <a:effectLst/>
                        </a:rPr>
                        <a:t>D4.2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 smtClean="0">
                          <a:effectLst/>
                        </a:rPr>
                        <a:t>master</a:t>
                      </a:r>
                      <a:endParaRPr lang="en-US" sz="1200" dirty="0">
                        <a:effectLst/>
                      </a:endParaRP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dirty="0">
                          <a:effectLst/>
                        </a:rPr>
                        <a:t>IETF L2SM Yang model</a:t>
                      </a:r>
                    </a:p>
                  </a:txBody>
                  <a:tcPr marL="9369" marR="9369" marT="6246" marB="6246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64437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965" y="634983"/>
            <a:ext cx="4489308" cy="53422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074025" y="5848004"/>
            <a:ext cx="42883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Contributions to Upstream OSS projects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9079818" y="638199"/>
            <a:ext cx="25890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Internal </a:t>
            </a:r>
            <a:r>
              <a:rPr lang="en-US" dirty="0" err="1" smtClean="0"/>
              <a:t>Gitlab</a:t>
            </a:r>
            <a:r>
              <a:rPr lang="en-US" dirty="0" smtClean="0"/>
              <a:t> Repository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/>
          <a:srcRect b="20325"/>
          <a:stretch/>
        </p:blipFill>
        <p:spPr>
          <a:xfrm>
            <a:off x="8800873" y="1685241"/>
            <a:ext cx="2958929" cy="45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Conclusions and Take away messages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Big picture: WP4 built a Control, Orchestration and Management (COM) system, 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E</a:t>
            </a:r>
            <a:r>
              <a:rPr lang="en-US" b="1" dirty="0" smtClean="0">
                <a:solidFill>
                  <a:srgbClr val="7030A0"/>
                </a:solidFill>
              </a:rPr>
              <a:t>xtending ONOS SDN Controller for disaggregated optical networks, OSM for NFV across transport networks,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Leveraging on Monitoring, Data Analytics, and Machine Learning,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Enabling state of art algorithms for function placement, Service Function Chaining, … 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</a:rPr>
              <a:t>Implemented, Integrated and Demonstrated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</a:p>
          <a:p>
            <a:r>
              <a:rPr lang="en-US" dirty="0" smtClean="0"/>
              <a:t>WP4 tasks are progressing as planned</a:t>
            </a:r>
          </a:p>
          <a:p>
            <a:pPr lvl="1"/>
            <a:r>
              <a:rPr lang="en-US" dirty="0"/>
              <a:t>Macroscopically, there are no </a:t>
            </a:r>
            <a:r>
              <a:rPr lang="en-US" dirty="0" smtClean="0"/>
              <a:t>deviations </a:t>
            </a:r>
            <a:r>
              <a:rPr lang="en-US" dirty="0"/>
              <a:t>in terms </a:t>
            </a:r>
            <a:r>
              <a:rPr lang="en-US" dirty="0" smtClean="0"/>
              <a:t>of time</a:t>
            </a:r>
            <a:r>
              <a:rPr lang="en-US" dirty="0"/>
              <a:t>, no corrective actions are needed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Slight overspending (~ 120%)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Second year </a:t>
            </a:r>
            <a:r>
              <a:rPr lang="en-US" dirty="0"/>
              <a:t>project objectives have been met successfully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Implementation, evaluation and Integration of components.</a:t>
            </a:r>
          </a:p>
          <a:p>
            <a:pPr lvl="1"/>
            <a:r>
              <a:rPr lang="en-US" dirty="0" smtClean="0"/>
              <a:t>Strong impact in terms of publications, demos, </a:t>
            </a:r>
            <a:r>
              <a:rPr lang="en-US" dirty="0" smtClean="0"/>
              <a:t>collaborations,…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and ongoing work. Y3 Will cover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Further development of WP4 components in support of WP5 demonstrations</a:t>
            </a:r>
          </a:p>
          <a:p>
            <a:pPr lvl="1"/>
            <a:r>
              <a:rPr lang="en-US" dirty="0"/>
              <a:t>Integration tests between key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Integration with available hardware components </a:t>
            </a:r>
          </a:p>
          <a:p>
            <a:pPr lvl="2"/>
            <a:r>
              <a:rPr lang="en-US" dirty="0" smtClean="0"/>
              <a:t>Hardware specific issues and limitations.</a:t>
            </a:r>
          </a:p>
          <a:p>
            <a:pPr lvl="2"/>
            <a:r>
              <a:rPr lang="en-US" dirty="0" smtClean="0"/>
              <a:t>Preliminary tests have passed.</a:t>
            </a:r>
          </a:p>
          <a:p>
            <a:pPr lvl="2"/>
            <a:r>
              <a:rPr lang="en-US" dirty="0" smtClean="0"/>
              <a:t>Need to focus on WP5 actual demo scenarios</a:t>
            </a:r>
            <a:endParaRPr lang="en-US" dirty="0"/>
          </a:p>
          <a:p>
            <a:r>
              <a:rPr lang="en-US" dirty="0" smtClean="0"/>
              <a:t>Further work Network virtualization and network slicing</a:t>
            </a:r>
          </a:p>
          <a:p>
            <a:pPr lvl="1"/>
            <a:r>
              <a:rPr lang="en-US" dirty="0" smtClean="0"/>
              <a:t>Year 1 – 2 has covered network slicing over the Metro-Haul infrastructure supported as Network Services (VNF-FGs)</a:t>
            </a:r>
          </a:p>
          <a:p>
            <a:pPr lvl="1"/>
            <a:r>
              <a:rPr lang="en-US" dirty="0" smtClean="0"/>
              <a:t>Year 3 addresses, in addition to VNF-FGs, transport network virtualization, sharing and partitioning</a:t>
            </a:r>
          </a:p>
          <a:p>
            <a:r>
              <a:rPr lang="en-US" dirty="0" smtClean="0"/>
              <a:t>Plenary meeting in Pisa (Oct 2019) to close scope and targets.</a:t>
            </a:r>
          </a:p>
        </p:txBody>
      </p:sp>
    </p:spTree>
    <p:extLst>
      <p:ext uri="{BB962C8B-B14F-4D97-AF65-F5344CB8AC3E}">
        <p14:creationId xmlns:p14="http://schemas.microsoft.com/office/powerpoint/2010/main" val="32628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 Questions?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84" y="5249853"/>
            <a:ext cx="1095007" cy="1053292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3142791" y="5925070"/>
            <a:ext cx="52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http://metro-haul.eu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882285" y="4385056"/>
            <a:ext cx="527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+mn-lt"/>
              </a:rPr>
              <a:t>Metro-Haul Second Period Report Review - WP4 Status</a:t>
            </a:r>
          </a:p>
        </p:txBody>
      </p:sp>
      <p:cxnSp>
        <p:nvCxnSpPr>
          <p:cNvPr id="9" name="Straight Connector 7"/>
          <p:cNvCxnSpPr/>
          <p:nvPr/>
        </p:nvCxnSpPr>
        <p:spPr>
          <a:xfrm>
            <a:off x="2340747" y="4332303"/>
            <a:ext cx="7270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6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and Supporting Slides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Overview, descriptions and tasks.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The design </a:t>
            </a:r>
            <a:r>
              <a:rPr lang="en-US" b="1" dirty="0"/>
              <a:t>and implementation of a scalable, flexible and modular control plane for a cost-efficient optical metro network </a:t>
            </a:r>
            <a:r>
              <a:rPr lang="en-US" dirty="0"/>
              <a:t>targeting 5G backhauling, 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WP2 related to architectural </a:t>
            </a:r>
            <a:r>
              <a:rPr lang="en-US" dirty="0" smtClean="0"/>
              <a:t>aspects </a:t>
            </a:r>
            <a:endParaRPr lang="en-US" dirty="0"/>
          </a:p>
          <a:p>
            <a:pPr lvl="1"/>
            <a:r>
              <a:rPr lang="en-US" dirty="0" smtClean="0"/>
              <a:t>with </a:t>
            </a:r>
            <a:r>
              <a:rPr lang="en-US" dirty="0"/>
              <a:t>WP3 in order to define abstracted devices, nodes and network models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be demonstrated in integrated scenarios within WP5. </a:t>
            </a:r>
            <a:endParaRPr lang="en-US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defined control and management architecture shall enable the dynamic deployment of 5G services. </a:t>
            </a:r>
            <a:endParaRPr lang="en-US" i="1" dirty="0" smtClean="0"/>
          </a:p>
          <a:p>
            <a:pPr lvl="1"/>
            <a:r>
              <a:rPr lang="en-US" i="1" dirty="0" smtClean="0"/>
              <a:t>WP4 </a:t>
            </a:r>
            <a:r>
              <a:rPr lang="en-US" i="1" dirty="0"/>
              <a:t>will consider service life-cycle aspects, with inherent support for multi-tenancy and network virtualization and slicing. </a:t>
            </a:r>
            <a:endParaRPr lang="en-US" i="1" dirty="0" smtClean="0"/>
          </a:p>
          <a:p>
            <a:r>
              <a:rPr lang="en-US" dirty="0" smtClean="0"/>
              <a:t>Structured into tasks</a:t>
            </a:r>
          </a:p>
          <a:p>
            <a:pPr lvl="1"/>
            <a:r>
              <a:rPr lang="en-US" dirty="0" smtClean="0"/>
              <a:t>Task </a:t>
            </a:r>
            <a:r>
              <a:rPr lang="en-US" dirty="0"/>
              <a:t>T4.1: Control and Management Architecture [M1-M20]  (CTTC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Task T4.2: Metro Network infrastructure and resource control [M3-M36] (UPC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Task T4.3: End-to-end Service orchestration [M6-M36] (UNIVBRIS)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Control, Orch. &amp; </a:t>
            </a:r>
            <a:r>
              <a:rPr lang="en-US" dirty="0" err="1" smtClean="0"/>
              <a:t>Mgmt</a:t>
            </a:r>
            <a:r>
              <a:rPr lang="en-US" dirty="0" smtClean="0"/>
              <a:t> (COM) targeted services ~ NBI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Metro-Haul WP4 Status - 20180410 Plenary Meeting, Lisbon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SDN </a:t>
            </a:r>
            <a:r>
              <a:rPr lang="en-US" b="1" dirty="0" smtClean="0"/>
              <a:t>services (IO1)</a:t>
            </a:r>
            <a:endParaRPr lang="en-US" b="1" dirty="0"/>
          </a:p>
          <a:p>
            <a:pPr lvl="1"/>
            <a:r>
              <a:rPr lang="en-US" dirty="0"/>
              <a:t>Connectivity provisioning between MAC </a:t>
            </a:r>
            <a:r>
              <a:rPr lang="en-US" dirty="0" smtClean="0"/>
              <a:t>endpoints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Connectivity </a:t>
            </a:r>
            <a:r>
              <a:rPr lang="en-US" dirty="0"/>
              <a:t>provisioning between IP </a:t>
            </a:r>
            <a:r>
              <a:rPr lang="en-US" dirty="0" smtClean="0"/>
              <a:t>addresses (ex. VXLAN VTEP at each data center node)</a:t>
            </a:r>
            <a:endParaRPr lang="en-US" dirty="0"/>
          </a:p>
          <a:p>
            <a:pPr lvl="1"/>
            <a:r>
              <a:rPr lang="en-US" dirty="0"/>
              <a:t>Connectivity provisioning between Optical Layer ports (media channels)</a:t>
            </a:r>
          </a:p>
          <a:p>
            <a:pPr lvl="1"/>
            <a:r>
              <a:rPr lang="en-US" dirty="0"/>
              <a:t>Configuration of PON</a:t>
            </a:r>
          </a:p>
          <a:p>
            <a:pPr lvl="1"/>
            <a:r>
              <a:rPr lang="en-US" dirty="0"/>
              <a:t>SDN as </a:t>
            </a:r>
            <a:r>
              <a:rPr lang="en-US" dirty="0" smtClean="0"/>
              <a:t>WIM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b="1" dirty="0" smtClean="0"/>
              <a:t>VIM services (IO2) – Direct OpenStack API</a:t>
            </a:r>
            <a:endParaRPr lang="en-US" b="1" dirty="0"/>
          </a:p>
          <a:p>
            <a:pPr lvl="1"/>
            <a:r>
              <a:rPr lang="en-US" dirty="0" smtClean="0"/>
              <a:t>Selected multi-VIM option (one dedicated VIM per Metro-Haul node)</a:t>
            </a:r>
          </a:p>
          <a:p>
            <a:pPr lvl="1"/>
            <a:r>
              <a:rPr lang="en-US" dirty="0" smtClean="0"/>
              <a:t>Instantiation </a:t>
            </a:r>
            <a:r>
              <a:rPr lang="en-US" dirty="0"/>
              <a:t>of Virtual </a:t>
            </a:r>
            <a:r>
              <a:rPr lang="en-US" dirty="0" smtClean="0"/>
              <a:t>Machines (VMs) and VNFs in specific Metro-Haul nodes; ability </a:t>
            </a:r>
            <a:r>
              <a:rPr lang="en-US" dirty="0"/>
              <a:t>to configure VMs and attach virtual NICs to soft </a:t>
            </a:r>
            <a:r>
              <a:rPr lang="en-US" dirty="0" smtClean="0"/>
              <a:t>switches.</a:t>
            </a:r>
          </a:p>
          <a:p>
            <a:pPr lvl="2"/>
            <a:r>
              <a:rPr lang="en-US" dirty="0"/>
              <a:t>OpenStack selected as main VIM for development and testbeds (not excluding e.g. </a:t>
            </a:r>
            <a:r>
              <a:rPr lang="en-US" dirty="0" err="1"/>
              <a:t>OpenVIM</a:t>
            </a:r>
            <a:r>
              <a:rPr lang="en-US" dirty="0"/>
              <a:t>, etc</a:t>
            </a:r>
            <a:r>
              <a:rPr lang="en-US" dirty="0" smtClean="0"/>
              <a:t>.)</a:t>
            </a:r>
            <a:endParaRPr lang="en-US" dirty="0"/>
          </a:p>
          <a:p>
            <a:pPr lvl="2"/>
            <a:r>
              <a:rPr lang="en-US" dirty="0"/>
              <a:t>OpenStack </a:t>
            </a:r>
            <a:r>
              <a:rPr lang="en-US" dirty="0">
                <a:sym typeface="Wingdings" panose="05000000000000000000" pitchFamily="2" charset="2"/>
              </a:rPr>
              <a:t> Keystone, Glance, Nova, Neutron (ML2) by default</a:t>
            </a:r>
          </a:p>
          <a:p>
            <a:r>
              <a:rPr lang="en-US" b="1" dirty="0" smtClean="0"/>
              <a:t>ETSI/NFV Network Service Provisioning – Slicing (IO3)</a:t>
            </a:r>
          </a:p>
          <a:p>
            <a:pPr lvl="1"/>
            <a:r>
              <a:rPr lang="en-US" dirty="0" smtClean="0"/>
              <a:t>Slicing considered as a set of interconnected VNFs as first step.</a:t>
            </a:r>
          </a:p>
          <a:p>
            <a:pPr lvl="1"/>
            <a:r>
              <a:rPr lang="en-US" dirty="0" smtClean="0"/>
              <a:t>Connectivity provisioning between Virtual Machines / Virtualized Network Functions</a:t>
            </a:r>
          </a:p>
          <a:p>
            <a:pPr lvl="1"/>
            <a:r>
              <a:rPr lang="en-US" dirty="0" smtClean="0"/>
              <a:t>Admits a Network Service Descriptor (NSD) to be deployed.</a:t>
            </a:r>
          </a:p>
          <a:p>
            <a:pPr lvl="1"/>
            <a:r>
              <a:rPr lang="en-US" dirty="0" smtClean="0"/>
              <a:t>Extend Architecture to include PNFs and VNFs (ex. PNFs are physically attached to packet switches in Metro-Haul nodes)</a:t>
            </a:r>
          </a:p>
          <a:p>
            <a:r>
              <a:rPr lang="en-US" b="1" dirty="0" smtClean="0"/>
              <a:t>Monitoring and </a:t>
            </a:r>
            <a:r>
              <a:rPr lang="en-US" b="1" dirty="0"/>
              <a:t>Data analytics (</a:t>
            </a:r>
            <a:r>
              <a:rPr lang="en-US" b="1" dirty="0" smtClean="0"/>
              <a:t>IO4)</a:t>
            </a:r>
          </a:p>
          <a:p>
            <a:pPr lvl="1"/>
            <a:r>
              <a:rPr lang="en-US" dirty="0" smtClean="0"/>
              <a:t>Monitoring Services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48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Slicing and Multitenancy</a:t>
            </a:r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Metro-Haul WP4 Status - 20180410 Plenary Meeting, Lisbon</a:t>
            </a:r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3" y="947713"/>
            <a:ext cx="10864014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Orchestration: packet over optical SDN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Metro-Haul WP4 Status - 20180410 Plenary Meeting, Lisbon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2" y="688398"/>
            <a:ext cx="9937701" cy="5170440"/>
          </a:xfrm>
          <a:prstGeom prst="rect">
            <a:avLst/>
          </a:prstGeom>
        </p:spPr>
      </p:pic>
      <p:pic>
        <p:nvPicPr>
          <p:cNvPr id="2052" name="Picture 4" descr="Image result for on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36" y="3199134"/>
            <a:ext cx="673880" cy="4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5909" y="3748835"/>
            <a:ext cx="398583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b="1" dirty="0" err="1" smtClean="0">
                <a:latin typeface="+mn-lt"/>
                <a:cs typeface="Arial" panose="020B0604020202020204" pitchFamily="34" charset="0"/>
              </a:rPr>
              <a:t>Optical</a:t>
            </a:r>
            <a:r>
              <a:rPr lang="pt-PT" sz="1400" b="1" dirty="0" smtClean="0">
                <a:latin typeface="+mn-lt"/>
                <a:cs typeface="Arial" panose="020B0604020202020204" pitchFamily="34" charset="0"/>
              </a:rPr>
              <a:t> network </a:t>
            </a:r>
            <a:r>
              <a:rPr lang="pt-PT" sz="1400" b="1" dirty="0" err="1" smtClean="0">
                <a:latin typeface="+mn-lt"/>
                <a:cs typeface="Arial" panose="020B0604020202020204" pitchFamily="34" charset="0"/>
              </a:rPr>
              <a:t>controller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to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manage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OpenConfig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/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OpenROADM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devices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5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+mn-lt"/>
                <a:cs typeface="Arial" panose="020B0604020202020204" pitchFamily="34" charset="0"/>
              </a:rPr>
              <a:t>Also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control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other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devices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with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br>
              <a:rPr lang="pt-PT" sz="1400" dirty="0" smtClean="0">
                <a:latin typeface="+mn-lt"/>
                <a:cs typeface="Arial" panose="020B0604020202020204" pitchFamily="34" charset="0"/>
              </a:rPr>
            </a:b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registered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YANG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models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909" y="5093835"/>
            <a:ext cx="34236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b="1" dirty="0" err="1" smtClean="0">
                <a:latin typeface="+mn-lt"/>
                <a:cs typeface="Arial" panose="020B0604020202020204" pitchFamily="34" charset="0"/>
              </a:rPr>
              <a:t>Packet</a:t>
            </a:r>
            <a:r>
              <a:rPr lang="pt-PT" sz="14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b="1" dirty="0" err="1" smtClean="0">
                <a:latin typeface="+mn-lt"/>
                <a:cs typeface="Arial" panose="020B0604020202020204" pitchFamily="34" charset="0"/>
              </a:rPr>
              <a:t>controller</a:t>
            </a:r>
            <a:r>
              <a:rPr lang="pt-PT" sz="14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leveraging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existing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solutions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(e.g.,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control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of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OpenFlow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switches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5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+mn-lt"/>
                <a:cs typeface="Arial" panose="020B0604020202020204" pitchFamily="34" charset="0"/>
              </a:rPr>
              <a:t>Can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be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extended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to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abstracted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devices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(e.g. PON as a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switch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46386" y="1124696"/>
            <a:ext cx="257605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b="1" dirty="0" smtClean="0">
                <a:latin typeface="+mn-lt"/>
                <a:cs typeface="Arial" panose="020B0604020202020204" pitchFamily="34" charset="0"/>
              </a:rPr>
              <a:t>Network </a:t>
            </a:r>
            <a:r>
              <a:rPr lang="pt-PT" sz="1400" b="1" dirty="0" err="1" smtClean="0">
                <a:latin typeface="+mn-lt"/>
                <a:cs typeface="Arial" panose="020B0604020202020204" pitchFamily="34" charset="0"/>
              </a:rPr>
              <a:t>orchestrator</a:t>
            </a:r>
            <a:r>
              <a:rPr lang="pt-PT" sz="14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handles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E2E network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provisioning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across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L0-3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between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the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local DC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endpoints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5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+mn-lt"/>
                <a:cs typeface="Arial" panose="020B0604020202020204" pitchFamily="34" charset="0"/>
              </a:rPr>
              <a:t>Also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orchestrates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sub-domain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controllers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for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packet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/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optical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" name="Imagen 3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140" y="3161432"/>
            <a:ext cx="3646265" cy="2799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1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14888534" y="4752252"/>
            <a:ext cx="487634" cy="190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35" dirty="0">
                <a:latin typeface="+mj-lt"/>
              </a:rPr>
              <a:t>NFVI-</a:t>
            </a:r>
            <a:r>
              <a:rPr lang="en-US" sz="635" dirty="0" err="1">
                <a:latin typeface="+mj-lt"/>
              </a:rPr>
              <a:t>PoP</a:t>
            </a:r>
            <a:endParaRPr lang="en-US" sz="635" dirty="0">
              <a:latin typeface="+mj-lt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Metro-Haul Service Platform: Extending ETSI NFV MANO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Metro-Haul WP4 Status - 20180410 Plenary Meeting, Lisbon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0" y="752028"/>
            <a:ext cx="8649205" cy="3836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280C5-A1F1-4C14-8700-7BC84E7F6D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16092" y="3345114"/>
            <a:ext cx="4098880" cy="3004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121" y="4718310"/>
            <a:ext cx="72398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+mn-lt"/>
                <a:cs typeface="Arial" panose="020B0604020202020204" pitchFamily="34" charset="0"/>
              </a:rPr>
              <a:t>Central</a:t>
            </a:r>
            <a:r>
              <a:rPr lang="pt-PT" sz="1400" b="1" dirty="0" smtClean="0">
                <a:latin typeface="+mn-lt"/>
                <a:cs typeface="Arial" panose="020B0604020202020204" pitchFamily="34" charset="0"/>
              </a:rPr>
              <a:t> NFVO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based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b="1" dirty="0" smtClean="0">
                <a:latin typeface="+mn-lt"/>
                <a:cs typeface="Arial" panose="020B0604020202020204" pitchFamily="34" charset="0"/>
              </a:rPr>
              <a:t>OSM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to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orchestrate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VIM/WIM for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joint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IT/Network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service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provisioning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+mn-lt"/>
                <a:cs typeface="Arial" panose="020B0604020202020204" pitchFamily="34" charset="0"/>
              </a:rPr>
              <a:t>Metro-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Haul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is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active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contributor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to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standardizing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the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NFVO-WIM interface (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particularly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for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optical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network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aspects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not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covered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in L2/L3 management)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Dedicated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VIM per compute node (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OpenStack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1017" y="848929"/>
            <a:ext cx="3223491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err="1">
                <a:latin typeface="+mn-lt"/>
                <a:cs typeface="Arial" panose="020B0604020202020204" pitchFamily="34" charset="0"/>
              </a:rPr>
              <a:t>Deploy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VNFs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across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distributed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DCs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,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and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generate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underlying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L2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connectivity</a:t>
            </a:r>
            <a:endParaRPr lang="pt-PT" sz="14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+mn-lt"/>
                <a:cs typeface="Arial" panose="020B0604020202020204" pitchFamily="34" charset="0"/>
              </a:rPr>
              <a:t>Use network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service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descriptors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to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instantiate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the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chains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through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OSM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err="1">
                <a:latin typeface="+mn-lt"/>
                <a:cs typeface="Arial" panose="020B0604020202020204" pitchFamily="34" charset="0"/>
              </a:rPr>
              <a:t>Slicing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demonstrated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by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provisioning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and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abstracting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independent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service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chains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over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the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same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infrastructure</a:t>
            </a:r>
            <a:endParaRPr lang="pt-PT" sz="14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t-PT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Metro-Haul Service Platform: MDA and Planner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Metro-Haul WP4 Status - 20180410 Plenary Meeting, Lisbon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4" y="659656"/>
            <a:ext cx="8826220" cy="3821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444" y="4518721"/>
            <a:ext cx="8826220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err="1">
                <a:latin typeface="+mn-lt"/>
                <a:cs typeface="Arial" panose="020B0604020202020204" pitchFamily="34" charset="0"/>
              </a:rPr>
              <a:t>Centralized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MANO, to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promote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better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integration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with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monitoring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/</a:t>
            </a:r>
            <a:r>
              <a:rPr lang="pt-PT" sz="1400" dirty="0" err="1">
                <a:latin typeface="+mn-lt"/>
                <a:cs typeface="Arial" panose="020B0604020202020204" pitchFamily="34" charset="0"/>
              </a:rPr>
              <a:t>planning</a:t>
            </a:r>
            <a:r>
              <a:rPr lang="pt-PT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activities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smtClean="0">
                <a:latin typeface="+mn-lt"/>
                <a:cs typeface="Arial" panose="020B0604020202020204" pitchFamily="34" charset="0"/>
              </a:rPr>
              <a:t>MDA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controller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implements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interfaces to WIM/OSM for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anomaly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/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degradation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detection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, as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well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as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planning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/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reconfiguration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actions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Anomaly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/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degradation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detection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for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preventive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reconfiguration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(e.g.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modulation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format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adjusment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traffic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re-routing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Traffic-monitoring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based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data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analytics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for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predictive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optimization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of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resources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t-PT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35770" y="659656"/>
            <a:ext cx="2975255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b="1" dirty="0" err="1" smtClean="0">
                <a:latin typeface="+mn-lt"/>
                <a:cs typeface="Arial" panose="020B0604020202020204" pitchFamily="34" charset="0"/>
              </a:rPr>
              <a:t>Planner</a:t>
            </a:r>
            <a:r>
              <a:rPr lang="pt-PT" sz="14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b="1" dirty="0" err="1" smtClean="0">
                <a:latin typeface="+mn-lt"/>
                <a:cs typeface="Arial" panose="020B0604020202020204" pitchFamily="34" charset="0"/>
              </a:rPr>
              <a:t>subsystem</a:t>
            </a:r>
            <a:r>
              <a:rPr lang="pt-PT" sz="14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based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open-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source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b="1" dirty="0" smtClean="0">
                <a:latin typeface="+mn-lt"/>
                <a:cs typeface="Arial" panose="020B0604020202020204" pitchFamily="34" charset="0"/>
              </a:rPr>
              <a:t>Net2Plan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framework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Integration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with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WIM/OSM for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topology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and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service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data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retrieval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Implements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NFV-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over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-IP-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over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-WDM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library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for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resource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optimization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in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deployment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of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network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services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Optimized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placement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of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distributed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VNFs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Traffic-prediction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based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setup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of</a:t>
            </a:r>
            <a:r>
              <a:rPr lang="pt-PT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400" dirty="0" err="1" smtClean="0">
                <a:latin typeface="+mn-lt"/>
                <a:cs typeface="Arial" panose="020B0604020202020204" pitchFamily="34" charset="0"/>
              </a:rPr>
              <a:t>lightpaths</a:t>
            </a:r>
            <a:endParaRPr lang="pt-PT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t-PT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from First Period Review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741364" y="769938"/>
            <a:ext cx="10867540" cy="5446712"/>
          </a:xfrm>
        </p:spPr>
        <p:txBody>
          <a:bodyPr/>
          <a:lstStyle/>
          <a:p>
            <a:r>
              <a:rPr lang="en-US" sz="1200" i="1" dirty="0"/>
              <a:t>A clear indication </a:t>
            </a:r>
            <a:r>
              <a:rPr lang="en-US" sz="1200" i="1" dirty="0" smtClean="0"/>
              <a:t>(…) </a:t>
            </a:r>
            <a:r>
              <a:rPr lang="en-US" sz="1200" i="1" dirty="0"/>
              <a:t>which technologies are being developed </a:t>
            </a:r>
            <a:r>
              <a:rPr lang="en-US" sz="1200" i="1" dirty="0" smtClean="0"/>
              <a:t>by the </a:t>
            </a:r>
            <a:r>
              <a:rPr lang="en-US" sz="1200" i="1" dirty="0"/>
              <a:t>consortium, which were brought by partners and are being enhanced as part of the work and which are </a:t>
            </a:r>
            <a:r>
              <a:rPr lang="en-US" sz="1200" i="1" dirty="0" smtClean="0"/>
              <a:t>solutions existing </a:t>
            </a:r>
            <a:r>
              <a:rPr lang="en-US" sz="1200" i="1" dirty="0"/>
              <a:t>already </a:t>
            </a:r>
            <a:r>
              <a:rPr lang="en-US" sz="1200" i="1" dirty="0" smtClean="0"/>
              <a:t>(…)</a:t>
            </a:r>
            <a:endParaRPr lang="en-US" sz="1200" dirty="0" smtClean="0"/>
          </a:p>
          <a:p>
            <a:pPr lvl="1"/>
            <a:r>
              <a:rPr lang="en-US" sz="1200" dirty="0" smtClean="0"/>
              <a:t>WP4 components have been listed in D4.1. We identify the contributions from Metro-Haul, see also Innovation in the Y2 periodic report </a:t>
            </a:r>
          </a:p>
          <a:p>
            <a:pPr>
              <a:spcBef>
                <a:spcPts val="1500"/>
              </a:spcBef>
            </a:pPr>
            <a:r>
              <a:rPr lang="en-US" sz="1200" i="1" dirty="0"/>
              <a:t>In all future deliverables the Executive Summary should be short (one page) and comprehensive highlighting the main findings and conclusions of each section.</a:t>
            </a:r>
          </a:p>
          <a:p>
            <a:pPr lvl="1"/>
            <a:r>
              <a:rPr lang="en-US" sz="1200" dirty="0" smtClean="0"/>
              <a:t>Applied the recommendation to D4.2</a:t>
            </a:r>
          </a:p>
          <a:p>
            <a:pPr>
              <a:spcBef>
                <a:spcPts val="1500"/>
              </a:spcBef>
            </a:pPr>
            <a:r>
              <a:rPr lang="en-US" sz="1200" i="1" dirty="0"/>
              <a:t>The scope of current R&amp;D activities especially in WP3 is very wide, the technological choices should be stabilized to make sure that the project objectives will be achieved.</a:t>
            </a:r>
          </a:p>
          <a:p>
            <a:pPr lvl="1"/>
            <a:r>
              <a:rPr lang="en-US" sz="1200" dirty="0" smtClean="0"/>
              <a:t>D4.1 (Y1) explored different architectures and technological solutions. D4.2 (Y2) consolidated and focused on the development and integration of components.</a:t>
            </a:r>
          </a:p>
          <a:p>
            <a:pPr lvl="1"/>
            <a:r>
              <a:rPr lang="en-US" sz="1200" dirty="0" smtClean="0"/>
              <a:t>Open and Standard interfaces have been used in preference to favor interoperability.</a:t>
            </a:r>
          </a:p>
          <a:p>
            <a:pPr lvl="1"/>
            <a:r>
              <a:rPr lang="en-US" sz="1200" dirty="0" smtClean="0"/>
              <a:t>Y2 objectives have been fully achieved.</a:t>
            </a:r>
            <a:endParaRPr lang="en-US" sz="1200" dirty="0"/>
          </a:p>
          <a:p>
            <a:endParaRPr lang="en-US" sz="1400" i="1" dirty="0"/>
          </a:p>
          <a:p>
            <a:endParaRPr lang="en-US" sz="1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14F25C3-F16F-4013-BCF1-4C7FDABCA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86" y="3076162"/>
            <a:ext cx="7924301" cy="31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Period Main Achievements (1/2)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b="1" dirty="0" smtClean="0"/>
              <a:t>Completed Metro-Haul architecture of Control Plane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FF0000"/>
                </a:solidFill>
              </a:rPr>
              <a:t>Control, Orchestration and Management (COM)</a:t>
            </a:r>
          </a:p>
          <a:p>
            <a:r>
              <a:rPr lang="en-US" sz="1600" b="1" dirty="0"/>
              <a:t>Development of a COM </a:t>
            </a:r>
            <a:r>
              <a:rPr lang="en-US" sz="1600" b="1" dirty="0" smtClean="0"/>
              <a:t>prototype</a:t>
            </a:r>
          </a:p>
          <a:p>
            <a:pPr lvl="1"/>
            <a:r>
              <a:rPr lang="en-US" sz="1400" b="1" dirty="0" smtClean="0"/>
              <a:t>S</a:t>
            </a:r>
            <a:r>
              <a:rPr lang="en-US" sz="1400" b="1" dirty="0" smtClean="0">
                <a:sym typeface="Wingdings" panose="05000000000000000000" pitchFamily="2" charset="2"/>
              </a:rPr>
              <a:t>pecified </a:t>
            </a:r>
            <a:r>
              <a:rPr lang="en-US" sz="1400" b="1" dirty="0">
                <a:sym typeface="Wingdings" panose="05000000000000000000" pitchFamily="2" charset="2"/>
              </a:rPr>
              <a:t>in terms of </a:t>
            </a:r>
            <a:r>
              <a:rPr lang="en-US" sz="1400" dirty="0"/>
              <a:t>Components, that communicate via Protocol </a:t>
            </a:r>
            <a:r>
              <a:rPr lang="en-US" sz="1400" dirty="0" smtClean="0"/>
              <a:t>Interfaces – D4.2</a:t>
            </a:r>
          </a:p>
          <a:p>
            <a:pPr lvl="1"/>
            <a:r>
              <a:rPr lang="en-US" sz="1400" dirty="0" smtClean="0"/>
              <a:t>Functional, Regression and Integration testing, successful EUCNC demo (June 2019), D5.3</a:t>
            </a:r>
          </a:p>
          <a:p>
            <a:pPr lvl="2"/>
            <a:r>
              <a:rPr lang="en-US" sz="1200" dirty="0" smtClean="0"/>
              <a:t>1</a:t>
            </a:r>
            <a:r>
              <a:rPr lang="en-US" sz="1200" dirty="0"/>
              <a:t>) the Parent Controller; 2) the Optical SDN Controller; 3) the OLS controller; 4) the SDN for Passive Optical Networks; 5) the service </a:t>
            </a:r>
            <a:r>
              <a:rPr lang="en-US" sz="1200" dirty="0" smtClean="0"/>
              <a:t>orchestrator; </a:t>
            </a:r>
            <a:r>
              <a:rPr lang="en-US" sz="1200" dirty="0"/>
              <a:t>6) the system for network virtualization and slicing; 7) the Monitoring and Data </a:t>
            </a:r>
            <a:r>
              <a:rPr lang="en-US" sz="1200" dirty="0" smtClean="0"/>
              <a:t>Analytics (MDA) </a:t>
            </a:r>
            <a:r>
              <a:rPr lang="en-US" sz="1200" dirty="0"/>
              <a:t>subsystem; and 8) the Network </a:t>
            </a:r>
            <a:r>
              <a:rPr lang="en-US" sz="1200" dirty="0" smtClean="0"/>
              <a:t>Planner.</a:t>
            </a:r>
            <a:endParaRPr lang="en-US" sz="1200" dirty="0"/>
          </a:p>
          <a:p>
            <a:r>
              <a:rPr lang="en-US" sz="1600" b="1" dirty="0" smtClean="0"/>
              <a:t>Algorithmic aspects (algorithms implemented in MDA, Network Planner or External Applications)</a:t>
            </a:r>
          </a:p>
          <a:p>
            <a:pPr lvl="1"/>
            <a:r>
              <a:rPr lang="en-US" sz="1400" dirty="0" smtClean="0"/>
              <a:t>Completion of resource </a:t>
            </a:r>
            <a:r>
              <a:rPr lang="en-US" sz="1400" dirty="0"/>
              <a:t>allocation algorithms, for VNF placement and traffic prediction/optimization </a:t>
            </a:r>
            <a:r>
              <a:rPr lang="en-US" sz="1400" dirty="0" smtClean="0"/>
              <a:t>algorithms. </a:t>
            </a:r>
          </a:p>
          <a:p>
            <a:pPr lvl="1"/>
            <a:r>
              <a:rPr lang="en-US" sz="1400" dirty="0" smtClean="0"/>
              <a:t>Completion of IT </a:t>
            </a:r>
            <a:r>
              <a:rPr lang="en-US" sz="1400" dirty="0"/>
              <a:t>and network resource allocation in metro networks for service </a:t>
            </a:r>
            <a:r>
              <a:rPr lang="en-US" sz="1400" dirty="0" smtClean="0"/>
              <a:t>chains.</a:t>
            </a:r>
          </a:p>
          <a:p>
            <a:pPr lvl="1"/>
            <a:r>
              <a:rPr lang="en-US" sz="1400" dirty="0" smtClean="0"/>
              <a:t>Completion of </a:t>
            </a:r>
            <a:r>
              <a:rPr lang="en-US" sz="1400" dirty="0"/>
              <a:t>spectrum defragmentation algorithm for </a:t>
            </a:r>
            <a:r>
              <a:rPr lang="en-US" sz="1400" dirty="0" smtClean="0"/>
              <a:t>L0. </a:t>
            </a:r>
          </a:p>
          <a:p>
            <a:r>
              <a:rPr lang="en-US" sz="1600" b="1" dirty="0"/>
              <a:t>External applications (that use the COM services)</a:t>
            </a:r>
            <a:r>
              <a:rPr lang="en-US" sz="1600" dirty="0"/>
              <a:t>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Machine learning architectures </a:t>
            </a:r>
            <a:r>
              <a:rPr lang="en-US" sz="1400" dirty="0"/>
              <a:t>for fault management in optical Networks, including work on how to combine the METRO network architecture with machine learning platforms,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A defragmentation application</a:t>
            </a:r>
            <a:r>
              <a:rPr lang="en-US" sz="1400" dirty="0"/>
              <a:t>, including the comparison of different defragmentation strategies: keeping the path of optical connections and changing the path of optical connections. </a:t>
            </a:r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810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Period Main Achievements (2/2)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b="1" dirty="0"/>
              <a:t>Service and Traffic Monitoring</a:t>
            </a:r>
          </a:p>
          <a:p>
            <a:pPr lvl="1"/>
            <a:r>
              <a:rPr lang="en-US" sz="1400" dirty="0"/>
              <a:t>Composed by active and passive probes to monitor the system at packet </a:t>
            </a:r>
            <a:r>
              <a:rPr lang="en-US" sz="1400" dirty="0" smtClean="0"/>
              <a:t>layer.</a:t>
            </a:r>
            <a:endParaRPr lang="en-US" sz="1400" dirty="0"/>
          </a:p>
          <a:p>
            <a:pPr lvl="1"/>
            <a:r>
              <a:rPr lang="en-US" sz="1400" dirty="0" smtClean="0"/>
              <a:t>Active </a:t>
            </a:r>
            <a:r>
              <a:rPr lang="en-US" sz="1400" dirty="0"/>
              <a:t>network probes for 100 Gbps networks (FPGA card and associated software), together with the definition of a management architecture, including the designed a packet train measurement that works at 100 Gbps in the VCU118 FPGA card and in a Xilinx </a:t>
            </a:r>
            <a:r>
              <a:rPr lang="en-US" sz="1400" dirty="0" err="1"/>
              <a:t>Ultrascale</a:t>
            </a:r>
            <a:r>
              <a:rPr lang="en-US" sz="1400" dirty="0"/>
              <a:t> FPGA card, providing capacity, delay and loss </a:t>
            </a:r>
            <a:r>
              <a:rPr lang="en-US" sz="1400" dirty="0" smtClean="0"/>
              <a:t>measurements.</a:t>
            </a:r>
            <a:endParaRPr lang="en-US" sz="1400" dirty="0"/>
          </a:p>
          <a:p>
            <a:r>
              <a:rPr lang="en-US" sz="1600" b="1" dirty="0" smtClean="0"/>
              <a:t>Adoption of </a:t>
            </a:r>
            <a:r>
              <a:rPr lang="en-US" sz="1600" b="1" dirty="0"/>
              <a:t>Machine Learning </a:t>
            </a:r>
            <a:r>
              <a:rPr lang="en-US" sz="1600" b="1" dirty="0" smtClean="0"/>
              <a:t>in Optical Networks</a:t>
            </a:r>
            <a:endParaRPr lang="en-US" sz="1600" b="1" dirty="0"/>
          </a:p>
          <a:p>
            <a:pPr lvl="1"/>
            <a:r>
              <a:rPr lang="en-US" sz="1400" dirty="0" smtClean="0"/>
              <a:t>Leverage on the telemetry innovations of Metro-Haul for Machine Learning applications.</a:t>
            </a:r>
          </a:p>
          <a:p>
            <a:pPr lvl="1"/>
            <a:r>
              <a:rPr lang="en-US" sz="1400" dirty="0" smtClean="0"/>
              <a:t>Traffic </a:t>
            </a:r>
            <a:r>
              <a:rPr lang="en-US" sz="1400" dirty="0"/>
              <a:t>matrix generation for network topologies and application of machine learning algorithms to forecast data traffic and optimize the resource allocation of optical WDM </a:t>
            </a:r>
            <a:r>
              <a:rPr lang="en-US" sz="1400" dirty="0" smtClean="0"/>
              <a:t>networks; Fault detection, etc.</a:t>
            </a:r>
            <a:endParaRPr lang="en-US" sz="1400" dirty="0"/>
          </a:p>
          <a:p>
            <a:r>
              <a:rPr lang="en-US" sz="1600" b="1" dirty="0" smtClean="0"/>
              <a:t>Successful </a:t>
            </a:r>
            <a:r>
              <a:rPr lang="en-US" sz="1600" b="1" dirty="0"/>
              <a:t>demonstrations </a:t>
            </a:r>
            <a:r>
              <a:rPr lang="en-US" sz="1600" dirty="0"/>
              <a:t>to deploy Network Services and Network Slicing over a disaggregated optical network.</a:t>
            </a:r>
          </a:p>
          <a:p>
            <a:pPr lvl="1"/>
            <a:r>
              <a:rPr lang="en-US" sz="1400" b="1" dirty="0"/>
              <a:t>Service orchestration </a:t>
            </a:r>
            <a:r>
              <a:rPr lang="en-US" sz="1400" dirty="0"/>
              <a:t>including the selection of functions, of computing and storage resources and the provisioning of connectivity interconnecting such functions to provide the infrastructure of top of which the service runs.</a:t>
            </a:r>
          </a:p>
          <a:p>
            <a:pPr lvl="1"/>
            <a:r>
              <a:rPr lang="en-US" sz="1400" dirty="0"/>
              <a:t>Integration of the ETSI NFV architecture  with SDN Control of the Metro-Haul infrastructure. </a:t>
            </a:r>
            <a:endParaRPr lang="en-US" sz="1400" dirty="0" smtClean="0"/>
          </a:p>
          <a:p>
            <a:pPr lvl="1"/>
            <a:r>
              <a:rPr lang="es-ES" sz="1400" dirty="0"/>
              <a:t>ECOC2018, OFC2019, EUCNC, </a:t>
            </a:r>
            <a:r>
              <a:rPr lang="es-ES" sz="1400" dirty="0" smtClean="0"/>
              <a:t>ONF </a:t>
            </a:r>
            <a:r>
              <a:rPr lang="es-ES" sz="1400" dirty="0" err="1" smtClean="0"/>
              <a:t>Connect</a:t>
            </a:r>
            <a:r>
              <a:rPr lang="es-ES" sz="1400" dirty="0" smtClean="0"/>
              <a:t>, ECOC2019</a:t>
            </a:r>
            <a:endParaRPr lang="en-US" sz="1200" dirty="0"/>
          </a:p>
          <a:p>
            <a:r>
              <a:rPr lang="en-US" sz="1600" b="1" dirty="0" smtClean="0"/>
              <a:t>Dissemination activities and Liaisons </a:t>
            </a:r>
            <a:r>
              <a:rPr lang="en-US" sz="1600" b="1" dirty="0"/>
              <a:t>with Open Source </a:t>
            </a:r>
            <a:r>
              <a:rPr lang="en-US" sz="1600" b="1" dirty="0" smtClean="0"/>
              <a:t>projects</a:t>
            </a:r>
            <a:endParaRPr lang="es-ES" sz="1600" b="1" dirty="0"/>
          </a:p>
          <a:p>
            <a:pPr marL="457200" lvl="1" indent="0">
              <a:buNone/>
            </a:pPr>
            <a:endParaRPr lang="es-ES" sz="1400" dirty="0"/>
          </a:p>
          <a:p>
            <a:pPr lvl="2"/>
            <a:endParaRPr lang="en-US" sz="12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978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and Deliverables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dirty="0" smtClean="0"/>
              <a:t>MS4.3, “</a:t>
            </a:r>
            <a:r>
              <a:rPr lang="en-US" sz="1600" dirty="0">
                <a:solidFill>
                  <a:srgbClr val="7030A0"/>
                </a:solidFill>
              </a:rPr>
              <a:t>First (alpha) release of METRO-HAUL Control Framework Prototypes</a:t>
            </a:r>
            <a:r>
              <a:rPr lang="en-US" sz="1600" dirty="0" smtClean="0"/>
              <a:t>” – [COMPLETE]</a:t>
            </a:r>
          </a:p>
          <a:p>
            <a:pPr lvl="1"/>
            <a:r>
              <a:rPr lang="en-US" sz="1400" dirty="0" smtClean="0"/>
              <a:t>List </a:t>
            </a:r>
            <a:r>
              <a:rPr lang="en-US" sz="1400" dirty="0"/>
              <a:t>the main components delivered by WP4 to implement the Metro-Haul Control, Orchestration and Management (COM) system as part of the first alpha (internal) release. For each component, a brief description is provided, as well as a list of currently implemented main features and </a:t>
            </a:r>
            <a:r>
              <a:rPr lang="en-US" sz="1400" dirty="0" smtClean="0"/>
              <a:t>status. </a:t>
            </a:r>
          </a:p>
          <a:p>
            <a:r>
              <a:rPr lang="en-US" sz="1600" dirty="0"/>
              <a:t>MS4.4, </a:t>
            </a:r>
            <a:r>
              <a:rPr lang="en-US" sz="1600" dirty="0" smtClean="0"/>
              <a:t>“</a:t>
            </a:r>
            <a:r>
              <a:rPr lang="en-US" sz="1600" dirty="0" smtClean="0">
                <a:solidFill>
                  <a:srgbClr val="7030A0"/>
                </a:solidFill>
              </a:rPr>
              <a:t>Second (beta) </a:t>
            </a:r>
            <a:r>
              <a:rPr lang="en-US" sz="1600" dirty="0">
                <a:solidFill>
                  <a:srgbClr val="7030A0"/>
                </a:solidFill>
              </a:rPr>
              <a:t>release of METRO-HAUL Control Framework </a:t>
            </a:r>
            <a:r>
              <a:rPr lang="en-US" sz="1600" dirty="0" smtClean="0">
                <a:solidFill>
                  <a:srgbClr val="7030A0"/>
                </a:solidFill>
              </a:rPr>
              <a:t>Prototypes” </a:t>
            </a:r>
            <a:r>
              <a:rPr lang="en-US" sz="1600" dirty="0"/>
              <a:t>– [</a:t>
            </a:r>
            <a:r>
              <a:rPr lang="en-US" sz="1600" dirty="0" smtClean="0"/>
              <a:t>COMPLETE, Sept 2019]</a:t>
            </a:r>
            <a:endParaRPr lang="en-US" sz="1600" dirty="0">
              <a:solidFill>
                <a:srgbClr val="7030A0"/>
              </a:solidFill>
            </a:endParaRPr>
          </a:p>
          <a:p>
            <a:pPr lvl="1"/>
            <a:r>
              <a:rPr lang="en-US" sz="1400" dirty="0" smtClean="0"/>
              <a:t>By </a:t>
            </a:r>
            <a:r>
              <a:rPr lang="en-US" sz="1400" dirty="0"/>
              <a:t>agreement, based on the COM components used in the </a:t>
            </a:r>
            <a:r>
              <a:rPr lang="en-US" sz="1400" dirty="0" smtClean="0"/>
              <a:t>EUCNC demo. 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milestone has been delayed with regards to the proposed date for two reasons:</a:t>
            </a:r>
          </a:p>
          <a:p>
            <a:pPr lvl="2"/>
            <a:r>
              <a:rPr lang="en-US" sz="1200" dirty="0" smtClean="0"/>
              <a:t>a</a:t>
            </a:r>
            <a:r>
              <a:rPr lang="en-US" sz="1200" dirty="0"/>
              <a:t>) due to the delay of D4.2 which listed the different components and evaluated their performance and </a:t>
            </a:r>
          </a:p>
          <a:p>
            <a:pPr lvl="2"/>
            <a:r>
              <a:rPr lang="en-US" sz="1200" dirty="0"/>
              <a:t>b) </a:t>
            </a:r>
            <a:r>
              <a:rPr lang="en-US" sz="1200" dirty="0" smtClean="0"/>
              <a:t>EUCNC -- control </a:t>
            </a:r>
            <a:r>
              <a:rPr lang="en-US" sz="1200" dirty="0"/>
              <a:t>plane demo </a:t>
            </a:r>
            <a:r>
              <a:rPr lang="en-US" sz="1200" dirty="0" smtClean="0"/>
              <a:t>(reported </a:t>
            </a:r>
            <a:r>
              <a:rPr lang="en-US" sz="1200" dirty="0" smtClean="0"/>
              <a:t>in </a:t>
            </a:r>
            <a:r>
              <a:rPr lang="en-US" sz="1200" dirty="0" smtClean="0"/>
              <a:t>D5.3) </a:t>
            </a:r>
            <a:r>
              <a:rPr lang="en-US" sz="1200" dirty="0" smtClean="0"/>
              <a:t>– took place in June 2019 </a:t>
            </a:r>
          </a:p>
          <a:p>
            <a:r>
              <a:rPr lang="en-US" sz="1600" dirty="0"/>
              <a:t>D4.2, “</a:t>
            </a:r>
            <a:r>
              <a:rPr lang="en-US" sz="1600" dirty="0">
                <a:solidFill>
                  <a:srgbClr val="7030A0"/>
                </a:solidFill>
              </a:rPr>
              <a:t>Report on Implementations for METRO-HAUL Control for Resource and Service Management</a:t>
            </a:r>
            <a:r>
              <a:rPr lang="en-US" sz="1600" dirty="0" smtClean="0"/>
              <a:t>” [</a:t>
            </a:r>
            <a:r>
              <a:rPr lang="en-US" sz="1600" dirty="0" err="1" smtClean="0"/>
              <a:t>Deliv</a:t>
            </a:r>
            <a:r>
              <a:rPr lang="en-US" sz="1600" dirty="0" smtClean="0"/>
              <a:t>. 2019-06-18]</a:t>
            </a:r>
            <a:endParaRPr lang="en-US" sz="1600" dirty="0"/>
          </a:p>
          <a:p>
            <a:pPr lvl="1"/>
            <a:r>
              <a:rPr lang="en-US" sz="1400" dirty="0"/>
              <a:t>Reports the final architecture of the METRO-HAUL COM, after successive refinements driven by feedback gathered after implementation and integration activities.</a:t>
            </a:r>
          </a:p>
          <a:p>
            <a:pPr lvl="1"/>
            <a:r>
              <a:rPr lang="en-US" sz="1400" dirty="0"/>
              <a:t>Reports the status and assessment of the implementation of METRO-HAUL functional components, including control plane validation of relevant performance indicators and tests. </a:t>
            </a:r>
          </a:p>
          <a:p>
            <a:pPr lvl="1"/>
            <a:r>
              <a:rPr lang="en-US" sz="1400" dirty="0"/>
              <a:t>Each functional component in the COM includes the list of subcomponents and their status and tests.</a:t>
            </a:r>
          </a:p>
          <a:p>
            <a:pPr lvl="1"/>
            <a:r>
              <a:rPr lang="en-US" sz="1400" dirty="0"/>
              <a:t>Specific key performance indicators (KPIs) in which the component is involved are defined and measured. </a:t>
            </a:r>
          </a:p>
          <a:p>
            <a:pPr lvl="1"/>
            <a:r>
              <a:rPr lang="en-US" sz="1400" dirty="0"/>
              <a:t>The interfaces connecting functional components of the COM are defined in terms of functions with regard to requirements in D4.1 and new </a:t>
            </a:r>
            <a:r>
              <a:rPr lang="en-US" sz="1400" dirty="0" smtClean="0"/>
              <a:t>functions</a:t>
            </a:r>
            <a:endParaRPr lang="en-US" sz="1800" dirty="0"/>
          </a:p>
          <a:p>
            <a:pPr lvl="1"/>
            <a:r>
              <a:rPr lang="en-US" sz="1400" i="1" dirty="0"/>
              <a:t>Delay due </a:t>
            </a:r>
            <a:r>
              <a:rPr lang="en-US" sz="1400" i="1" dirty="0" smtClean="0"/>
              <a:t>to: OFC conference, plenary meeting in Barcelona, </a:t>
            </a:r>
            <a:r>
              <a:rPr lang="en-US" sz="1400" i="1" dirty="0"/>
              <a:t>longer than expected implementations and the need to report KPIs of each component.</a:t>
            </a:r>
          </a:p>
          <a:p>
            <a:pPr lvl="2"/>
            <a:endParaRPr lang="en-US" sz="12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74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Objective Assessment (1/3)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5721748"/>
              </p:ext>
            </p:extLst>
          </p:nvPr>
        </p:nvGraphicFramePr>
        <p:xfrm>
          <a:off x="741363" y="769939"/>
          <a:ext cx="11102976" cy="2603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217">
                  <a:extLst>
                    <a:ext uri="{9D8B030D-6E8A-4147-A177-3AD203B41FA5}">
                      <a16:colId xmlns:a16="http://schemas.microsoft.com/office/drawing/2014/main" val="1624979084"/>
                    </a:ext>
                  </a:extLst>
                </a:gridCol>
                <a:gridCol w="9259759">
                  <a:extLst>
                    <a:ext uri="{9D8B030D-6E8A-4147-A177-3AD203B41FA5}">
                      <a16:colId xmlns:a16="http://schemas.microsoft.com/office/drawing/2014/main" val="3333786738"/>
                    </a:ext>
                  </a:extLst>
                </a:gridCol>
              </a:tblGrid>
              <a:tr h="810824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identify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control plane requirements and related KPIs </a:t>
                      </a:r>
                      <a:r>
                        <a:rPr lang="en-US" dirty="0" smtClean="0"/>
                        <a:t>from a set of functional and requirements, starting from a set of targeted METRO-HAUL services and use cases.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2928"/>
                  </a:ext>
                </a:extLst>
              </a:tr>
              <a:tr h="1689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Status: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Complete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(First Period)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Covered in Task 4.1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Link with WP2 services and use cases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sz="180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Defined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</a:rPr>
                        <a:t> System-specific KPIs for the control plane </a:t>
                      </a:r>
                      <a:r>
                        <a:rPr lang="en-US" sz="1800" baseline="0" dirty="0" smtClean="0"/>
                        <a:t>(on a per component basis, see D4.1)</a:t>
                      </a:r>
                      <a:endParaRPr lang="en-US" sz="180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Cover the dynamic provisioning of 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targeted Metro-Haul services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517058"/>
                  </a:ext>
                </a:extLst>
              </a:tr>
            </a:tbl>
          </a:graphicData>
        </a:graphic>
      </p:graphicFrame>
      <p:graphicFrame>
        <p:nvGraphicFramePr>
          <p:cNvPr id="8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155773"/>
              </p:ext>
            </p:extLst>
          </p:nvPr>
        </p:nvGraphicFramePr>
        <p:xfrm>
          <a:off x="741363" y="3498233"/>
          <a:ext cx="11102976" cy="283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217">
                  <a:extLst>
                    <a:ext uri="{9D8B030D-6E8A-4147-A177-3AD203B41FA5}">
                      <a16:colId xmlns:a16="http://schemas.microsoft.com/office/drawing/2014/main" val="1624979084"/>
                    </a:ext>
                  </a:extLst>
                </a:gridCol>
                <a:gridCol w="9259759">
                  <a:extLst>
                    <a:ext uri="{9D8B030D-6E8A-4147-A177-3AD203B41FA5}">
                      <a16:colId xmlns:a16="http://schemas.microsoft.com/office/drawing/2014/main" val="3333786738"/>
                    </a:ext>
                  </a:extLst>
                </a:gridCol>
              </a:tblGrid>
              <a:tr h="797931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define the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network control and management architecture </a:t>
                      </a:r>
                      <a:r>
                        <a:rPr lang="en-US" dirty="0" smtClean="0"/>
                        <a:t>for an abstracted METRO-HAUL network and infrastructure, including service management aspects as well as network and system monitoring.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2928"/>
                  </a:ext>
                </a:extLst>
              </a:tr>
              <a:tr h="1920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Status: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Complete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Covered in Task 4.1 and Task 4.3</a:t>
                      </a:r>
                      <a:r>
                        <a:rPr lang="en-US" sz="1600" b="1" baseline="0" dirty="0" smtClean="0"/>
                        <a:t>, </a:t>
                      </a:r>
                      <a:r>
                        <a:rPr lang="en-US" sz="1600" dirty="0" smtClean="0"/>
                        <a:t>reported in D4.2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Conceived</a:t>
                      </a:r>
                      <a:r>
                        <a:rPr lang="en-US" sz="1600" baseline="0" dirty="0" smtClean="0"/>
                        <a:t> to enable the dynamic deployment of services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For the Metro-Haul data plane infrastructure (focus on Optical Interfaces) with a generic node with compute, storage and networking resources.</a:t>
                      </a:r>
                      <a:endParaRPr lang="en-US" sz="160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Main traits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Layered</a:t>
                      </a:r>
                      <a:r>
                        <a:rPr lang="en-US" sz="1600" baseline="0" dirty="0" smtClean="0"/>
                        <a:t> architecture (Network and Resource Control, Service Orchestration, Slicing)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Extending and Integrating SDN (ONF) and NFV MANO (ETSI) architectures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51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8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WP4 Objective Assessment </a:t>
            </a:r>
            <a:r>
              <a:rPr lang="en-US" dirty="0" smtClean="0"/>
              <a:t>(2/3)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02/10/2019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WP4 Status - Metro-Haul Second Period Review (Brussels)</a:t>
            </a:r>
            <a:endParaRPr lang="en-U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0334530"/>
              </p:ext>
            </p:extLst>
          </p:nvPr>
        </p:nvGraphicFramePr>
        <p:xfrm>
          <a:off x="741363" y="769938"/>
          <a:ext cx="1110297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217">
                  <a:extLst>
                    <a:ext uri="{9D8B030D-6E8A-4147-A177-3AD203B41FA5}">
                      <a16:colId xmlns:a16="http://schemas.microsoft.com/office/drawing/2014/main" val="1624979084"/>
                    </a:ext>
                  </a:extLst>
                </a:gridCol>
                <a:gridCol w="9259759">
                  <a:extLst>
                    <a:ext uri="{9D8B030D-6E8A-4147-A177-3AD203B41FA5}">
                      <a16:colId xmlns:a16="http://schemas.microsoft.com/office/drawing/2014/main" val="3333786738"/>
                    </a:ext>
                  </a:extLst>
                </a:gridCol>
              </a:tblGrid>
              <a:tr h="489695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define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information and data models</a:t>
                      </a:r>
                      <a:r>
                        <a:rPr lang="en-US" dirty="0" smtClean="0"/>
                        <a:t>, covering from devices to systems (nodes), and to provide as inputs to standards defining organizations (SDO) in cooperation with WP6.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2928"/>
                  </a:ext>
                </a:extLst>
              </a:tr>
              <a:tr h="2544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Status: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Target Complete,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Ongoing Extensions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Covered in Task 4.2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Adoption and Extension of relevant models for the systematic modeling of Metro-Haul optical devices.</a:t>
                      </a:r>
                      <a:r>
                        <a:rPr lang="en-US" sz="1600" baseline="0" dirty="0" smtClean="0"/>
                        <a:t> Y</a:t>
                      </a:r>
                      <a:r>
                        <a:rPr lang="en-US" sz="1600" dirty="0" smtClean="0"/>
                        <a:t>ear 2 has been focusing on,</a:t>
                      </a:r>
                      <a:r>
                        <a:rPr lang="en-US" sz="1600" baseline="0" dirty="0" smtClean="0"/>
                        <a:t> mainly, </a:t>
                      </a:r>
                      <a:endParaRPr lang="en-US" sz="160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dirty="0" smtClean="0"/>
                        <a:t>     OpenConfig</a:t>
                      </a:r>
                      <a:r>
                        <a:rPr lang="en-US" sz="1600" i="1" baseline="0" dirty="0" smtClean="0"/>
                        <a:t> Terminal Devices and OpenROADM devices.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baseline="0" dirty="0" smtClean="0"/>
                        <a:t>     TAPI Connectivity and Topology services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baseline="0" dirty="0" smtClean="0"/>
                        <a:t>     IETF Layer 2 Service Model (L2SM)</a:t>
                      </a:r>
                      <a:endParaRPr lang="en-US" sz="1600" i="1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sz="160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Collaboration with</a:t>
                      </a:r>
                      <a:r>
                        <a:rPr lang="en-US" sz="1600" baseline="0" dirty="0" smtClean="0"/>
                        <a:t> ONF ODTN, TAPI</a:t>
                      </a:r>
                      <a:endParaRPr lang="en-US" sz="160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Systematic use of Monitoring and Data Analytics Interfaces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Contributions to OpenROADM,</a:t>
                      </a:r>
                      <a:r>
                        <a:rPr lang="en-US" sz="1600" baseline="0" dirty="0" smtClean="0"/>
                        <a:t> OpenConfig, IETF (</a:t>
                      </a:r>
                      <a:r>
                        <a:rPr lang="en-US" sz="1600" baseline="0" dirty="0" err="1" smtClean="0"/>
                        <a:t>cfr</a:t>
                      </a:r>
                      <a:r>
                        <a:rPr lang="en-US" sz="1600" baseline="0" dirty="0" smtClean="0"/>
                        <a:t>. WP6)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Open Source Contributions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51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-Haul_template_16_9_20171006.potx" id="{5012F18D-B00B-4A4C-ADED-23781DEE402A}" vid="{288B471D-882E-4865-AC08-B3CACE678EBD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Metro-Haul_template_16_9_20171006</Template>
  <TotalTime>0</TotalTime>
  <Words>4143</Words>
  <Application>Microsoft Office PowerPoint</Application>
  <PresentationFormat>Panorámica</PresentationFormat>
  <Paragraphs>502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Times New Roman</vt:lpstr>
      <vt:lpstr>Wingdings</vt:lpstr>
      <vt:lpstr>Custom Design</vt:lpstr>
      <vt:lpstr>Metro-Haul Project Second Review WP4</vt:lpstr>
      <vt:lpstr>Presentation Outline</vt:lpstr>
      <vt:lpstr>WP4 Overview, descriptions and tasks.</vt:lpstr>
      <vt:lpstr>Recommendations from First Period Review</vt:lpstr>
      <vt:lpstr>Second Period Main Achievements (1/2)</vt:lpstr>
      <vt:lpstr>Second Period Main Achievements (2/2)</vt:lpstr>
      <vt:lpstr>Milestones and Deliverables</vt:lpstr>
      <vt:lpstr>WP4 Objective Assessment (1/3)</vt:lpstr>
      <vt:lpstr>WP4 Objective Assessment (2/3)</vt:lpstr>
      <vt:lpstr>WP4 Objective Assessment (3/3)</vt:lpstr>
      <vt:lpstr>COM Target: Support deploying functions across Metro-Haul nodes</vt:lpstr>
      <vt:lpstr>COM: Metro-Haul Service Platform (Integrated)</vt:lpstr>
      <vt:lpstr>Component List</vt:lpstr>
      <vt:lpstr>Metro-Haul Key Innovations</vt:lpstr>
      <vt:lpstr>Component(s) : see D4.2</vt:lpstr>
      <vt:lpstr>Control Plane demo: Integration and validation (see WP5)</vt:lpstr>
      <vt:lpstr>WP4 Impact</vt:lpstr>
      <vt:lpstr>WP4 impact: Scientific papers and demonstrations</vt:lpstr>
      <vt:lpstr>WP4 impact: dissemination and demonstrations</vt:lpstr>
      <vt:lpstr>WP4 Impact: Liaisons with Other Projects (ODTN)</vt:lpstr>
      <vt:lpstr>WP4 Impact: Liaisons with Other Projects (ODTN)</vt:lpstr>
      <vt:lpstr>WP4 Impact: Liaisons with Other Projects (ODTN)</vt:lpstr>
      <vt:lpstr>WP4 Impact: Liaisons with Other Projects (OSM)</vt:lpstr>
      <vt:lpstr>WP4 Impact: Liaisons with Other Projects (OSM)</vt:lpstr>
      <vt:lpstr>WP4 Impact: Open Source Contributions </vt:lpstr>
      <vt:lpstr>WP4 Conclusions and Take away messages</vt:lpstr>
      <vt:lpstr>Next Steps and ongoing work. Y3 Will cover</vt:lpstr>
      <vt:lpstr>Thank you. Questions?</vt:lpstr>
      <vt:lpstr>Backup and Supporting Slides</vt:lpstr>
      <vt:lpstr>Current Control, Orch. &amp; Mgmt (COM) targeted services ~ NBI</vt:lpstr>
      <vt:lpstr>Supporting Slicing and Multitenancy</vt:lpstr>
      <vt:lpstr>Network Orchestration: packet over optical SDN</vt:lpstr>
      <vt:lpstr>Metro-Haul Service Platform: Extending ETSI NFV MANO</vt:lpstr>
      <vt:lpstr>Metro-Haul Service Platform: MDA and Planner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2017-10-31T15:56:48Z</dcterms:created>
  <dcterms:modified xsi:type="dcterms:W3CDTF">2019-10-01T14:20:32Z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\\hercules.cttc.es\Projects\METRO-HAUL_114600\Templates\Metro-Haul_template_16_9_20171006.potx</vt:lpwstr>
  </property>
</Properties>
</file>